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7" r:id="rId3"/>
    <p:sldId id="281" r:id="rId4"/>
    <p:sldId id="283" r:id="rId5"/>
    <p:sldId id="278" r:id="rId6"/>
    <p:sldId id="282" r:id="rId7"/>
    <p:sldId id="289" r:id="rId8"/>
    <p:sldId id="261" r:id="rId9"/>
    <p:sldId id="262" r:id="rId10"/>
    <p:sldId id="263" r:id="rId11"/>
    <p:sldId id="284" r:id="rId12"/>
    <p:sldId id="285" r:id="rId13"/>
    <p:sldId id="286" r:id="rId14"/>
    <p:sldId id="287" r:id="rId15"/>
    <p:sldId id="288" r:id="rId16"/>
    <p:sldId id="274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CFA4-79A5-4467-A968-7373840D46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680F-E774-4AEA-84B8-41F1918F5F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1A40B-62CC-48A4-9E13-7F05E85BA6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C12C6-A9F9-47FF-AD98-4BB782DE15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12DB8-A52E-4EED-AC5A-3D0BD317BD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C655-C7F2-4749-97B3-6EAF9CA21A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5BDB2-0B1B-476D-B9CF-12E50A8126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FA5A-D093-4DF7-87C0-30520F0991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994B1-2EBC-4EC4-9BF7-C7F2B769AA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9A9C8-9AA3-450D-9B43-D749F55B43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EF233-6415-431D-BCF7-0E0AAB3B42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A1101E8-70DF-492A-BB78-2C757ADFC0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990600"/>
            <a:ext cx="8820472" cy="4953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lnSpc>
                <a:spcPct val="200000"/>
              </a:lnSpc>
              <a:defRPr/>
            </a:pPr>
            <a:r>
              <a:rPr lang="en-US" sz="4000" kern="0" dirty="0">
                <a:solidFill>
                  <a:srgbClr val="002060"/>
                </a:solidFill>
                <a:latin typeface="+mn-lt"/>
              </a:rPr>
              <a:t>CHEMICAL PROCESS DESIGN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4000" kern="0" dirty="0">
                <a:solidFill>
                  <a:srgbClr val="002060"/>
                </a:solidFill>
                <a:latin typeface="+mn-lt"/>
              </a:rPr>
              <a:t>CHƯ</a:t>
            </a:r>
            <a:r>
              <a:rPr lang="vi-VN" sz="4000" kern="0" dirty="0">
                <a:solidFill>
                  <a:srgbClr val="002060"/>
                </a:solidFill>
                <a:latin typeface="+mn-lt"/>
              </a:rPr>
              <a:t>Ơ</a:t>
            </a:r>
            <a:r>
              <a:rPr lang="en-US" sz="4000" kern="0" dirty="0">
                <a:solidFill>
                  <a:srgbClr val="002060"/>
                </a:solidFill>
                <a:latin typeface="+mn-lt"/>
              </a:rPr>
              <a:t>NG 4. </a:t>
            </a:r>
            <a:r>
              <a:rPr lang="en-US" sz="4000" dirty="0">
                <a:solidFill>
                  <a:srgbClr val="002060"/>
                </a:solidFill>
              </a:rPr>
              <a:t>TỔNG QUAN VỀ HỆ THỐNG PHÂN TÁCH. HỆ THỐNG PHÂN TÁCH KHÍ</a:t>
            </a:r>
            <a:endParaRPr lang="en-US" sz="4000" kern="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102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8763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u="sng" dirty="0">
                <a:solidFill>
                  <a:schemeClr val="accent2"/>
                </a:solidFill>
              </a:rPr>
              <a:t>TYPE OF VAPOR RECOVERY SYSTEM</a:t>
            </a:r>
            <a:endParaRPr lang="en-US" altLang="zh-TW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endParaRPr lang="en-US" altLang="zh-TW" sz="20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1 ) Condensation - low. T and/or high P</a:t>
            </a:r>
            <a:endParaRPr lang="en-US" altLang="zh-TW" sz="800" dirty="0"/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2 ) Absorption</a:t>
            </a:r>
            <a:endParaRPr lang="en-US" altLang="zh-TW" sz="800" dirty="0"/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3 ) Adsorption</a:t>
            </a:r>
            <a:endParaRPr lang="en-US" altLang="zh-TW" sz="800" dirty="0"/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4 ) Membrane separation</a:t>
            </a:r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5 ) Reaction</a:t>
            </a:r>
          </a:p>
          <a:p>
            <a:pPr>
              <a:spcBef>
                <a:spcPct val="50000"/>
              </a:spcBef>
            </a:pPr>
            <a:endParaRPr lang="en-US" altLang="zh-TW" dirty="0"/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057400" y="533400"/>
            <a:ext cx="5486400" cy="57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HỆ THỐNG PHÂN TÁCH KHÍ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5800" y="1981200"/>
            <a:ext cx="7924800" cy="22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tạp</a:t>
            </a:r>
            <a:r>
              <a:rPr lang="en-US" altLang="zh-TW" dirty="0"/>
              <a:t> </a:t>
            </a:r>
            <a:r>
              <a:rPr lang="en-US" altLang="zh-TW" dirty="0" err="1"/>
              <a:t>chất</a:t>
            </a:r>
            <a:r>
              <a:rPr lang="en-US" altLang="zh-TW" dirty="0"/>
              <a:t> </a:t>
            </a:r>
            <a:r>
              <a:rPr lang="en-US" altLang="zh-TW" dirty="0" err="1"/>
              <a:t>làm</a:t>
            </a:r>
            <a:r>
              <a:rPr lang="en-US" altLang="zh-TW" dirty="0"/>
              <a:t> </a:t>
            </a:r>
            <a:r>
              <a:rPr lang="en-US" altLang="zh-TW" dirty="0" err="1"/>
              <a:t>giảm</a:t>
            </a:r>
            <a:r>
              <a:rPr lang="en-US" altLang="zh-TW" dirty="0"/>
              <a:t> </a:t>
            </a:r>
            <a:r>
              <a:rPr lang="en-US" altLang="zh-TW" dirty="0" err="1"/>
              <a:t>hiệu</a:t>
            </a:r>
            <a:r>
              <a:rPr lang="en-US" altLang="zh-TW" dirty="0"/>
              <a:t> </a:t>
            </a:r>
            <a:r>
              <a:rPr lang="en-US" altLang="zh-TW" dirty="0" err="1"/>
              <a:t>năng</a:t>
            </a:r>
            <a:r>
              <a:rPr lang="en-US" altLang="zh-TW" dirty="0"/>
              <a:t> </a:t>
            </a:r>
            <a:r>
              <a:rPr lang="en-US" altLang="zh-TW" dirty="0" err="1"/>
              <a:t>của</a:t>
            </a:r>
            <a:r>
              <a:rPr lang="en-US" altLang="zh-TW" dirty="0"/>
              <a:t> </a:t>
            </a:r>
            <a:r>
              <a:rPr lang="en-US" altLang="zh-TW" dirty="0" err="1"/>
              <a:t>thiết</a:t>
            </a:r>
            <a:r>
              <a:rPr lang="en-US" altLang="zh-TW" dirty="0"/>
              <a:t> </a:t>
            </a:r>
            <a:r>
              <a:rPr lang="en-US" altLang="zh-TW" dirty="0" err="1"/>
              <a:t>bị</a:t>
            </a:r>
            <a:r>
              <a:rPr lang="en-US" altLang="zh-TW" dirty="0"/>
              <a:t> </a:t>
            </a:r>
            <a:r>
              <a:rPr lang="en-US" altLang="zh-TW" dirty="0" err="1"/>
              <a:t>phản</a:t>
            </a:r>
            <a:r>
              <a:rPr lang="en-US" altLang="zh-TW" dirty="0"/>
              <a:t> </a:t>
            </a:r>
            <a:r>
              <a:rPr lang="en-US" altLang="zh-TW" dirty="0" err="1"/>
              <a:t>ứng</a:t>
            </a:r>
            <a:r>
              <a:rPr lang="en-US" altLang="zh-TW" dirty="0"/>
              <a:t>,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chất</a:t>
            </a:r>
            <a:r>
              <a:rPr lang="en-US" altLang="zh-TW" dirty="0"/>
              <a:t> </a:t>
            </a:r>
            <a:r>
              <a:rPr lang="en-US" altLang="zh-TW" dirty="0" err="1"/>
              <a:t>độc</a:t>
            </a:r>
            <a:r>
              <a:rPr lang="en-US" altLang="zh-TW" dirty="0"/>
              <a:t> </a:t>
            </a:r>
            <a:r>
              <a:rPr lang="en-US" altLang="zh-TW" dirty="0" err="1"/>
              <a:t>hại</a:t>
            </a:r>
            <a:r>
              <a:rPr lang="en-US" altLang="zh-TW" dirty="0"/>
              <a:t>, </a:t>
            </a:r>
            <a:r>
              <a:rPr lang="en-US" altLang="zh-TW" dirty="0" err="1"/>
              <a:t>chất</a:t>
            </a:r>
            <a:r>
              <a:rPr lang="en-US" altLang="zh-TW" dirty="0"/>
              <a:t> </a:t>
            </a:r>
            <a:r>
              <a:rPr lang="en-US" altLang="zh-TW" dirty="0" err="1"/>
              <a:t>gây</a:t>
            </a:r>
            <a:r>
              <a:rPr lang="en-US" altLang="zh-TW" dirty="0"/>
              <a:t> </a:t>
            </a:r>
            <a:r>
              <a:rPr lang="en-US" altLang="zh-TW" dirty="0" err="1"/>
              <a:t>ăn</a:t>
            </a:r>
            <a:r>
              <a:rPr lang="en-US" altLang="zh-TW" dirty="0"/>
              <a:t> </a:t>
            </a:r>
            <a:r>
              <a:rPr lang="en-US" altLang="zh-TW" dirty="0" err="1"/>
              <a:t>mòn</a:t>
            </a:r>
            <a:r>
              <a:rPr lang="en-US" altLang="zh-TW" dirty="0"/>
              <a:t> </a:t>
            </a:r>
            <a:r>
              <a:rPr lang="en-US" altLang="zh-TW" dirty="0" err="1"/>
              <a:t>thiết</a:t>
            </a:r>
            <a:r>
              <a:rPr lang="en-US" altLang="zh-TW" dirty="0"/>
              <a:t> </a:t>
            </a:r>
            <a:r>
              <a:rPr lang="en-US" altLang="zh-TW" dirty="0" err="1"/>
              <a:t>bị</a:t>
            </a:r>
            <a:r>
              <a:rPr lang="en-US" altLang="zh-TW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582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28600" y="2286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Methods used in vapour recovery and gas separations</a:t>
            </a:r>
          </a:p>
        </p:txBody>
      </p:sp>
    </p:spTree>
    <p:extLst>
      <p:ext uri="{BB962C8B-B14F-4D97-AF65-F5344CB8AC3E}">
        <p14:creationId xmlns:p14="http://schemas.microsoft.com/office/powerpoint/2010/main" val="156934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609600" y="381000"/>
            <a:ext cx="822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1"/>
              <a:t>Physical absorption</a:t>
            </a:r>
            <a:r>
              <a:rPr lang="en-US"/>
              <a:t>. The separation is based on differences in solubility of gases in a solvent. The selectivity index is defined as the ratio of liquid-phase mole fractions of two competing gaseous solutes </a:t>
            </a:r>
          </a:p>
          <a:p>
            <a:pPr algn="just"/>
            <a:endParaRPr lang="en-US"/>
          </a:p>
          <a:p>
            <a:pPr algn="just"/>
            <a:r>
              <a:rPr lang="en-US"/>
              <a:t>If the selectivity is greater than 3 for enrichment or greater than 4 for sharp separation, then physical absorption can be used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62100"/>
            <a:ext cx="244316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533400" y="3352800"/>
            <a:ext cx="8229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1"/>
              <a:t>Membrane separation</a:t>
            </a:r>
            <a:r>
              <a:rPr lang="en-US"/>
              <a:t>. Here, the separation takes place by a selective diffusion of one or more gaseous components across a semipermeable barrier. In most applications, the membrane is a</a:t>
            </a:r>
            <a:br>
              <a:rPr lang="en-US"/>
            </a:br>
            <a:r>
              <a:rPr lang="en-US"/>
              <a:t>microporous solid, but there are also liquid membranes. </a:t>
            </a:r>
          </a:p>
          <a:p>
            <a:pPr algn="just"/>
            <a:r>
              <a:rPr lang="en-US"/>
              <a:t>The perselectivity is defined by means of solubility (Si) and diffusivity (Di) ratios as follows: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715000"/>
            <a:ext cx="347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213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1447800"/>
            <a:ext cx="7924800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Làm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giàu</a:t>
            </a:r>
            <a:r>
              <a:rPr lang="en-US" b="1" dirty="0">
                <a:solidFill>
                  <a:srgbClr val="0070C0"/>
                </a:solidFill>
              </a:rPr>
              <a:t> (enrichment):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</a:t>
            </a:r>
            <a:r>
              <a:rPr lang="vi-VN" dirty="0" err="1"/>
              <a:t>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hay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Tách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triệt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để</a:t>
            </a:r>
            <a:r>
              <a:rPr lang="en-US" b="1" dirty="0">
                <a:solidFill>
                  <a:srgbClr val="0070C0"/>
                </a:solidFill>
              </a:rPr>
              <a:t> (sharp separation):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 err="1"/>
              <a:t>ược</a:t>
            </a:r>
            <a:r>
              <a:rPr lang="vi-VN" dirty="0"/>
              <a:t> </a:t>
            </a:r>
            <a:r>
              <a:rPr lang="vi-VN" b="1" dirty="0" err="1"/>
              <a:t>mức</a:t>
            </a:r>
            <a:r>
              <a:rPr lang="vi-VN" b="1" dirty="0"/>
              <a:t> </a:t>
            </a:r>
            <a:r>
              <a:rPr lang="vi-VN" b="1" dirty="0" err="1"/>
              <a:t>độ</a:t>
            </a:r>
            <a:r>
              <a:rPr lang="vi-VN" b="1" dirty="0"/>
              <a:t> thu </a:t>
            </a:r>
            <a:r>
              <a:rPr lang="vi-VN" b="1" dirty="0" err="1"/>
              <a:t>hồi</a:t>
            </a:r>
            <a:r>
              <a:rPr lang="vi-VN" b="1" dirty="0"/>
              <a:t> cao </a:t>
            </a:r>
            <a:r>
              <a:rPr lang="vi-VN" dirty="0"/>
              <a:t>(tiêu </a:t>
            </a:r>
            <a:r>
              <a:rPr lang="vi-VN" dirty="0" err="1"/>
              <a:t>biểu</a:t>
            </a:r>
            <a:r>
              <a:rPr lang="vi-VN" dirty="0"/>
              <a:t>: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99%)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tương </a:t>
            </a:r>
            <a:r>
              <a:rPr lang="vi-VN" dirty="0" err="1"/>
              <a:t>ứng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Làm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tinh</a:t>
            </a:r>
            <a:r>
              <a:rPr lang="en-US" b="1" dirty="0">
                <a:solidFill>
                  <a:srgbClr val="0070C0"/>
                </a:solidFill>
              </a:rPr>
              <a:t> (Purification):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 err="1"/>
              <a:t>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b="1" dirty="0" err="1"/>
              <a:t>nồng</a:t>
            </a:r>
            <a:r>
              <a:rPr lang="vi-VN" b="1" dirty="0"/>
              <a:t> </a:t>
            </a:r>
            <a:r>
              <a:rPr lang="vi-VN" b="1" dirty="0" err="1"/>
              <a:t>độ</a:t>
            </a:r>
            <a:r>
              <a:rPr lang="vi-VN" b="1" dirty="0"/>
              <a:t> </a:t>
            </a:r>
            <a:r>
              <a:rPr lang="vi-VN" b="1" dirty="0" err="1"/>
              <a:t>rất</a:t>
            </a:r>
            <a:r>
              <a:rPr lang="vi-VN" b="1" dirty="0"/>
              <a:t> cao</a:t>
            </a:r>
            <a:r>
              <a:rPr lang="vi-VN" dirty="0"/>
              <a:t> (tiêu </a:t>
            </a:r>
            <a:r>
              <a:rPr lang="vi-VN" dirty="0" err="1"/>
              <a:t>biểu</a:t>
            </a:r>
            <a:r>
              <a:rPr lang="vi-VN" dirty="0"/>
              <a:t>: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99%)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6BEFB-758E-4DB5-9875-BE714583C380}"/>
              </a:ext>
            </a:extLst>
          </p:cNvPr>
          <p:cNvSpPr txBox="1"/>
          <p:nvPr/>
        </p:nvSpPr>
        <p:spPr>
          <a:xfrm>
            <a:off x="457200" y="3048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Phân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loại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</a:t>
            </a:r>
            <a:r>
              <a:rPr lang="vi-VN" sz="2800" b="1" dirty="0">
                <a:solidFill>
                  <a:srgbClr val="0070C0"/>
                </a:solidFill>
              </a:rPr>
              <a:t>ư</a:t>
            </a:r>
            <a:r>
              <a:rPr lang="en-US" sz="2800" b="1" dirty="0" err="1">
                <a:solidFill>
                  <a:srgbClr val="0070C0"/>
                </a:solidFill>
              </a:rPr>
              <a:t>ơng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pháp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phân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tách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theo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nhiệm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vụ</a:t>
            </a:r>
            <a:r>
              <a:rPr lang="en-US" sz="2800" b="1" dirty="0">
                <a:solidFill>
                  <a:srgbClr val="0070C0"/>
                </a:solidFill>
              </a:rPr>
              <a:t> / </a:t>
            </a:r>
            <a:r>
              <a:rPr lang="en-US" sz="2800" b="1" dirty="0" err="1">
                <a:solidFill>
                  <a:srgbClr val="0070C0"/>
                </a:solidFill>
              </a:rPr>
              <a:t>chức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năng</a:t>
            </a:r>
            <a:endParaRPr lang="vi-V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8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828800"/>
            <a:ext cx="8991600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762000" y="762000"/>
            <a:ext cx="769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Methods for gas separations (+ means applicable, - n/a)</a:t>
            </a:r>
          </a:p>
        </p:txBody>
      </p:sp>
    </p:spTree>
    <p:extLst>
      <p:ext uri="{BB962C8B-B14F-4D97-AF65-F5344CB8AC3E}">
        <p14:creationId xmlns:p14="http://schemas.microsoft.com/office/powerpoint/2010/main" val="107818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26"/>
          <p:cNvSpPr txBox="1">
            <a:spLocks noChangeArrowheads="1"/>
          </p:cNvSpPr>
          <p:nvPr/>
        </p:nvSpPr>
        <p:spPr bwMode="auto">
          <a:xfrm>
            <a:off x="609600" y="457200"/>
            <a:ext cx="792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u="sng" dirty="0">
                <a:solidFill>
                  <a:schemeClr val="accent2"/>
                </a:solidFill>
              </a:rPr>
              <a:t>ECONOMIC POTENTIAL AT LEVEL 4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pic>
        <p:nvPicPr>
          <p:cNvPr id="16387" name="Picture 10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6676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8827290" cy="350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1625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S</a:t>
            </a:r>
            <a:r>
              <a:rPr lang="vi-VN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quát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phản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ứng</a:t>
            </a:r>
            <a:endParaRPr lang="en-US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288925"/>
            <a:ext cx="5325479" cy="2465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692" y="2286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S</a:t>
            </a:r>
            <a:r>
              <a:rPr lang="vi-VN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quát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khí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lỏng</a:t>
            </a:r>
            <a:endParaRPr lang="en-US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CA95C4-24FC-4C01-AF56-7ABE9121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008"/>
            <a:ext cx="9144000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3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52400" y="228600"/>
            <a:ext cx="8903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S</a:t>
            </a:r>
            <a:r>
              <a:rPr lang="vi-VN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quát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khí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lỏng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khỏi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phản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5C0A52-75FF-4D3B-AF0E-0481640E7AF4}"/>
              </a:ext>
            </a:extLst>
          </p:cNvPr>
          <p:cNvGrpSpPr/>
          <p:nvPr/>
        </p:nvGrpSpPr>
        <p:grpSpPr>
          <a:xfrm>
            <a:off x="304800" y="1355725"/>
            <a:ext cx="8458200" cy="5045075"/>
            <a:chOff x="304800" y="1355725"/>
            <a:chExt cx="8458200" cy="5045075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C2966052-AD02-4500-B1AA-05E7376AC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794125"/>
              <a:ext cx="2514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E41C989C-B7C8-4B3D-8D30-0791C225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75125"/>
              <a:ext cx="14478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CC6600"/>
                  </a:solidFill>
                </a:rPr>
                <a:t>reactor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31FCF8AD-1407-45B0-B4D2-5F2BF7C9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965325"/>
              <a:ext cx="2819400" cy="3581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97785B90-4E8A-4047-BD97-6BEF2BE6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175125"/>
              <a:ext cx="15240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CC6600"/>
                  </a:solidFill>
                </a:rPr>
                <a:t>liquid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>
                  <a:solidFill>
                    <a:srgbClr val="CC6600"/>
                  </a:solidFill>
                </a:rPr>
                <a:t>separation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>
                  <a:solidFill>
                    <a:srgbClr val="CC6600"/>
                  </a:solidFill>
                </a:rPr>
                <a:t>system</a:t>
              </a: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0996FEA6-68EB-4C40-972F-C94F5960F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708525"/>
              <a:ext cx="19812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D3930CB3-FFE9-4688-8712-03B78AE90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4403725"/>
              <a:ext cx="9144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EA1483A5-21C8-43FD-BB0B-038C5E0F2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4937125"/>
              <a:ext cx="9144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2">
              <a:extLst>
                <a:ext uri="{FF2B5EF4-FFF2-40B4-BE49-F238E27FC236}">
                  <a16:creationId xmlns:a16="http://schemas.microsoft.com/office/drawing/2014/main" id="{769C9448-A0D4-49A8-8A08-F7D03A362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403725"/>
              <a:ext cx="9144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>
              <a:extLst>
                <a:ext uri="{FF2B5EF4-FFF2-40B4-BE49-F238E27FC236}">
                  <a16:creationId xmlns:a16="http://schemas.microsoft.com/office/drawing/2014/main" id="{CE415B6C-4A31-4F76-B1B4-18F101329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937125"/>
              <a:ext cx="9144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34FEF21A-3E2A-44FD-B264-D06F67643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5165725"/>
              <a:ext cx="0" cy="8382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5">
              <a:extLst>
                <a:ext uri="{FF2B5EF4-FFF2-40B4-BE49-F238E27FC236}">
                  <a16:creationId xmlns:a16="http://schemas.microsoft.com/office/drawing/2014/main" id="{5FF6B236-EF97-4249-B1F9-76C523F9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600" y="6003925"/>
              <a:ext cx="33528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58799200-C5AB-4491-AB4C-EB91DF3B7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5165725"/>
              <a:ext cx="0" cy="8382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E65E3DBB-F697-4436-BB70-24A38373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6003925"/>
              <a:ext cx="2590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Liq. recycle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BA8B749C-EB8D-4454-8AB7-D05071D85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4403725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products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A608657C-D578-470F-823C-CA0CFEFE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4251325"/>
              <a:ext cx="1295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liquid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B13A250F-5852-409D-8CDB-96FBD8D1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4479925"/>
              <a:ext cx="1524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feeds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BE11C2E4-BC84-4CE7-85E1-A64EDC77C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032125"/>
              <a:ext cx="12192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CC6600"/>
                  </a:solidFill>
                </a:rPr>
                <a:t>Phase</a:t>
              </a:r>
            </a:p>
            <a:p>
              <a:pPr algn="ctr"/>
              <a:r>
                <a:rPr lang="en-US" altLang="zh-TW">
                  <a:solidFill>
                    <a:srgbClr val="CC6600"/>
                  </a:solidFill>
                </a:rPr>
                <a:t>Split</a:t>
              </a:r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6156F70C-09C1-4DCA-A9A4-B9CE42F34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270125"/>
              <a:ext cx="12192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CC6600"/>
                  </a:solidFill>
                </a:rPr>
                <a:t>Vapor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>
                  <a:solidFill>
                    <a:srgbClr val="CC6600"/>
                  </a:solidFill>
                </a:rPr>
                <a:t>Recovery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>
                  <a:solidFill>
                    <a:srgbClr val="CC6600"/>
                  </a:solidFill>
                </a:rPr>
                <a:t>system</a:t>
              </a:r>
            </a:p>
          </p:txBody>
        </p:sp>
        <p:sp>
          <p:nvSpPr>
            <p:cNvPr id="68" name="Line 28">
              <a:extLst>
                <a:ext uri="{FF2B5EF4-FFF2-40B4-BE49-F238E27FC236}">
                  <a16:creationId xmlns:a16="http://schemas.microsoft.com/office/drawing/2014/main" id="{0FF30DCE-B85C-446C-8FFC-48C2EB6E0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184525"/>
              <a:ext cx="2286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9">
              <a:extLst>
                <a:ext uri="{FF2B5EF4-FFF2-40B4-BE49-F238E27FC236}">
                  <a16:creationId xmlns:a16="http://schemas.microsoft.com/office/drawing/2014/main" id="{B292DE1D-1D4C-41F9-949B-4BD09B3DB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3565525"/>
              <a:ext cx="0" cy="6096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8EF0FCD6-1EFB-440B-944F-14A807C7C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565525"/>
              <a:ext cx="3810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F90B9C88-3391-486E-BCDD-B64E836DA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260725"/>
              <a:ext cx="0" cy="1524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id="{DA62F32F-B3EF-4FF1-8803-6EEEAFA08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200" y="3413125"/>
              <a:ext cx="6096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3">
              <a:extLst>
                <a:ext uri="{FF2B5EF4-FFF2-40B4-BE49-F238E27FC236}">
                  <a16:creationId xmlns:a16="http://schemas.microsoft.com/office/drawing/2014/main" id="{B3317F97-8B45-4EE0-80B6-6BEA90D0F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3413125"/>
              <a:ext cx="0" cy="7620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4">
              <a:extLst>
                <a:ext uri="{FF2B5EF4-FFF2-40B4-BE49-F238E27FC236}">
                  <a16:creationId xmlns:a16="http://schemas.microsoft.com/office/drawing/2014/main" id="{2A4A199E-ECAE-4089-B024-BC9696B40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1736725"/>
              <a:ext cx="0" cy="5334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5">
              <a:extLst>
                <a:ext uri="{FF2B5EF4-FFF2-40B4-BE49-F238E27FC236}">
                  <a16:creationId xmlns:a16="http://schemas.microsoft.com/office/drawing/2014/main" id="{F258CDF0-B186-4B00-B024-B4B9DB0B1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1736725"/>
              <a:ext cx="7620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6">
              <a:extLst>
                <a:ext uri="{FF2B5EF4-FFF2-40B4-BE49-F238E27FC236}">
                  <a16:creationId xmlns:a16="http://schemas.microsoft.com/office/drawing/2014/main" id="{3FEFFDB9-721B-4A84-B0A2-FFA78FA4F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0" y="1736725"/>
              <a:ext cx="27432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7">
              <a:extLst>
                <a:ext uri="{FF2B5EF4-FFF2-40B4-BE49-F238E27FC236}">
                  <a16:creationId xmlns:a16="http://schemas.microsoft.com/office/drawing/2014/main" id="{AF9E6ECE-C2AF-409A-9282-D8CEB69CE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400" y="1736725"/>
              <a:ext cx="2133600" cy="24384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8">
              <a:extLst>
                <a:ext uri="{FF2B5EF4-FFF2-40B4-BE49-F238E27FC236}">
                  <a16:creationId xmlns:a16="http://schemas.microsoft.com/office/drawing/2014/main" id="{B3C65779-BB8A-4B46-82EF-CD1EE331D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3489325"/>
              <a:ext cx="609600" cy="68580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0C994113-A9E9-4FD1-A405-45CE3C1F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3489325"/>
              <a:ext cx="3810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40">
              <a:extLst>
                <a:ext uri="{FF2B5EF4-FFF2-40B4-BE49-F238E27FC236}">
                  <a16:creationId xmlns:a16="http://schemas.microsoft.com/office/drawing/2014/main" id="{FCDADC23-0713-4CD2-A187-9A6C71E48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260725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41">
              <a:extLst>
                <a:ext uri="{FF2B5EF4-FFF2-40B4-BE49-F238E27FC236}">
                  <a16:creationId xmlns:a16="http://schemas.microsoft.com/office/drawing/2014/main" id="{07AC6987-DB16-438D-887F-DD6B244C8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3489325"/>
              <a:ext cx="6096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2">
              <a:extLst>
                <a:ext uri="{FF2B5EF4-FFF2-40B4-BE49-F238E27FC236}">
                  <a16:creationId xmlns:a16="http://schemas.microsoft.com/office/drawing/2014/main" id="{CAA2D3CA-B610-4E5B-A789-15F0A87C9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5556" y="3215007"/>
              <a:ext cx="597296" cy="563876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3">
              <a:extLst>
                <a:ext uri="{FF2B5EF4-FFF2-40B4-BE49-F238E27FC236}">
                  <a16:creationId xmlns:a16="http://schemas.microsoft.com/office/drawing/2014/main" id="{E6BDACDF-FC63-4B20-B94C-21BD9001C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200" y="3900805"/>
              <a:ext cx="31242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E2B0C7F1-8E0F-40C2-9B56-20F99F883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3900805"/>
              <a:ext cx="0" cy="27432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46">
              <a:extLst>
                <a:ext uri="{FF2B5EF4-FFF2-40B4-BE49-F238E27FC236}">
                  <a16:creationId xmlns:a16="http://schemas.microsoft.com/office/drawing/2014/main" id="{306C5B35-1710-498C-A32C-B5FB5967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2879725"/>
              <a:ext cx="914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FF9933"/>
                  </a:solidFill>
                </a:rPr>
                <a:t>35</a:t>
              </a:r>
              <a:r>
                <a:rPr lang="en-US" altLang="zh-TW" sz="2000">
                  <a:solidFill>
                    <a:srgbClr val="FF9933"/>
                  </a:solidFill>
                  <a:sym typeface="Symbol" pitchFamily="18" charset="2"/>
                </a:rPr>
                <a:t>C</a:t>
              </a:r>
              <a:endParaRPr lang="en-US" altLang="zh-TW">
                <a:solidFill>
                  <a:srgbClr val="FF9933"/>
                </a:solidFill>
              </a:endParaRPr>
            </a:p>
          </p:txBody>
        </p:sp>
        <p:sp>
          <p:nvSpPr>
            <p:cNvPr id="86" name="Text Box 47">
              <a:extLst>
                <a:ext uri="{FF2B5EF4-FFF2-40B4-BE49-F238E27FC236}">
                  <a16:creationId xmlns:a16="http://schemas.microsoft.com/office/drawing/2014/main" id="{7D7EB48E-27C0-45D8-858F-FB4ED30F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1779929"/>
              <a:ext cx="1828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chemeClr val="accent2"/>
                  </a:solidFill>
                </a:rPr>
                <a:t>gas recycle</a:t>
              </a:r>
              <a:endParaRPr lang="en-US" altLang="zh-TW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ine 48">
              <a:extLst>
                <a:ext uri="{FF2B5EF4-FFF2-40B4-BE49-F238E27FC236}">
                  <a16:creationId xmlns:a16="http://schemas.microsoft.com/office/drawing/2014/main" id="{1F489B3E-1CAF-4A84-8E47-51DC1BA1F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19392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49">
              <a:extLst>
                <a:ext uri="{FF2B5EF4-FFF2-40B4-BE49-F238E27FC236}">
                  <a16:creationId xmlns:a16="http://schemas.microsoft.com/office/drawing/2014/main" id="{94C936C9-882C-45EB-A083-8E54A1352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260725"/>
              <a:ext cx="609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liq.</a:t>
              </a:r>
            </a:p>
          </p:txBody>
        </p:sp>
        <p:sp>
          <p:nvSpPr>
            <p:cNvPr id="89" name="Text Box 50">
              <a:extLst>
                <a:ext uri="{FF2B5EF4-FFF2-40B4-BE49-F238E27FC236}">
                  <a16:creationId xmlns:a16="http://schemas.microsoft.com/office/drawing/2014/main" id="{B0A4A916-78C8-4AFA-8BEF-64AEB1EC0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413125"/>
              <a:ext cx="609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liq.</a:t>
              </a:r>
              <a:endParaRPr lang="en-US" altLang="zh-TW" sz="2000"/>
            </a:p>
          </p:txBody>
        </p:sp>
        <p:sp>
          <p:nvSpPr>
            <p:cNvPr id="90" name="Text Box 51">
              <a:extLst>
                <a:ext uri="{FF2B5EF4-FFF2-40B4-BE49-F238E27FC236}">
                  <a16:creationId xmlns:a16="http://schemas.microsoft.com/office/drawing/2014/main" id="{9D456435-C05E-4BD6-8B08-2E4CA8858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422525"/>
              <a:ext cx="838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vapor</a:t>
              </a:r>
              <a:endParaRPr lang="en-US" altLang="zh-TW" sz="2000"/>
            </a:p>
          </p:txBody>
        </p:sp>
        <p:sp>
          <p:nvSpPr>
            <p:cNvPr id="91" name="Line 52">
              <a:extLst>
                <a:ext uri="{FF2B5EF4-FFF2-40B4-BE49-F238E27FC236}">
                  <a16:creationId xmlns:a16="http://schemas.microsoft.com/office/drawing/2014/main" id="{523DF053-E97A-4D0D-A9B5-81101DFE8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727325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53">
              <a:extLst>
                <a:ext uri="{FF2B5EF4-FFF2-40B4-BE49-F238E27FC236}">
                  <a16:creationId xmlns:a16="http://schemas.microsoft.com/office/drawing/2014/main" id="{A66D0A9D-9DBD-4E39-B6AA-342661B86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1355725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accent2"/>
                  </a:solidFill>
                </a:rPr>
                <a:t>purge</a:t>
              </a:r>
            </a:p>
          </p:txBody>
        </p:sp>
        <p:sp>
          <p:nvSpPr>
            <p:cNvPr id="93" name="Text Box 47">
              <a:extLst>
                <a:ext uri="{FF2B5EF4-FFF2-40B4-BE49-F238E27FC236}">
                  <a16:creationId xmlns:a16="http://schemas.microsoft.com/office/drawing/2014/main" id="{A87F0A99-023B-48C1-99B4-886C541AD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951" y="3045335"/>
              <a:ext cx="967740" cy="290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 dirty="0">
                  <a:solidFill>
                    <a:schemeClr val="accent2"/>
                  </a:solidFill>
                </a:rPr>
                <a:t>vapor</a:t>
              </a:r>
              <a:endParaRPr lang="en-US" altLang="zh-TW" dirty="0">
                <a:solidFill>
                  <a:schemeClr val="accent2"/>
                </a:solidFill>
              </a:endParaRPr>
            </a:p>
          </p:txBody>
        </p:sp>
        <p:sp>
          <p:nvSpPr>
            <p:cNvPr id="94" name="Line 48">
              <a:extLst>
                <a:ext uri="{FF2B5EF4-FFF2-40B4-BE49-F238E27FC236}">
                  <a16:creationId xmlns:a16="http://schemas.microsoft.com/office/drawing/2014/main" id="{629CC855-EC08-48E6-9263-6A23829A3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3361707"/>
              <a:ext cx="718820" cy="290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48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915400" cy="1537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168" y="1143000"/>
            <a:ext cx="763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Phân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loại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các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cấu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tử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với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mục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đích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phân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tách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bằng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</a:t>
            </a:r>
            <a:r>
              <a:rPr lang="vi-VN" dirty="0">
                <a:solidFill>
                  <a:srgbClr val="002060"/>
                </a:solidFill>
              </a:rPr>
              <a:t>ư</a:t>
            </a:r>
            <a:r>
              <a:rPr lang="en-US" dirty="0">
                <a:solidFill>
                  <a:srgbClr val="002060"/>
                </a:solidFill>
              </a:rPr>
              <a:t>ng </a:t>
            </a:r>
            <a:r>
              <a:rPr lang="en-US" dirty="0" err="1">
                <a:solidFill>
                  <a:srgbClr val="002060"/>
                </a:solidFill>
              </a:rPr>
              <a:t>cất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69" y="457047"/>
            <a:ext cx="6310313" cy="64092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600" y="0"/>
            <a:ext cx="586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TimesLTStd-Roman"/>
              </a:rPr>
              <a:t>Các</a:t>
            </a:r>
            <a:r>
              <a:rPr lang="en-US" dirty="0">
                <a:solidFill>
                  <a:srgbClr val="002060"/>
                </a:solidFill>
                <a:latin typeface="TimesLTStd-Roman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LTStd-Roman"/>
              </a:rPr>
              <a:t>thiết</a:t>
            </a:r>
            <a:r>
              <a:rPr lang="en-US" dirty="0">
                <a:solidFill>
                  <a:srgbClr val="002060"/>
                </a:solidFill>
                <a:latin typeface="TimesLTStd-Roman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LTStd-Roman"/>
              </a:rPr>
              <a:t>bị</a:t>
            </a:r>
            <a:r>
              <a:rPr lang="en-US" dirty="0">
                <a:solidFill>
                  <a:srgbClr val="002060"/>
                </a:solidFill>
                <a:latin typeface="TimesLTStd-Roman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LTStd-Roman"/>
              </a:rPr>
              <a:t>tách</a:t>
            </a:r>
            <a:r>
              <a:rPr lang="en-US" dirty="0">
                <a:solidFill>
                  <a:srgbClr val="002060"/>
                </a:solidFill>
                <a:latin typeface="TimesLTStd-Roman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LTStd-Roman"/>
              </a:rPr>
              <a:t>pha</a:t>
            </a:r>
            <a:r>
              <a:rPr lang="en-US" dirty="0">
                <a:solidFill>
                  <a:srgbClr val="002060"/>
                </a:solidFill>
                <a:latin typeface="TimesLTStd-Roman"/>
              </a:rPr>
              <a:t> (phase split) </a:t>
            </a:r>
            <a:r>
              <a:rPr lang="en-US" dirty="0" err="1">
                <a:solidFill>
                  <a:srgbClr val="002060"/>
                </a:solidFill>
                <a:latin typeface="TimesLTStd-Roman"/>
              </a:rPr>
              <a:t>tiêu</a:t>
            </a:r>
            <a:r>
              <a:rPr lang="en-US" dirty="0">
                <a:solidFill>
                  <a:srgbClr val="002060"/>
                </a:solidFill>
                <a:latin typeface="TimesLTStd-Roman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LTStd-Roman"/>
              </a:rPr>
              <a:t>biểu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4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017269"/>
            <a:ext cx="88201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143000" y="71587"/>
            <a:ext cx="6553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</a:rPr>
              <a:t>Các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ph</a:t>
            </a:r>
            <a:r>
              <a:rPr lang="vi-VN" sz="2800" dirty="0">
                <a:solidFill>
                  <a:srgbClr val="002060"/>
                </a:solidFill>
              </a:rPr>
              <a:t>ương </a:t>
            </a:r>
            <a:r>
              <a:rPr lang="vi-VN" sz="2800" dirty="0" err="1">
                <a:solidFill>
                  <a:srgbClr val="002060"/>
                </a:solidFill>
              </a:rPr>
              <a:t>pháp</a:t>
            </a:r>
            <a:r>
              <a:rPr lang="vi-VN" sz="2800" dirty="0">
                <a:solidFill>
                  <a:srgbClr val="002060"/>
                </a:solidFill>
              </a:rPr>
              <a:t> </a:t>
            </a:r>
            <a:r>
              <a:rPr lang="vi-VN" sz="2800" dirty="0" err="1">
                <a:solidFill>
                  <a:srgbClr val="002060"/>
                </a:solidFill>
              </a:rPr>
              <a:t>tách</a:t>
            </a:r>
            <a:r>
              <a:rPr lang="vi-VN" sz="2800" dirty="0">
                <a:solidFill>
                  <a:srgbClr val="002060"/>
                </a:solidFill>
              </a:rPr>
              <a:t> </a:t>
            </a:r>
            <a:r>
              <a:rPr lang="vi-VN" sz="2800" dirty="0" err="1">
                <a:solidFill>
                  <a:srgbClr val="002060"/>
                </a:solidFill>
              </a:rPr>
              <a:t>phổ</a:t>
            </a:r>
            <a:r>
              <a:rPr lang="vi-VN" sz="2800" dirty="0">
                <a:solidFill>
                  <a:srgbClr val="002060"/>
                </a:solidFill>
              </a:rPr>
              <a:t> </a:t>
            </a:r>
            <a:r>
              <a:rPr lang="vi-VN" sz="2800" dirty="0" err="1">
                <a:solidFill>
                  <a:srgbClr val="002060"/>
                </a:solidFill>
              </a:rPr>
              <a:t>biến</a:t>
            </a:r>
            <a:r>
              <a:rPr lang="vi-VN" sz="2800" dirty="0">
                <a:solidFill>
                  <a:srgbClr val="002060"/>
                </a:solidFill>
              </a:rPr>
              <a:t> – </a:t>
            </a:r>
            <a:r>
              <a:rPr lang="vi-VN" sz="2800" dirty="0" err="1">
                <a:solidFill>
                  <a:srgbClr val="002060"/>
                </a:solidFill>
              </a:rPr>
              <a:t>bước</a:t>
            </a:r>
            <a:r>
              <a:rPr lang="vi-VN" sz="2800" dirty="0">
                <a:solidFill>
                  <a:srgbClr val="002060"/>
                </a:solidFill>
              </a:rPr>
              <a:t> phân </a:t>
            </a:r>
            <a:r>
              <a:rPr lang="vi-VN" sz="2800" dirty="0" err="1">
                <a:solidFill>
                  <a:srgbClr val="002060"/>
                </a:solidFill>
              </a:rPr>
              <a:t>tách</a:t>
            </a:r>
            <a:r>
              <a:rPr lang="vi-VN" sz="2800" dirty="0">
                <a:solidFill>
                  <a:srgbClr val="002060"/>
                </a:solidFill>
              </a:rPr>
              <a:t> </a:t>
            </a:r>
            <a:r>
              <a:rPr lang="vi-VN" sz="2800" dirty="0" err="1">
                <a:solidFill>
                  <a:srgbClr val="002060"/>
                </a:solidFill>
              </a:rPr>
              <a:t>đầu</a:t>
            </a:r>
            <a:r>
              <a:rPr lang="vi-VN" sz="2800" dirty="0">
                <a:solidFill>
                  <a:srgbClr val="002060"/>
                </a:solidFill>
              </a:rPr>
              <a:t> tiên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B7E81C-3ABC-4BED-B2C8-F4E7155F24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9400" y="2209800"/>
            <a:ext cx="4795838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26EDF-FCE2-4DA3-AD64-83F36CAA3A7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10400" y="1828801"/>
            <a:ext cx="604837" cy="838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41A570-8EC6-4C88-BCB9-0B592B424BE2}"/>
              </a:ext>
            </a:extLst>
          </p:cNvPr>
          <p:cNvSpPr txBox="1"/>
          <p:nvPr/>
        </p:nvSpPr>
        <p:spPr>
          <a:xfrm>
            <a:off x="7696201" y="1981200"/>
            <a:ext cx="99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Tách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pha</a:t>
            </a:r>
            <a:endParaRPr lang="vi-VN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C811F-3911-48AB-A4E5-FD61685348C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76400" y="5840731"/>
            <a:ext cx="2362200" cy="38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189BF4-872B-41FA-8C86-BD8C09C2396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8600" y="5989319"/>
            <a:ext cx="2438400" cy="236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4F2AC8-503E-467A-9AD1-992BD9C3B9CA}"/>
              </a:ext>
            </a:extLst>
          </p:cNvPr>
          <p:cNvSpPr txBox="1"/>
          <p:nvPr/>
        </p:nvSpPr>
        <p:spPr>
          <a:xfrm>
            <a:off x="2952750" y="6226193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Phân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tách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hỗn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hợp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khí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vi-V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 dirty="0">
                <a:solidFill>
                  <a:srgbClr val="FF6600"/>
                </a:solidFill>
              </a:rPr>
              <a:t>VỊ TRÍ ĐẶT HỆ THỐNG PHÂN TÁCH KHÍ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86000" y="1219200"/>
            <a:ext cx="1295400" cy="762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CC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CC6600"/>
                </a:solidFill>
              </a:rPr>
              <a:t>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029200" y="1219200"/>
            <a:ext cx="1295400" cy="762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CC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CC6600"/>
                </a:solidFill>
              </a:rPr>
              <a:t>1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657600" y="2438400"/>
            <a:ext cx="1295400" cy="6858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CC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CC6600"/>
                </a:solidFill>
              </a:rPr>
              <a:t>3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4343400" y="3124200"/>
            <a:ext cx="0" cy="838200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4343400" y="1600200"/>
            <a:ext cx="0" cy="838200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343400" y="1600200"/>
            <a:ext cx="685800" cy="0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3581400" y="1600200"/>
            <a:ext cx="762000" cy="0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6324600" y="1600200"/>
            <a:ext cx="914400" cy="0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1295400" y="1600200"/>
            <a:ext cx="990600" cy="0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2000" y="1143000"/>
            <a:ext cx="12954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Gas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Recycle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781800" y="1143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Purge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495800" y="3276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</a:rPr>
              <a:t>vapor from phase split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066800" y="4191000"/>
            <a:ext cx="762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   </a:t>
            </a:r>
            <a:r>
              <a:rPr lang="en-US" altLang="zh-TW" sz="1000" dirty="0"/>
              <a:t> </a:t>
            </a:r>
            <a:r>
              <a:rPr lang="en-US" altLang="zh-TW" dirty="0"/>
              <a:t>1 ) </a:t>
            </a:r>
            <a:r>
              <a:rPr lang="en-US" altLang="zh-TW" dirty="0" err="1"/>
              <a:t>Dòng</a:t>
            </a:r>
            <a:r>
              <a:rPr lang="en-US" altLang="zh-TW" dirty="0"/>
              <a:t> purge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   </a:t>
            </a:r>
            <a:r>
              <a:rPr lang="en-US" altLang="zh-TW" sz="1000" dirty="0"/>
              <a:t> </a:t>
            </a:r>
            <a:r>
              <a:rPr lang="en-US" altLang="zh-TW" dirty="0"/>
              <a:t>2 ) </a:t>
            </a:r>
            <a:r>
              <a:rPr lang="en-US" altLang="zh-TW" dirty="0" err="1"/>
              <a:t>Dòng</a:t>
            </a:r>
            <a:r>
              <a:rPr lang="en-US" altLang="zh-TW" dirty="0"/>
              <a:t> </a:t>
            </a:r>
            <a:r>
              <a:rPr lang="en-US" altLang="zh-TW" dirty="0" err="1"/>
              <a:t>hồi</a:t>
            </a:r>
            <a:r>
              <a:rPr lang="en-US" altLang="zh-TW" dirty="0"/>
              <a:t> l</a:t>
            </a:r>
            <a:r>
              <a:rPr lang="vi-VN" altLang="zh-TW" dirty="0"/>
              <a:t>ư</a:t>
            </a:r>
            <a:r>
              <a:rPr lang="en-US" altLang="zh-TW" dirty="0"/>
              <a:t>u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    </a:t>
            </a:r>
            <a:r>
              <a:rPr lang="en-US" altLang="zh-TW" dirty="0">
                <a:sym typeface="Wingdings 2" pitchFamily="18" charset="2"/>
              </a:rPr>
              <a:t>3) </a:t>
            </a:r>
            <a:r>
              <a:rPr lang="en-US" altLang="zh-TW" dirty="0" err="1">
                <a:sym typeface="Wingdings 2" pitchFamily="18" charset="2"/>
              </a:rPr>
              <a:t>Dòng</a:t>
            </a:r>
            <a:r>
              <a:rPr lang="en-US" altLang="zh-TW" dirty="0">
                <a:sym typeface="Wingdings 2" pitchFamily="18" charset="2"/>
              </a:rPr>
              <a:t> </a:t>
            </a:r>
            <a:r>
              <a:rPr lang="en-US" altLang="zh-TW" dirty="0" err="1">
                <a:sym typeface="Wingdings 2" pitchFamily="18" charset="2"/>
              </a:rPr>
              <a:t>khí</a:t>
            </a:r>
            <a:r>
              <a:rPr lang="en-US" altLang="zh-TW" dirty="0">
                <a:sym typeface="Wingdings 2" pitchFamily="18" charset="2"/>
              </a:rPr>
              <a:t> ra </a:t>
            </a:r>
            <a:r>
              <a:rPr lang="en-US" altLang="zh-TW" dirty="0" err="1">
                <a:sym typeface="Wingdings 2" pitchFamily="18" charset="2"/>
              </a:rPr>
              <a:t>khỏi</a:t>
            </a:r>
            <a:r>
              <a:rPr lang="en-US" altLang="zh-TW" dirty="0">
                <a:sym typeface="Wingdings 2" pitchFamily="18" charset="2"/>
              </a:rPr>
              <a:t> </a:t>
            </a:r>
            <a:r>
              <a:rPr lang="en-US" altLang="zh-TW" dirty="0" err="1">
                <a:sym typeface="Wingdings 2" pitchFamily="18" charset="2"/>
              </a:rPr>
              <a:t>thiết</a:t>
            </a:r>
            <a:r>
              <a:rPr lang="en-US" altLang="zh-TW" dirty="0">
                <a:sym typeface="Wingdings 2" pitchFamily="18" charset="2"/>
              </a:rPr>
              <a:t> </a:t>
            </a:r>
            <a:r>
              <a:rPr lang="en-US" altLang="zh-TW" dirty="0" err="1">
                <a:sym typeface="Wingdings 2" pitchFamily="18" charset="2"/>
              </a:rPr>
              <a:t>bị</a:t>
            </a:r>
            <a:r>
              <a:rPr lang="en-US" altLang="zh-TW" dirty="0">
                <a:sym typeface="Wingdings 2" pitchFamily="18" charset="2"/>
              </a:rPr>
              <a:t> </a:t>
            </a:r>
            <a:r>
              <a:rPr lang="en-US" altLang="zh-TW" dirty="0" err="1">
                <a:sym typeface="Wingdings 2" pitchFamily="18" charset="2"/>
              </a:rPr>
              <a:t>tách</a:t>
            </a:r>
            <a:r>
              <a:rPr lang="en-US" altLang="zh-TW" dirty="0">
                <a:sym typeface="Wingdings 2" pitchFamily="18" charset="2"/>
              </a:rPr>
              <a:t> </a:t>
            </a:r>
            <a:r>
              <a:rPr lang="en-US" altLang="zh-TW" dirty="0" err="1">
                <a:sym typeface="Wingdings 2" pitchFamily="18" charset="2"/>
              </a:rPr>
              <a:t>pha</a:t>
            </a:r>
            <a:endParaRPr lang="en-US" altLang="zh-TW" dirty="0">
              <a:sym typeface="Wingdings 2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ym typeface="Wingdings 2" pitchFamily="18" charset="2"/>
              </a:rPr>
              <a:t>   </a:t>
            </a:r>
            <a:r>
              <a:rPr lang="en-US" altLang="zh-TW" sz="1000" dirty="0">
                <a:sym typeface="Wingdings 2" pitchFamily="18" charset="2"/>
              </a:rPr>
              <a:t> </a:t>
            </a:r>
            <a:r>
              <a:rPr lang="en-US" altLang="zh-TW" dirty="0">
                <a:sym typeface="Wingdings 2" pitchFamily="18" charset="2"/>
              </a:rPr>
              <a:t>4 ) </a:t>
            </a:r>
            <a:r>
              <a:rPr lang="en-US" altLang="zh-TW" dirty="0" err="1">
                <a:sym typeface="Wingdings 2" pitchFamily="18" charset="2"/>
              </a:rPr>
              <a:t>Không</a:t>
            </a:r>
            <a:r>
              <a:rPr lang="en-US" altLang="zh-TW" dirty="0">
                <a:sym typeface="Wingdings 2" pitchFamily="18" charset="2"/>
              </a:rPr>
              <a:t> </a:t>
            </a: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0772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u="sng" dirty="0" err="1">
                <a:solidFill>
                  <a:schemeClr val="accent2"/>
                </a:solidFill>
              </a:rPr>
              <a:t>Lý</a:t>
            </a:r>
            <a:r>
              <a:rPr lang="en-US" altLang="zh-TW" b="1" u="sng" dirty="0">
                <a:solidFill>
                  <a:schemeClr val="accent2"/>
                </a:solidFill>
              </a:rPr>
              <a:t> do </a:t>
            </a:r>
            <a:r>
              <a:rPr lang="en-US" altLang="zh-TW" b="1" u="sng" dirty="0" err="1">
                <a:solidFill>
                  <a:schemeClr val="accent2"/>
                </a:solidFill>
              </a:rPr>
              <a:t>đặt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hệ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thống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phân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tách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khí</a:t>
            </a:r>
            <a:r>
              <a:rPr lang="en-US" altLang="zh-TW" b="1" u="sng" dirty="0">
                <a:solidFill>
                  <a:schemeClr val="accent2"/>
                </a:solidFill>
              </a:rPr>
              <a:t> ở </a:t>
            </a:r>
            <a:r>
              <a:rPr lang="en-US" altLang="zh-TW" b="1" u="sng" dirty="0" err="1">
                <a:solidFill>
                  <a:schemeClr val="accent2"/>
                </a:solidFill>
              </a:rPr>
              <a:t>các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vị</a:t>
            </a:r>
            <a:r>
              <a:rPr lang="en-US" altLang="zh-TW" b="1" u="sng" dirty="0">
                <a:solidFill>
                  <a:schemeClr val="accent2"/>
                </a:solidFill>
              </a:rPr>
              <a:t> </a:t>
            </a:r>
            <a:r>
              <a:rPr lang="en-US" altLang="zh-TW" b="1" u="sng" dirty="0" err="1">
                <a:solidFill>
                  <a:schemeClr val="accent2"/>
                </a:solidFill>
              </a:rPr>
              <a:t>trí</a:t>
            </a:r>
            <a:r>
              <a:rPr lang="en-US" altLang="zh-TW" b="1" u="sng" dirty="0">
                <a:solidFill>
                  <a:schemeClr val="accent2"/>
                </a:solidFill>
              </a:rPr>
              <a:t>:</a:t>
            </a:r>
            <a:endParaRPr lang="en-US" altLang="zh-TW" dirty="0"/>
          </a:p>
          <a:p>
            <a:pPr>
              <a:spcBef>
                <a:spcPct val="50000"/>
              </a:spcBef>
            </a:pPr>
            <a:endParaRPr lang="en-US" altLang="zh-TW" sz="20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1 ) </a:t>
            </a:r>
            <a:r>
              <a:rPr lang="en-US" altLang="zh-TW" sz="2000" dirty="0" err="1"/>
              <a:t>Dòng</a:t>
            </a:r>
            <a:r>
              <a:rPr lang="en-US" altLang="zh-TW" sz="2000" dirty="0"/>
              <a:t> purge =&gt; </a:t>
            </a:r>
            <a:r>
              <a:rPr lang="en-US" altLang="zh-TW" sz="2000" dirty="0" err="1"/>
              <a:t>cấu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tử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có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giá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trị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bị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thất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thoát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trong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dòng</a:t>
            </a:r>
            <a:r>
              <a:rPr lang="en-US" altLang="zh-TW" sz="2000" dirty="0"/>
              <a:t> purge =&gt; </a:t>
            </a:r>
            <a:r>
              <a:rPr lang="en-US" altLang="zh-TW" sz="2000" dirty="0" err="1"/>
              <a:t>cần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thu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hồi</a:t>
            </a:r>
            <a:endParaRPr lang="en-US" altLang="zh-TW" sz="800" dirty="0"/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2 ) </a:t>
            </a:r>
            <a:r>
              <a:rPr lang="en-US" altLang="zh-TW" sz="2000" dirty="0" err="1"/>
              <a:t>Dòng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hồi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lưu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nếu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dòng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hồi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lưu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chứa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các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chất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làm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giảm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hiệu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năng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của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thiết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bị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phản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ứng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đầu</a:t>
            </a:r>
            <a:r>
              <a:rPr lang="en-US" altLang="zh-TW" sz="2000" dirty="0"/>
              <a:t> </a:t>
            </a:r>
            <a:r>
              <a:rPr lang="en-US" altLang="zh-TW" sz="2000" dirty="0" err="1"/>
              <a:t>độc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xúc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tác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làm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gia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tăng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các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phản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ứng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phụ</a:t>
            </a:r>
            <a:r>
              <a:rPr lang="en-US" altLang="zh-TW" sz="2000" dirty="0"/>
              <a:t>,…) =&gt; </a:t>
            </a:r>
            <a:r>
              <a:rPr lang="en-US" altLang="zh-TW" sz="2000" dirty="0" err="1"/>
              <a:t>cần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loại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bỏ</a:t>
            </a:r>
            <a:r>
              <a:rPr lang="en-US" altLang="zh-TW" sz="2000" dirty="0"/>
              <a:t> </a:t>
            </a:r>
            <a:endParaRPr lang="en-US" altLang="zh-TW" sz="800" dirty="0"/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3 ) </a:t>
            </a:r>
            <a:r>
              <a:rPr lang="en-US" altLang="zh-TW" sz="2000" dirty="0" err="1">
                <a:sym typeface="Wingdings 2" pitchFamily="18" charset="2"/>
              </a:rPr>
              <a:t>Dòng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khí</a:t>
            </a:r>
            <a:r>
              <a:rPr lang="en-US" altLang="zh-TW" sz="2000" dirty="0">
                <a:sym typeface="Wingdings 2" pitchFamily="18" charset="2"/>
              </a:rPr>
              <a:t> ra </a:t>
            </a:r>
            <a:r>
              <a:rPr lang="en-US" altLang="zh-TW" sz="2000" dirty="0" err="1">
                <a:sym typeface="Wingdings 2" pitchFamily="18" charset="2"/>
              </a:rPr>
              <a:t>khỏi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thiết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bị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tách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pha</a:t>
            </a:r>
            <a:r>
              <a:rPr lang="en-US" altLang="zh-TW" sz="2000" dirty="0">
                <a:sym typeface="Wingdings 2" pitchFamily="18" charset="2"/>
              </a:rPr>
              <a:t>: </a:t>
            </a:r>
            <a:r>
              <a:rPr lang="en-US" altLang="zh-TW" sz="2000" dirty="0" err="1">
                <a:sym typeface="Wingdings 2" pitchFamily="18" charset="2"/>
              </a:rPr>
              <a:t>cả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hai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lý</a:t>
            </a:r>
            <a:r>
              <a:rPr lang="en-US" altLang="zh-TW" sz="2000" dirty="0">
                <a:sym typeface="Wingdings 2" pitchFamily="18" charset="2"/>
              </a:rPr>
              <a:t> do </a:t>
            </a:r>
            <a:r>
              <a:rPr lang="en-US" altLang="zh-TW" sz="2000" dirty="0" err="1">
                <a:sym typeface="Wingdings 2" pitchFamily="18" charset="2"/>
              </a:rPr>
              <a:t>nêu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trên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đều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đúng</a:t>
            </a:r>
            <a:endParaRPr lang="en-US" altLang="zh-TW" sz="800" dirty="0"/>
          </a:p>
          <a:p>
            <a:pPr>
              <a:spcBef>
                <a:spcPct val="50000"/>
              </a:spcBef>
            </a:pPr>
            <a:r>
              <a:rPr lang="en-US" altLang="zh-TW" sz="2000" dirty="0"/>
              <a:t>4 ) </a:t>
            </a:r>
            <a:r>
              <a:rPr lang="en-US" altLang="zh-TW" sz="2000" dirty="0" err="1"/>
              <a:t>Không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sử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dụng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hệ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thống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tách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khí</a:t>
            </a:r>
            <a:r>
              <a:rPr lang="en-US" altLang="zh-TW" sz="2000" dirty="0"/>
              <a:t>: </a:t>
            </a:r>
            <a:r>
              <a:rPr lang="en-US" altLang="zh-TW" sz="2000" dirty="0" err="1">
                <a:sym typeface="Wingdings 2" pitchFamily="18" charset="2"/>
              </a:rPr>
              <a:t>cả</a:t>
            </a:r>
            <a:r>
              <a:rPr lang="en-US" altLang="zh-TW" sz="2000" dirty="0">
                <a:sym typeface="Wingdings 2" pitchFamily="18" charset="2"/>
              </a:rPr>
              <a:t>  1)  </a:t>
            </a:r>
            <a:r>
              <a:rPr lang="en-US" altLang="zh-TW" sz="2000" dirty="0" err="1">
                <a:sym typeface="Wingdings 2" pitchFamily="18" charset="2"/>
              </a:rPr>
              <a:t>và</a:t>
            </a:r>
            <a:r>
              <a:rPr lang="en-US" altLang="zh-TW" sz="2000" dirty="0">
                <a:sym typeface="Wingdings 2" pitchFamily="18" charset="2"/>
              </a:rPr>
              <a:t>  2) </a:t>
            </a:r>
            <a:r>
              <a:rPr lang="en-US" altLang="zh-TW" sz="2000" dirty="0" err="1">
                <a:sym typeface="Wingdings 2" pitchFamily="18" charset="2"/>
              </a:rPr>
              <a:t>đều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không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đáng</a:t>
            </a:r>
            <a:r>
              <a:rPr lang="en-US" altLang="zh-TW" sz="2000" dirty="0">
                <a:sym typeface="Wingdings 2" pitchFamily="18" charset="2"/>
              </a:rPr>
              <a:t> </a:t>
            </a:r>
            <a:r>
              <a:rPr lang="en-US" altLang="zh-TW" sz="2000" dirty="0" err="1">
                <a:sym typeface="Wingdings 2" pitchFamily="18" charset="2"/>
              </a:rPr>
              <a:t>kể</a:t>
            </a:r>
            <a:endParaRPr lang="en-US" altLang="zh-TW" sz="2000" dirty="0"/>
          </a:p>
          <a:p>
            <a:pPr>
              <a:spcBef>
                <a:spcPct val="50000"/>
              </a:spcBef>
            </a:pPr>
            <a:endParaRPr lang="en-US" altLang="zh-TW" sz="2000" dirty="0"/>
          </a:p>
          <a:p>
            <a:pPr>
              <a:spcBef>
                <a:spcPct val="50000"/>
              </a:spcBef>
            </a:pPr>
            <a:endParaRPr lang="en-US" altLang="zh-TW" dirty="0"/>
          </a:p>
          <a:p>
            <a:pPr>
              <a:spcBef>
                <a:spcPct val="50000"/>
              </a:spcBef>
            </a:pPr>
            <a:endParaRPr lang="en-US" altLang="zh-TW" sz="800" dirty="0"/>
          </a:p>
          <a:p>
            <a:pPr>
              <a:spcBef>
                <a:spcPct val="50000"/>
              </a:spcBef>
            </a:pP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630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Times New Roman</vt:lpstr>
      <vt:lpstr>TimesLTStd-Roman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sss</dc:creator>
  <cp:lastModifiedBy>Admin</cp:lastModifiedBy>
  <cp:revision>44</cp:revision>
  <dcterms:created xsi:type="dcterms:W3CDTF">1999-09-21T07:08:44Z</dcterms:created>
  <dcterms:modified xsi:type="dcterms:W3CDTF">2019-09-25T02:25:10Z</dcterms:modified>
</cp:coreProperties>
</file>