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0" r:id="rId2"/>
    <p:sldId id="371" r:id="rId3"/>
    <p:sldId id="327" r:id="rId4"/>
    <p:sldId id="369" r:id="rId5"/>
    <p:sldId id="344" r:id="rId6"/>
    <p:sldId id="345" r:id="rId7"/>
    <p:sldId id="346" r:id="rId8"/>
    <p:sldId id="331" r:id="rId9"/>
    <p:sldId id="332" r:id="rId10"/>
    <p:sldId id="333" r:id="rId11"/>
    <p:sldId id="334" r:id="rId12"/>
    <p:sldId id="335" r:id="rId13"/>
    <p:sldId id="262" r:id="rId14"/>
    <p:sldId id="263" r:id="rId15"/>
    <p:sldId id="264" r:id="rId16"/>
    <p:sldId id="336" r:id="rId17"/>
    <p:sldId id="337" r:id="rId18"/>
    <p:sldId id="338" r:id="rId19"/>
    <p:sldId id="339" r:id="rId20"/>
    <p:sldId id="340" r:id="rId21"/>
    <p:sldId id="341" r:id="rId22"/>
    <p:sldId id="357" r:id="rId23"/>
    <p:sldId id="342" r:id="rId24"/>
    <p:sldId id="343" r:id="rId25"/>
    <p:sldId id="368" r:id="rId26"/>
    <p:sldId id="347" r:id="rId27"/>
    <p:sldId id="269" r:id="rId28"/>
    <p:sldId id="277" r:id="rId29"/>
    <p:sldId id="278" r:id="rId30"/>
    <p:sldId id="356" r:id="rId31"/>
    <p:sldId id="358" r:id="rId32"/>
    <p:sldId id="359" r:id="rId33"/>
    <p:sldId id="362" r:id="rId34"/>
    <p:sldId id="363" r:id="rId35"/>
    <p:sldId id="364" r:id="rId36"/>
    <p:sldId id="365" r:id="rId37"/>
    <p:sldId id="366" r:id="rId38"/>
    <p:sldId id="367" r:id="rId39"/>
    <p:sldId id="348" r:id="rId40"/>
    <p:sldId id="351" r:id="rId41"/>
    <p:sldId id="361" r:id="rId42"/>
    <p:sldId id="353" r:id="rId43"/>
    <p:sldId id="354" r:id="rId44"/>
    <p:sldId id="355" r:id="rId45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66"/>
    <a:srgbClr val="FF66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DF5B51-7A3F-4543-A1E0-7BFA6FECA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B89DC-0F01-44E8-86F7-E2B061932F02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413C9-A95D-4600-A77F-38A2F34EAC6B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9D71B-6FB0-431D-BF89-9E1D1E0AA594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EE4-DCE3-40EE-B943-EC05AE741A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A2EB-C9CC-460E-9D41-BD23E6091D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DF750-C7E7-4DF1-B5BA-F66BC29068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63DD-C173-484F-97A9-A8AC1340C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9E023-651F-4CE6-85ED-0AE4D85BD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1C87-1A18-4997-B870-8DE091B238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C9CA1-4C52-4193-962E-CA6913C8D0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FE283-F45D-4193-919E-F30A267DDE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473E1-CC30-45C8-9674-A17F5E0FC8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1854-8410-4F7C-8A1D-131F73F5E9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6C5C0-BDF8-4A86-882E-A39DC5F86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3CE33A-A58E-4575-BBA6-1299D9780C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990600"/>
            <a:ext cx="8820472" cy="4953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lnSpc>
                <a:spcPct val="200000"/>
              </a:lnSpc>
              <a:defRPr/>
            </a:pPr>
            <a:r>
              <a:rPr lang="en-US" sz="4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CHEMICAL PROCESS DESIGN</a:t>
            </a:r>
          </a:p>
          <a:p>
            <a:pPr>
              <a:lnSpc>
                <a:spcPct val="200000"/>
              </a:lnSpc>
              <a:defRPr/>
            </a:pPr>
            <a:r>
              <a:rPr lang="en-US" sz="32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</a:t>
            </a:r>
            <a:r>
              <a:rPr lang="vi-VN" sz="32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Ư</a:t>
            </a:r>
            <a:r>
              <a:rPr lang="en-US" sz="32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ƠNG 5. 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HỆ THỐNG PHÂN TÁCH LỎNG. XÁC ĐỊNH TRÌNH TỰ CHƯNG CẤT</a:t>
            </a:r>
            <a:endParaRPr lang="en-US" sz="32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5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609600" y="685800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chưng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ường là chi </a:t>
            </a:r>
            <a:r>
              <a:rPr lang="vi-VN" dirty="0" smtClean="0"/>
              <a:t>ph</a:t>
            </a:r>
            <a:r>
              <a:rPr lang="en-US" dirty="0"/>
              <a:t>í</a:t>
            </a:r>
            <a:r>
              <a:rPr lang="vi-VN" dirty="0" smtClean="0"/>
              <a:t> </a:t>
            </a:r>
            <a:r>
              <a:rPr lang="vi-VN" dirty="0"/>
              <a:t>tổng (chi phí đầu tư + chi phí vận hành) là tối thiểu.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dung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lôi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1295400"/>
            <a:ext cx="903446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62000" y="4572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Methods for liquid separations (+ means applicable, - n/a)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609600" y="609600"/>
            <a:ext cx="762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M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đ</a:t>
            </a:r>
            <a:r>
              <a:rPr lang="vi-VN" dirty="0" err="1"/>
              <a:t>ược</a:t>
            </a:r>
            <a:r>
              <a:rPr lang="vi-VN" dirty="0"/>
              <a:t> cho </a:t>
            </a:r>
            <a:r>
              <a:rPr lang="vi-VN" dirty="0" err="1"/>
              <a:t>bằng</a:t>
            </a:r>
            <a:r>
              <a:rPr lang="vi-VN" dirty="0"/>
              <a:t> công </a:t>
            </a:r>
            <a:r>
              <a:rPr lang="vi-VN" dirty="0" err="1"/>
              <a:t>thức</a:t>
            </a:r>
            <a:r>
              <a:rPr lang="vi-VN" dirty="0"/>
              <a:t> sau:</a:t>
            </a:r>
            <a:endParaRPr lang="en-US" dirty="0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4117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85800" y="3505200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N = 6, M = 5 : S = 13.125</a:t>
            </a: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181600"/>
            <a:ext cx="9018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304800" y="4419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cất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1999" y="228600"/>
            <a:ext cx="73914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 err="1">
                <a:solidFill>
                  <a:schemeClr val="accent2"/>
                </a:solidFill>
              </a:rPr>
              <a:t>Trình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tự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chưng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cất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cho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hỗn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hợp</a:t>
            </a:r>
            <a:r>
              <a:rPr lang="en-US" altLang="zh-TW" sz="4000" b="1" dirty="0">
                <a:solidFill>
                  <a:schemeClr val="accent2"/>
                </a:solidFill>
              </a:rPr>
              <a:t> 4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cấu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tử</a:t>
            </a:r>
            <a:endParaRPr lang="en-US" altLang="zh-TW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2954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1242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524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2362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3352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334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524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1828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438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7432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352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62000" y="3200400"/>
            <a:ext cx="38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28800" y="3200400"/>
            <a:ext cx="60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 </a:t>
            </a:r>
            <a:r>
              <a:rPr lang="en-US" altLang="zh-TW" sz="1800" u="sng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 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 D</a:t>
            </a:r>
            <a:endParaRPr lang="en-US" altLang="zh-TW" sz="1800" u="sng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819400" y="3200400"/>
            <a:ext cx="381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  <a:endParaRPr lang="en-US" altLang="zh-TW" sz="2000" u="sng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219200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57400" y="1981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  <a:endParaRPr lang="en-US" altLang="zh-TW" sz="2000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352800" y="1981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3528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38200" y="45720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66"/>
                </a:solidFill>
              </a:rPr>
              <a:t>(Direct sequence)</a:t>
            </a:r>
            <a:endParaRPr lang="en-US" altLang="zh-TW" sz="1200" dirty="0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562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705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848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1524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1828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24384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7432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3048000" y="5410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 err="1">
                <a:solidFill>
                  <a:srgbClr val="006666"/>
                </a:solidFill>
              </a:rPr>
              <a:t>Trình</a:t>
            </a:r>
            <a:r>
              <a:rPr lang="en-US" altLang="zh-TW" dirty="0">
                <a:solidFill>
                  <a:srgbClr val="006666"/>
                </a:solidFill>
              </a:rPr>
              <a:t> </a:t>
            </a:r>
            <a:r>
              <a:rPr lang="en-US" altLang="zh-TW" dirty="0" err="1">
                <a:solidFill>
                  <a:srgbClr val="006666"/>
                </a:solidFill>
              </a:rPr>
              <a:t>tự</a:t>
            </a:r>
            <a:r>
              <a:rPr lang="en-US" altLang="zh-TW" dirty="0">
                <a:solidFill>
                  <a:srgbClr val="006666"/>
                </a:solidFill>
              </a:rPr>
              <a:t> (a) </a:t>
            </a:r>
            <a:r>
              <a:rPr lang="en-US" altLang="zh-TW" dirty="0" err="1">
                <a:solidFill>
                  <a:srgbClr val="006666"/>
                </a:solidFill>
              </a:rPr>
              <a:t>và</a:t>
            </a:r>
            <a:r>
              <a:rPr lang="en-US" altLang="zh-TW" dirty="0">
                <a:solidFill>
                  <a:srgbClr val="006666"/>
                </a:solidFill>
              </a:rPr>
              <a:t> (b)</a:t>
            </a:r>
            <a:endParaRPr lang="en-US" altLang="zh-TW" sz="1800" dirty="0">
              <a:solidFill>
                <a:srgbClr val="006666"/>
              </a:solidFill>
            </a:endParaRP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4876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5715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57150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V="1">
            <a:off x="60960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6096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 flipV="1">
            <a:off x="69342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6934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73152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73152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 flipV="1">
            <a:off x="8077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8077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6934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5715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5029200" y="3200400"/>
            <a:ext cx="38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A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  <a:endParaRPr lang="en-US" altLang="zh-TW" sz="1800" u="sng"/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6248400" y="3200400"/>
            <a:ext cx="3810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7315200" y="3200400"/>
            <a:ext cx="457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B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C</a:t>
            </a:r>
            <a:endParaRPr lang="en-US" altLang="zh-TW" sz="1800" u="sng"/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5410200" y="205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8077200" y="205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80772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69342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67000" y="26670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343400" y="26670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0" y="26670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057400" y="3352800"/>
            <a:ext cx="38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  <a:endParaRPr lang="en-US" altLang="zh-TW" sz="1800" u="sng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81400" y="3429000"/>
            <a:ext cx="60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 </a:t>
            </a:r>
            <a:r>
              <a:rPr lang="en-US" altLang="zh-TW" sz="1800" u="sng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 B</a:t>
            </a:r>
            <a:endParaRPr lang="en-US" altLang="zh-TW" sz="1800" u="sng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10200" y="3352800"/>
            <a:ext cx="381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  <a:endParaRPr lang="en-US" altLang="zh-TW" sz="2000" u="sng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352800" y="5257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 err="1">
                <a:solidFill>
                  <a:srgbClr val="006666"/>
                </a:solidFill>
              </a:rPr>
              <a:t>Trình</a:t>
            </a:r>
            <a:r>
              <a:rPr lang="en-US" altLang="zh-TW" dirty="0">
                <a:solidFill>
                  <a:srgbClr val="006666"/>
                </a:solidFill>
              </a:rPr>
              <a:t> </a:t>
            </a:r>
            <a:r>
              <a:rPr lang="en-US" altLang="zh-TW" dirty="0" err="1">
                <a:solidFill>
                  <a:srgbClr val="006666"/>
                </a:solidFill>
              </a:rPr>
              <a:t>tự</a:t>
            </a:r>
            <a:r>
              <a:rPr lang="en-US" altLang="zh-TW" dirty="0">
                <a:solidFill>
                  <a:srgbClr val="006666"/>
                </a:solidFill>
              </a:rPr>
              <a:t> (c) 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7526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819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8194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3429000" y="2286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4290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572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8194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819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5181600" y="3352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1816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4572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63246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572000" y="205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324600" y="205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5720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3246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10338685-C2D3-4E3D-B5F0-FFEF8D58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228600"/>
            <a:ext cx="73914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 err="1">
                <a:solidFill>
                  <a:schemeClr val="accent2"/>
                </a:solidFill>
              </a:rPr>
              <a:t>Trình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tự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chưng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cất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cho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hỗn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hợp</a:t>
            </a:r>
            <a:r>
              <a:rPr lang="en-US" altLang="zh-TW" sz="4000" b="1" dirty="0">
                <a:solidFill>
                  <a:schemeClr val="accent2"/>
                </a:solidFill>
              </a:rPr>
              <a:t> 4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cấu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tử</a:t>
            </a:r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954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242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2362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352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334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438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27432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352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" y="3200400"/>
            <a:ext cx="38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  <a:endParaRPr lang="en-US" altLang="zh-TW" sz="1800" u="sng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3200400"/>
            <a:ext cx="60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 </a:t>
            </a:r>
            <a:r>
              <a:rPr lang="en-US" altLang="zh-TW" sz="1800" u="sng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 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 C</a:t>
            </a:r>
            <a:endParaRPr lang="en-US" altLang="zh-TW" sz="1800" u="sng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819400" y="3200400"/>
            <a:ext cx="381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B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C</a:t>
            </a:r>
            <a:endParaRPr lang="en-US" altLang="zh-TW" sz="2000" u="sng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057400" y="1981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     A</a:t>
            </a:r>
            <a:endParaRPr lang="en-US" altLang="zh-TW" sz="2000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352800" y="1981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3528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953000" y="44958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>
                <a:solidFill>
                  <a:srgbClr val="FF0066"/>
                </a:solidFill>
              </a:rPr>
              <a:t>(Indirect  sequence</a:t>
            </a:r>
            <a:r>
              <a:rPr lang="en-US" altLang="zh-TW" sz="1400" dirty="0"/>
              <a:t>)</a:t>
            </a:r>
            <a:endParaRPr lang="en-US" altLang="zh-TW" sz="1200" dirty="0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562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705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848600" y="2590800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828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24384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7432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4290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 err="1">
                <a:solidFill>
                  <a:srgbClr val="006666"/>
                </a:solidFill>
              </a:rPr>
              <a:t>Trình</a:t>
            </a:r>
            <a:r>
              <a:rPr lang="en-US" altLang="zh-TW" dirty="0">
                <a:solidFill>
                  <a:srgbClr val="006666"/>
                </a:solidFill>
              </a:rPr>
              <a:t> </a:t>
            </a:r>
            <a:r>
              <a:rPr lang="en-US" altLang="zh-TW" dirty="0" err="1">
                <a:solidFill>
                  <a:srgbClr val="006666"/>
                </a:solidFill>
              </a:rPr>
              <a:t>tự</a:t>
            </a:r>
            <a:r>
              <a:rPr lang="en-US" altLang="zh-TW" dirty="0">
                <a:solidFill>
                  <a:srgbClr val="006666"/>
                </a:solidFill>
              </a:rPr>
              <a:t> (d) </a:t>
            </a:r>
            <a:r>
              <a:rPr lang="en-US" altLang="zh-TW" dirty="0" err="1">
                <a:solidFill>
                  <a:srgbClr val="006666"/>
                </a:solidFill>
              </a:rPr>
              <a:t>và</a:t>
            </a:r>
            <a:r>
              <a:rPr lang="en-US" altLang="zh-TW" dirty="0">
                <a:solidFill>
                  <a:srgbClr val="006666"/>
                </a:solidFill>
              </a:rPr>
              <a:t> (e)</a:t>
            </a:r>
            <a:r>
              <a:rPr lang="en-US" altLang="zh-TW" dirty="0"/>
              <a:t> 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4876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6096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69342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6934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73152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3152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8077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8077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934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029200" y="3200400"/>
            <a:ext cx="38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u="sng"/>
              <a:t>C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D</a:t>
            </a:r>
            <a:endParaRPr lang="en-US" altLang="zh-TW" sz="1800" u="sng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248400" y="3200400"/>
            <a:ext cx="3810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u="sng"/>
              <a:t>B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7315200" y="3200400"/>
            <a:ext cx="457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u="sng"/>
              <a:t>A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/>
              <a:t>B</a:t>
            </a:r>
            <a:endParaRPr lang="en-US" altLang="zh-TW" sz="1800" u="sng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8077200" y="205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A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80772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B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69342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C</a:t>
            </a:r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V="1">
            <a:off x="14478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144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18288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1524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15240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V="1">
            <a:off x="5715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60960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5715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5715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57150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D</a:t>
            </a: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7A515785-5DDB-4AC1-8E6E-54326AFD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228600"/>
            <a:ext cx="73914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 err="1">
                <a:solidFill>
                  <a:schemeClr val="accent2"/>
                </a:solidFill>
              </a:rPr>
              <a:t>Trình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tự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chưng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cất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cho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hỗn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hợp</a:t>
            </a:r>
            <a:r>
              <a:rPr lang="en-US" altLang="zh-TW" sz="4000" b="1" dirty="0">
                <a:solidFill>
                  <a:schemeClr val="accent2"/>
                </a:solidFill>
              </a:rPr>
              <a:t> 4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cấu</a:t>
            </a:r>
            <a:r>
              <a:rPr lang="en-US" altLang="zh-TW" sz="4000" b="1" dirty="0">
                <a:solidFill>
                  <a:schemeClr val="accent2"/>
                </a:solidFill>
              </a:rPr>
              <a:t> </a:t>
            </a:r>
            <a:r>
              <a:rPr lang="en-US" altLang="zh-TW" sz="4000" b="1" dirty="0" err="1">
                <a:solidFill>
                  <a:schemeClr val="accent2"/>
                </a:solidFill>
              </a:rPr>
              <a:t>tử</a:t>
            </a:r>
            <a:endParaRPr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238"/>
            <a:ext cx="9144000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1143000"/>
            <a:ext cx="7924800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mòn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, </a:t>
            </a:r>
            <a:r>
              <a:rPr lang="en-US" dirty="0" err="1"/>
              <a:t>bám</a:t>
            </a:r>
            <a:r>
              <a:rPr lang="en-US" dirty="0"/>
              <a:t> </a:t>
            </a:r>
            <a:r>
              <a:rPr lang="en-US" dirty="0" err="1"/>
              <a:t>bẩn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,... </a:t>
            </a:r>
            <a:r>
              <a:rPr lang="en-US" dirty="0" err="1"/>
              <a:t>Các</a:t>
            </a:r>
            <a:r>
              <a:rPr lang="en-US" dirty="0"/>
              <a:t> light-end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 err="1"/>
              <a:t>ược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2.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khiết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3. </a:t>
            </a:r>
            <a:r>
              <a:rPr lang="vi-VN" dirty="0"/>
              <a:t>Ưu tiên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en-US" dirty="0" err="1"/>
              <a:t>ph</a:t>
            </a:r>
            <a:r>
              <a:rPr lang="vi-VN" dirty="0"/>
              <a:t>ương </a:t>
            </a:r>
            <a:r>
              <a:rPr lang="vi-VN" dirty="0" err="1"/>
              <a:t>pháp</a:t>
            </a:r>
            <a:r>
              <a:rPr lang="vi-VN" dirty="0"/>
              <a:t> chưng </a:t>
            </a:r>
            <a:r>
              <a:rPr lang="vi-VN" dirty="0" err="1"/>
              <a:t>cất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hỗn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lỏng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4.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 err="1"/>
              <a:t>ường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hỗn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đẳng</a:t>
            </a:r>
            <a:r>
              <a:rPr lang="vi-VN" dirty="0"/>
              <a:t> </a:t>
            </a:r>
            <a:r>
              <a:rPr lang="vi-VN" dirty="0" err="1"/>
              <a:t>phí</a:t>
            </a:r>
            <a:endParaRPr 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228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tắc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kinh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nghiệm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để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hỗn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hợp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lỏng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04800" y="228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tắc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kinh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nghiệm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để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hỗn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hợp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lỏng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5.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như </a:t>
            </a:r>
            <a:r>
              <a:rPr lang="vi-VN" dirty="0" err="1"/>
              <a:t>trích</a:t>
            </a:r>
            <a:r>
              <a:rPr lang="vi-VN" dirty="0"/>
              <a:t> ly, </a:t>
            </a:r>
            <a:r>
              <a:rPr lang="vi-VN" dirty="0" err="1"/>
              <a:t>kết</a:t>
            </a:r>
            <a:r>
              <a:rPr lang="vi-VN" dirty="0"/>
              <a:t> tinh,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…cho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6.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7.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8.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50/50 (l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 err="1"/>
              <a:t>ượng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tương đương)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609600" y="457200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/>
              <a:t>VÍ DỤ: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oxy </a:t>
            </a:r>
            <a:r>
              <a:rPr lang="en-US" dirty="0" err="1"/>
              <a:t>hóa</a:t>
            </a:r>
            <a:r>
              <a:rPr lang="en-US" dirty="0"/>
              <a:t> n-butane </a:t>
            </a:r>
            <a:r>
              <a:rPr lang="en-US" dirty="0" err="1"/>
              <a:t>thành</a:t>
            </a:r>
            <a:r>
              <a:rPr lang="en-US" dirty="0"/>
              <a:t> acid acetic </a:t>
            </a:r>
            <a:r>
              <a:rPr lang="en-US" dirty="0" err="1"/>
              <a:t>tạo</a:t>
            </a:r>
            <a:r>
              <a:rPr lang="en-US" dirty="0"/>
              <a:t> ra acid formic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.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acid acetic </a:t>
            </a:r>
            <a:r>
              <a:rPr lang="en-US" dirty="0" err="1"/>
              <a:t>và</a:t>
            </a:r>
            <a:r>
              <a:rPr lang="en-US" dirty="0"/>
              <a:t> acid formic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khiết</a:t>
            </a:r>
            <a:r>
              <a:rPr lang="en-US" dirty="0"/>
              <a:t>.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2362200"/>
            <a:ext cx="903446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62000" y="9906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light-end </a:t>
            </a:r>
            <a:r>
              <a:rPr lang="en-US" dirty="0" err="1"/>
              <a:t>và</a:t>
            </a:r>
            <a:r>
              <a:rPr lang="en-US" dirty="0"/>
              <a:t> heavy-end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tr</a:t>
            </a:r>
            <a:r>
              <a:rPr lang="vi-VN" dirty="0" err="1"/>
              <a:t>ước</a:t>
            </a:r>
            <a:r>
              <a:rPr lang="vi-VN" dirty="0"/>
              <a:t> khi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hỗn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lỏng</a:t>
            </a:r>
            <a:endParaRPr lang="en-US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790700" y="267732"/>
            <a:ext cx="54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LOẠI BỎ LIGHT-END &amp; HEAVY-END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591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5000" y="5562600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</a:t>
            </a:r>
            <a:r>
              <a:rPr lang="vi-VN" b="1" dirty="0">
                <a:solidFill>
                  <a:srgbClr val="0070C0"/>
                </a:solidFill>
              </a:rPr>
              <a:t>ư</a:t>
            </a:r>
            <a:r>
              <a:rPr lang="en-US" b="1" dirty="0" err="1">
                <a:solidFill>
                  <a:srgbClr val="0070C0"/>
                </a:solidFill>
              </a:rPr>
              <a:t>ơng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pháp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heavy-end</a:t>
            </a:r>
          </a:p>
        </p:txBody>
      </p:sp>
    </p:spTree>
    <p:extLst>
      <p:ext uri="{BB962C8B-B14F-4D97-AF65-F5344CB8AC3E}">
        <p14:creationId xmlns:p14="http://schemas.microsoft.com/office/powerpoint/2010/main" val="17836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0963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762000" y="1066800"/>
            <a:ext cx="7620000" cy="556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đ</a:t>
            </a:r>
            <a:r>
              <a:rPr lang="vi-VN" dirty="0" err="1"/>
              <a:t>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sau </a:t>
            </a:r>
            <a:r>
              <a:rPr lang="vi-VN" dirty="0" err="1"/>
              <a:t>cùng</a:t>
            </a:r>
            <a:r>
              <a:rPr lang="vi-VN" dirty="0"/>
              <a:t>, nhưng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hỗn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đẳng</a:t>
            </a:r>
            <a:r>
              <a:rPr lang="vi-VN" dirty="0"/>
              <a:t> </a:t>
            </a:r>
            <a:r>
              <a:rPr lang="vi-VN" dirty="0" err="1"/>
              <a:t>phí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2.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“Direct sequence”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3.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4.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50/50 (l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 err="1"/>
              <a:t>ượng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tương đương)</a:t>
            </a:r>
            <a:endParaRPr lang="en-US" dirty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09600" y="149053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tắc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kinh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nghiệm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để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hỗn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hợp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lỏng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bằng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</a:t>
            </a:r>
            <a:r>
              <a:rPr lang="vi-VN" b="1" dirty="0">
                <a:solidFill>
                  <a:srgbClr val="0070C0"/>
                </a:solidFill>
              </a:rPr>
              <a:t>ư</a:t>
            </a:r>
            <a:r>
              <a:rPr lang="en-US" b="1" dirty="0" err="1">
                <a:solidFill>
                  <a:srgbClr val="0070C0"/>
                </a:solidFill>
              </a:rPr>
              <a:t>ơng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pháp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vi-VN" b="1" dirty="0">
                <a:solidFill>
                  <a:srgbClr val="0070C0"/>
                </a:solidFill>
              </a:rPr>
              <a:t>ư</a:t>
            </a:r>
            <a:r>
              <a:rPr lang="en-US" b="1" dirty="0">
                <a:solidFill>
                  <a:srgbClr val="0070C0"/>
                </a:solidFill>
              </a:rPr>
              <a:t>ng </a:t>
            </a:r>
            <a:r>
              <a:rPr lang="en-US" b="1" dirty="0" err="1">
                <a:solidFill>
                  <a:srgbClr val="0070C0"/>
                </a:solidFill>
              </a:rPr>
              <a:t>cất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762000" y="1143000"/>
            <a:ext cx="762000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 err="1"/>
              <a:t>Độ</a:t>
            </a:r>
            <a:r>
              <a:rPr lang="en-US" dirty="0"/>
              <a:t> bay 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09600" y="4572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Những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trường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hợp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khó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533400" y="457200"/>
            <a:ext cx="762000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VÍ DỤ: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alkane C3-C5: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231170"/>
            <a:ext cx="88058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04800" y="266700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1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tách</a:t>
            </a:r>
            <a:r>
              <a:rPr lang="en-US" dirty="0"/>
              <a:t> A/B </a:t>
            </a:r>
            <a:r>
              <a:rPr lang="en-US" dirty="0" err="1"/>
              <a:t>hoặc</a:t>
            </a:r>
            <a:r>
              <a:rPr lang="en-US" dirty="0"/>
              <a:t> C/D.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A/B.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b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hai:</a:t>
            </a:r>
            <a:endParaRPr lang="en-US" dirty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368800"/>
            <a:ext cx="86312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8" name="TextBox 2"/>
          <p:cNvSpPr txBox="1">
            <a:spLocks noChangeArrowheads="1"/>
          </p:cNvSpPr>
          <p:nvPr/>
        </p:nvSpPr>
        <p:spPr bwMode="auto">
          <a:xfrm>
            <a:off x="1451861" y="228600"/>
            <a:ext cx="6022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Kết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từ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tắc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kinh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nghiệm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7A1560-E6E5-4D32-BE98-BBF7D967BD63}"/>
              </a:ext>
            </a:extLst>
          </p:cNvPr>
          <p:cNvGrpSpPr/>
          <p:nvPr/>
        </p:nvGrpSpPr>
        <p:grpSpPr>
          <a:xfrm>
            <a:off x="1219200" y="1066800"/>
            <a:ext cx="6096000" cy="4941887"/>
            <a:chOff x="1219200" y="1001713"/>
            <a:chExt cx="6096000" cy="4941887"/>
          </a:xfrm>
        </p:grpSpPr>
        <p:sp>
          <p:nvSpPr>
            <p:cNvPr id="33794" name="Text Box 1027"/>
            <p:cNvSpPr txBox="1">
              <a:spLocks noChangeArrowheads="1"/>
            </p:cNvSpPr>
            <p:nvPr/>
          </p:nvSpPr>
          <p:spPr bwMode="auto">
            <a:xfrm>
              <a:off x="1219200" y="1077913"/>
              <a:ext cx="38100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A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B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C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D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E</a:t>
              </a:r>
            </a:p>
          </p:txBody>
        </p:sp>
        <p:sp>
          <p:nvSpPr>
            <p:cNvPr id="33795" name="Line 1028"/>
            <p:cNvSpPr>
              <a:spLocks noChangeShapeType="1"/>
            </p:cNvSpPr>
            <p:nvPr/>
          </p:nvSpPr>
          <p:spPr bwMode="auto">
            <a:xfrm>
              <a:off x="2286000" y="23733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6" name="Line 1029"/>
            <p:cNvSpPr>
              <a:spLocks noChangeShapeType="1"/>
            </p:cNvSpPr>
            <p:nvPr/>
          </p:nvSpPr>
          <p:spPr bwMode="auto">
            <a:xfrm flipV="1">
              <a:off x="2286000" y="1458913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1030"/>
            <p:cNvSpPr>
              <a:spLocks noChangeShapeType="1"/>
            </p:cNvSpPr>
            <p:nvPr/>
          </p:nvSpPr>
          <p:spPr bwMode="auto">
            <a:xfrm flipV="1">
              <a:off x="2667000" y="1458913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Freeform 1031"/>
            <p:cNvSpPr>
              <a:spLocks/>
            </p:cNvSpPr>
            <p:nvPr/>
          </p:nvSpPr>
          <p:spPr bwMode="auto">
            <a:xfrm>
              <a:off x="2286000" y="1230313"/>
              <a:ext cx="381000" cy="288925"/>
            </a:xfrm>
            <a:custGeom>
              <a:avLst/>
              <a:gdLst>
                <a:gd name="T0" fmla="*/ 0 w 240"/>
                <a:gd name="T1" fmla="*/ 2147483647 h 182"/>
                <a:gd name="T2" fmla="*/ 2147483647 w 240"/>
                <a:gd name="T3" fmla="*/ 2147483647 h 182"/>
                <a:gd name="T4" fmla="*/ 2147483647 w 240"/>
                <a:gd name="T5" fmla="*/ 2147483647 h 182"/>
                <a:gd name="T6" fmla="*/ 2147483647 w 240"/>
                <a:gd name="T7" fmla="*/ 2147483647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82"/>
                <a:gd name="T14" fmla="*/ 240 w 24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82">
                  <a:moveTo>
                    <a:pt x="0" y="170"/>
                  </a:moveTo>
                  <a:cubicBezTo>
                    <a:pt x="8" y="110"/>
                    <a:pt x="16" y="50"/>
                    <a:pt x="48" y="26"/>
                  </a:cubicBezTo>
                  <a:cubicBezTo>
                    <a:pt x="80" y="2"/>
                    <a:pt x="160" y="0"/>
                    <a:pt x="192" y="26"/>
                  </a:cubicBezTo>
                  <a:cubicBezTo>
                    <a:pt x="224" y="52"/>
                    <a:pt x="230" y="150"/>
                    <a:pt x="240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1040"/>
            <p:cNvSpPr>
              <a:spLocks noChangeShapeType="1"/>
            </p:cNvSpPr>
            <p:nvPr/>
          </p:nvSpPr>
          <p:spPr bwMode="auto">
            <a:xfrm>
              <a:off x="2743200" y="45831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1041"/>
            <p:cNvSpPr>
              <a:spLocks noChangeShapeType="1"/>
            </p:cNvSpPr>
            <p:nvPr/>
          </p:nvSpPr>
          <p:spPr bwMode="auto">
            <a:xfrm flipV="1">
              <a:off x="2743200" y="3516313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042"/>
            <p:cNvSpPr>
              <a:spLocks noChangeShapeType="1"/>
            </p:cNvSpPr>
            <p:nvPr/>
          </p:nvSpPr>
          <p:spPr bwMode="auto">
            <a:xfrm flipV="1">
              <a:off x="3124200" y="3516313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Freeform 1043"/>
            <p:cNvSpPr>
              <a:spLocks/>
            </p:cNvSpPr>
            <p:nvPr/>
          </p:nvSpPr>
          <p:spPr bwMode="auto">
            <a:xfrm>
              <a:off x="2743200" y="3287713"/>
              <a:ext cx="381000" cy="288925"/>
            </a:xfrm>
            <a:custGeom>
              <a:avLst/>
              <a:gdLst>
                <a:gd name="T0" fmla="*/ 0 w 240"/>
                <a:gd name="T1" fmla="*/ 2147483647 h 182"/>
                <a:gd name="T2" fmla="*/ 2147483647 w 240"/>
                <a:gd name="T3" fmla="*/ 2147483647 h 182"/>
                <a:gd name="T4" fmla="*/ 2147483647 w 240"/>
                <a:gd name="T5" fmla="*/ 2147483647 h 182"/>
                <a:gd name="T6" fmla="*/ 2147483647 w 240"/>
                <a:gd name="T7" fmla="*/ 2147483647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82"/>
                <a:gd name="T14" fmla="*/ 240 w 24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82">
                  <a:moveTo>
                    <a:pt x="0" y="170"/>
                  </a:moveTo>
                  <a:cubicBezTo>
                    <a:pt x="8" y="110"/>
                    <a:pt x="16" y="50"/>
                    <a:pt x="48" y="26"/>
                  </a:cubicBezTo>
                  <a:cubicBezTo>
                    <a:pt x="80" y="2"/>
                    <a:pt x="160" y="0"/>
                    <a:pt x="192" y="26"/>
                  </a:cubicBezTo>
                  <a:cubicBezTo>
                    <a:pt x="224" y="52"/>
                    <a:pt x="230" y="150"/>
                    <a:pt x="240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062"/>
            <p:cNvSpPr>
              <a:spLocks noChangeShapeType="1"/>
            </p:cNvSpPr>
            <p:nvPr/>
          </p:nvSpPr>
          <p:spPr bwMode="auto">
            <a:xfrm flipH="1" flipV="1">
              <a:off x="2133600" y="23733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063"/>
            <p:cNvSpPr>
              <a:spLocks noChangeShapeType="1"/>
            </p:cNvSpPr>
            <p:nvPr/>
          </p:nvSpPr>
          <p:spPr bwMode="auto">
            <a:xfrm flipV="1">
              <a:off x="2133600" y="22209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Oval 1064"/>
            <p:cNvSpPr>
              <a:spLocks noChangeArrowheads="1"/>
            </p:cNvSpPr>
            <p:nvPr/>
          </p:nvSpPr>
          <p:spPr bwMode="auto">
            <a:xfrm>
              <a:off x="2057400" y="20685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06" name="Line 1065"/>
            <p:cNvSpPr>
              <a:spLocks noChangeShapeType="1"/>
            </p:cNvSpPr>
            <p:nvPr/>
          </p:nvSpPr>
          <p:spPr bwMode="auto">
            <a:xfrm flipV="1">
              <a:off x="2133600" y="19161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066"/>
            <p:cNvSpPr>
              <a:spLocks noChangeShapeType="1"/>
            </p:cNvSpPr>
            <p:nvPr/>
          </p:nvSpPr>
          <p:spPr bwMode="auto">
            <a:xfrm>
              <a:off x="2133600" y="19161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067"/>
            <p:cNvSpPr>
              <a:spLocks noChangeShapeType="1"/>
            </p:cNvSpPr>
            <p:nvPr/>
          </p:nvSpPr>
          <p:spPr bwMode="auto">
            <a:xfrm flipH="1">
              <a:off x="1981200" y="2068513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068"/>
            <p:cNvSpPr>
              <a:spLocks noChangeShapeType="1"/>
            </p:cNvSpPr>
            <p:nvPr/>
          </p:nvSpPr>
          <p:spPr bwMode="auto">
            <a:xfrm>
              <a:off x="1676400" y="15351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070"/>
            <p:cNvSpPr>
              <a:spLocks noChangeShapeType="1"/>
            </p:cNvSpPr>
            <p:nvPr/>
          </p:nvSpPr>
          <p:spPr bwMode="auto">
            <a:xfrm>
              <a:off x="2438400" y="2373313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71"/>
            <p:cNvSpPr>
              <a:spLocks noChangeShapeType="1"/>
            </p:cNvSpPr>
            <p:nvPr/>
          </p:nvSpPr>
          <p:spPr bwMode="auto">
            <a:xfrm>
              <a:off x="2438400" y="366871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079"/>
            <p:cNvSpPr>
              <a:spLocks noChangeShapeType="1"/>
            </p:cNvSpPr>
            <p:nvPr/>
          </p:nvSpPr>
          <p:spPr bwMode="auto">
            <a:xfrm flipH="1" flipV="1">
              <a:off x="2590800" y="45831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Oval 1080"/>
            <p:cNvSpPr>
              <a:spLocks noChangeArrowheads="1"/>
            </p:cNvSpPr>
            <p:nvPr/>
          </p:nvSpPr>
          <p:spPr bwMode="auto">
            <a:xfrm>
              <a:off x="2514600" y="42783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14" name="Line 1081"/>
            <p:cNvSpPr>
              <a:spLocks noChangeShapeType="1"/>
            </p:cNvSpPr>
            <p:nvPr/>
          </p:nvSpPr>
          <p:spPr bwMode="auto">
            <a:xfrm flipV="1">
              <a:off x="2590800" y="44307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1082"/>
            <p:cNvSpPr>
              <a:spLocks noChangeShapeType="1"/>
            </p:cNvSpPr>
            <p:nvPr/>
          </p:nvSpPr>
          <p:spPr bwMode="auto">
            <a:xfrm flipV="1">
              <a:off x="2590800" y="41259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1083"/>
            <p:cNvSpPr>
              <a:spLocks noChangeShapeType="1"/>
            </p:cNvSpPr>
            <p:nvPr/>
          </p:nvSpPr>
          <p:spPr bwMode="auto">
            <a:xfrm>
              <a:off x="2590800" y="41259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084"/>
            <p:cNvSpPr>
              <a:spLocks noChangeShapeType="1"/>
            </p:cNvSpPr>
            <p:nvPr/>
          </p:nvSpPr>
          <p:spPr bwMode="auto">
            <a:xfrm flipH="1">
              <a:off x="2438400" y="4278313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085"/>
            <p:cNvSpPr>
              <a:spLocks noChangeShapeType="1"/>
            </p:cNvSpPr>
            <p:nvPr/>
          </p:nvSpPr>
          <p:spPr bwMode="auto">
            <a:xfrm>
              <a:off x="2971800" y="4583113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1086"/>
            <p:cNvSpPr>
              <a:spLocks noChangeShapeType="1"/>
            </p:cNvSpPr>
            <p:nvPr/>
          </p:nvSpPr>
          <p:spPr bwMode="auto">
            <a:xfrm>
              <a:off x="2971800" y="5268913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1091"/>
            <p:cNvSpPr>
              <a:spLocks noChangeShapeType="1"/>
            </p:cNvSpPr>
            <p:nvPr/>
          </p:nvSpPr>
          <p:spPr bwMode="auto">
            <a:xfrm flipH="1">
              <a:off x="3124200" y="3516313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1093"/>
            <p:cNvSpPr>
              <a:spLocks noChangeShapeType="1"/>
            </p:cNvSpPr>
            <p:nvPr/>
          </p:nvSpPr>
          <p:spPr bwMode="auto">
            <a:xfrm flipV="1">
              <a:off x="3581400" y="33639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Oval 1094"/>
            <p:cNvSpPr>
              <a:spLocks noChangeArrowheads="1"/>
            </p:cNvSpPr>
            <p:nvPr/>
          </p:nvSpPr>
          <p:spPr bwMode="auto">
            <a:xfrm>
              <a:off x="3505200" y="32115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23" name="Line 1095"/>
            <p:cNvSpPr>
              <a:spLocks noChangeShapeType="1"/>
            </p:cNvSpPr>
            <p:nvPr/>
          </p:nvSpPr>
          <p:spPr bwMode="auto">
            <a:xfrm flipV="1">
              <a:off x="3581400" y="30591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096"/>
            <p:cNvSpPr>
              <a:spLocks noChangeShapeType="1"/>
            </p:cNvSpPr>
            <p:nvPr/>
          </p:nvSpPr>
          <p:spPr bwMode="auto">
            <a:xfrm flipH="1">
              <a:off x="2971800" y="30591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1097"/>
            <p:cNvSpPr>
              <a:spLocks noChangeShapeType="1"/>
            </p:cNvSpPr>
            <p:nvPr/>
          </p:nvSpPr>
          <p:spPr bwMode="auto">
            <a:xfrm>
              <a:off x="2971800" y="30591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1098"/>
            <p:cNvSpPr>
              <a:spLocks noChangeShapeType="1"/>
            </p:cNvSpPr>
            <p:nvPr/>
          </p:nvSpPr>
          <p:spPr bwMode="auto">
            <a:xfrm flipH="1">
              <a:off x="3429000" y="3135313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Text Box 1099"/>
            <p:cNvSpPr txBox="1">
              <a:spLocks noChangeArrowheads="1"/>
            </p:cNvSpPr>
            <p:nvPr/>
          </p:nvSpPr>
          <p:spPr bwMode="auto">
            <a:xfrm>
              <a:off x="3810000" y="4876800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DE</a:t>
              </a:r>
            </a:p>
          </p:txBody>
        </p:sp>
        <p:sp>
          <p:nvSpPr>
            <p:cNvPr id="33828" name="Text Box 1101"/>
            <p:cNvSpPr txBox="1">
              <a:spLocks noChangeArrowheads="1"/>
            </p:cNvSpPr>
            <p:nvPr/>
          </p:nvSpPr>
          <p:spPr bwMode="auto">
            <a:xfrm>
              <a:off x="3810000" y="3135313"/>
              <a:ext cx="533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BC</a:t>
              </a:r>
            </a:p>
          </p:txBody>
        </p:sp>
        <p:sp>
          <p:nvSpPr>
            <p:cNvPr id="33829" name="Text Box 1027"/>
            <p:cNvSpPr txBox="1">
              <a:spLocks noChangeArrowheads="1"/>
            </p:cNvSpPr>
            <p:nvPr/>
          </p:nvSpPr>
          <p:spPr bwMode="auto">
            <a:xfrm>
              <a:off x="2057400" y="2678113"/>
              <a:ext cx="381000" cy="87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B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C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D</a:t>
              </a:r>
            </a:p>
            <a:p>
              <a:pPr algn="l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TW" sz="1800" b="1"/>
                <a:t>E</a:t>
              </a:r>
            </a:p>
          </p:txBody>
        </p:sp>
        <p:sp>
          <p:nvSpPr>
            <p:cNvPr id="33830" name="Line 1091"/>
            <p:cNvSpPr>
              <a:spLocks noChangeShapeType="1"/>
            </p:cNvSpPr>
            <p:nvPr/>
          </p:nvSpPr>
          <p:spPr bwMode="auto">
            <a:xfrm flipH="1">
              <a:off x="2667000" y="1458913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1093"/>
            <p:cNvSpPr>
              <a:spLocks noChangeShapeType="1"/>
            </p:cNvSpPr>
            <p:nvPr/>
          </p:nvSpPr>
          <p:spPr bwMode="auto">
            <a:xfrm flipV="1">
              <a:off x="3124200" y="13065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Oval 1094"/>
            <p:cNvSpPr>
              <a:spLocks noChangeArrowheads="1"/>
            </p:cNvSpPr>
            <p:nvPr/>
          </p:nvSpPr>
          <p:spPr bwMode="auto">
            <a:xfrm>
              <a:off x="3048000" y="11541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33" name="Line 1095"/>
            <p:cNvSpPr>
              <a:spLocks noChangeShapeType="1"/>
            </p:cNvSpPr>
            <p:nvPr/>
          </p:nvSpPr>
          <p:spPr bwMode="auto">
            <a:xfrm flipV="1">
              <a:off x="3124200" y="100171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1096"/>
            <p:cNvSpPr>
              <a:spLocks noChangeShapeType="1"/>
            </p:cNvSpPr>
            <p:nvPr/>
          </p:nvSpPr>
          <p:spPr bwMode="auto">
            <a:xfrm flipH="1">
              <a:off x="2514600" y="10017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1097"/>
            <p:cNvSpPr>
              <a:spLocks noChangeShapeType="1"/>
            </p:cNvSpPr>
            <p:nvPr/>
          </p:nvSpPr>
          <p:spPr bwMode="auto">
            <a:xfrm>
              <a:off x="2514600" y="10017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1098"/>
            <p:cNvSpPr>
              <a:spLocks noChangeShapeType="1"/>
            </p:cNvSpPr>
            <p:nvPr/>
          </p:nvSpPr>
          <p:spPr bwMode="auto">
            <a:xfrm flipH="1">
              <a:off x="2971800" y="1077913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Text Box 1101"/>
            <p:cNvSpPr txBox="1">
              <a:spLocks noChangeArrowheads="1"/>
            </p:cNvSpPr>
            <p:nvPr/>
          </p:nvSpPr>
          <p:spPr bwMode="auto">
            <a:xfrm>
              <a:off x="3352800" y="1077913"/>
              <a:ext cx="533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A</a:t>
              </a:r>
            </a:p>
          </p:txBody>
        </p:sp>
        <p:sp>
          <p:nvSpPr>
            <p:cNvPr id="33839" name="Line 1097"/>
            <p:cNvSpPr>
              <a:spLocks noChangeShapeType="1"/>
            </p:cNvSpPr>
            <p:nvPr/>
          </p:nvSpPr>
          <p:spPr bwMode="auto">
            <a:xfrm>
              <a:off x="4572000" y="19050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1071"/>
            <p:cNvSpPr>
              <a:spLocks noChangeShapeType="1"/>
            </p:cNvSpPr>
            <p:nvPr/>
          </p:nvSpPr>
          <p:spPr bwMode="auto">
            <a:xfrm>
              <a:off x="4572000" y="1905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1028"/>
            <p:cNvSpPr>
              <a:spLocks noChangeShapeType="1"/>
            </p:cNvSpPr>
            <p:nvPr/>
          </p:nvSpPr>
          <p:spPr bwMode="auto">
            <a:xfrm>
              <a:off x="5562600" y="2514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1029"/>
            <p:cNvSpPr>
              <a:spLocks noChangeShapeType="1"/>
            </p:cNvSpPr>
            <p:nvPr/>
          </p:nvSpPr>
          <p:spPr bwMode="auto">
            <a:xfrm flipV="1">
              <a:off x="5562600" y="1600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1030"/>
            <p:cNvSpPr>
              <a:spLocks noChangeShapeType="1"/>
            </p:cNvSpPr>
            <p:nvPr/>
          </p:nvSpPr>
          <p:spPr bwMode="auto">
            <a:xfrm flipV="1">
              <a:off x="5943600" y="1600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Freeform 1031"/>
            <p:cNvSpPr>
              <a:spLocks/>
            </p:cNvSpPr>
            <p:nvPr/>
          </p:nvSpPr>
          <p:spPr bwMode="auto">
            <a:xfrm>
              <a:off x="5562600" y="1371600"/>
              <a:ext cx="381000" cy="288925"/>
            </a:xfrm>
            <a:custGeom>
              <a:avLst/>
              <a:gdLst>
                <a:gd name="T0" fmla="*/ 0 w 240"/>
                <a:gd name="T1" fmla="*/ 2147483647 h 182"/>
                <a:gd name="T2" fmla="*/ 2147483647 w 240"/>
                <a:gd name="T3" fmla="*/ 2147483647 h 182"/>
                <a:gd name="T4" fmla="*/ 2147483647 w 240"/>
                <a:gd name="T5" fmla="*/ 2147483647 h 182"/>
                <a:gd name="T6" fmla="*/ 2147483647 w 240"/>
                <a:gd name="T7" fmla="*/ 2147483647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82"/>
                <a:gd name="T14" fmla="*/ 240 w 24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82">
                  <a:moveTo>
                    <a:pt x="0" y="170"/>
                  </a:moveTo>
                  <a:cubicBezTo>
                    <a:pt x="8" y="110"/>
                    <a:pt x="16" y="50"/>
                    <a:pt x="48" y="26"/>
                  </a:cubicBezTo>
                  <a:cubicBezTo>
                    <a:pt x="80" y="2"/>
                    <a:pt x="160" y="0"/>
                    <a:pt x="192" y="26"/>
                  </a:cubicBezTo>
                  <a:cubicBezTo>
                    <a:pt x="224" y="52"/>
                    <a:pt x="230" y="150"/>
                    <a:pt x="240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Line 1062"/>
            <p:cNvSpPr>
              <a:spLocks noChangeShapeType="1"/>
            </p:cNvSpPr>
            <p:nvPr/>
          </p:nvSpPr>
          <p:spPr bwMode="auto">
            <a:xfrm flipH="1" flipV="1">
              <a:off x="5410200" y="2514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Line 1063"/>
            <p:cNvSpPr>
              <a:spLocks noChangeShapeType="1"/>
            </p:cNvSpPr>
            <p:nvPr/>
          </p:nvSpPr>
          <p:spPr bwMode="auto">
            <a:xfrm flipV="1">
              <a:off x="5410200" y="2362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Oval 1064"/>
            <p:cNvSpPr>
              <a:spLocks noChangeArrowheads="1"/>
            </p:cNvSpPr>
            <p:nvPr/>
          </p:nvSpPr>
          <p:spPr bwMode="auto">
            <a:xfrm>
              <a:off x="5334000" y="22098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48" name="Line 1065"/>
            <p:cNvSpPr>
              <a:spLocks noChangeShapeType="1"/>
            </p:cNvSpPr>
            <p:nvPr/>
          </p:nvSpPr>
          <p:spPr bwMode="auto">
            <a:xfrm flipV="1">
              <a:off x="5410200" y="2057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1066"/>
            <p:cNvSpPr>
              <a:spLocks noChangeShapeType="1"/>
            </p:cNvSpPr>
            <p:nvPr/>
          </p:nvSpPr>
          <p:spPr bwMode="auto">
            <a:xfrm>
              <a:off x="5410200" y="2057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Line 1067"/>
            <p:cNvSpPr>
              <a:spLocks noChangeShapeType="1"/>
            </p:cNvSpPr>
            <p:nvPr/>
          </p:nvSpPr>
          <p:spPr bwMode="auto">
            <a:xfrm flipH="1">
              <a:off x="5257800" y="2209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Line 1091"/>
            <p:cNvSpPr>
              <a:spLocks noChangeShapeType="1"/>
            </p:cNvSpPr>
            <p:nvPr/>
          </p:nvSpPr>
          <p:spPr bwMode="auto">
            <a:xfrm flipH="1">
              <a:off x="5943600" y="1600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1093"/>
            <p:cNvSpPr>
              <a:spLocks noChangeShapeType="1"/>
            </p:cNvSpPr>
            <p:nvPr/>
          </p:nvSpPr>
          <p:spPr bwMode="auto">
            <a:xfrm flipV="1">
              <a:off x="6400800" y="1447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Oval 1094"/>
            <p:cNvSpPr>
              <a:spLocks noChangeArrowheads="1"/>
            </p:cNvSpPr>
            <p:nvPr/>
          </p:nvSpPr>
          <p:spPr bwMode="auto">
            <a:xfrm>
              <a:off x="6324600" y="1295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54" name="Line 1095"/>
            <p:cNvSpPr>
              <a:spLocks noChangeShapeType="1"/>
            </p:cNvSpPr>
            <p:nvPr/>
          </p:nvSpPr>
          <p:spPr bwMode="auto">
            <a:xfrm flipV="1">
              <a:off x="6400800" y="1143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1096"/>
            <p:cNvSpPr>
              <a:spLocks noChangeShapeType="1"/>
            </p:cNvSpPr>
            <p:nvPr/>
          </p:nvSpPr>
          <p:spPr bwMode="auto">
            <a:xfrm flipH="1">
              <a:off x="5791200" y="1143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1097"/>
            <p:cNvSpPr>
              <a:spLocks noChangeShapeType="1"/>
            </p:cNvSpPr>
            <p:nvPr/>
          </p:nvSpPr>
          <p:spPr bwMode="auto">
            <a:xfrm>
              <a:off x="5791200" y="1143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1098"/>
            <p:cNvSpPr>
              <a:spLocks noChangeShapeType="1"/>
            </p:cNvSpPr>
            <p:nvPr/>
          </p:nvSpPr>
          <p:spPr bwMode="auto">
            <a:xfrm flipH="1">
              <a:off x="6248400" y="12192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Text Box 1101"/>
            <p:cNvSpPr txBox="1">
              <a:spLocks noChangeArrowheads="1"/>
            </p:cNvSpPr>
            <p:nvPr/>
          </p:nvSpPr>
          <p:spPr bwMode="auto">
            <a:xfrm>
              <a:off x="6629400" y="12192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B</a:t>
              </a:r>
            </a:p>
          </p:txBody>
        </p:sp>
        <p:sp>
          <p:nvSpPr>
            <p:cNvPr id="33859" name="Line 1085"/>
            <p:cNvSpPr>
              <a:spLocks noChangeShapeType="1"/>
            </p:cNvSpPr>
            <p:nvPr/>
          </p:nvSpPr>
          <p:spPr bwMode="auto">
            <a:xfrm>
              <a:off x="579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1086"/>
            <p:cNvSpPr>
              <a:spLocks noChangeShapeType="1"/>
            </p:cNvSpPr>
            <p:nvPr/>
          </p:nvSpPr>
          <p:spPr bwMode="auto">
            <a:xfrm>
              <a:off x="5791200" y="3048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Text Box 1099"/>
            <p:cNvSpPr txBox="1">
              <a:spLocks noChangeArrowheads="1"/>
            </p:cNvSpPr>
            <p:nvPr/>
          </p:nvSpPr>
          <p:spPr bwMode="auto">
            <a:xfrm>
              <a:off x="6553200" y="26670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C</a:t>
              </a:r>
            </a:p>
          </p:txBody>
        </p:sp>
        <p:sp>
          <p:nvSpPr>
            <p:cNvPr id="33862" name="Line 1028"/>
            <p:cNvSpPr>
              <a:spLocks noChangeShapeType="1"/>
            </p:cNvSpPr>
            <p:nvPr/>
          </p:nvSpPr>
          <p:spPr bwMode="auto">
            <a:xfrm>
              <a:off x="5638800" y="5410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Line 1029"/>
            <p:cNvSpPr>
              <a:spLocks noChangeShapeType="1"/>
            </p:cNvSpPr>
            <p:nvPr/>
          </p:nvSpPr>
          <p:spPr bwMode="auto">
            <a:xfrm flipV="1">
              <a:off x="5638800" y="4495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Line 1030"/>
            <p:cNvSpPr>
              <a:spLocks noChangeShapeType="1"/>
            </p:cNvSpPr>
            <p:nvPr/>
          </p:nvSpPr>
          <p:spPr bwMode="auto">
            <a:xfrm flipV="1">
              <a:off x="6019800" y="4495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Freeform 1031"/>
            <p:cNvSpPr>
              <a:spLocks/>
            </p:cNvSpPr>
            <p:nvPr/>
          </p:nvSpPr>
          <p:spPr bwMode="auto">
            <a:xfrm>
              <a:off x="5638800" y="4267200"/>
              <a:ext cx="381000" cy="288925"/>
            </a:xfrm>
            <a:custGeom>
              <a:avLst/>
              <a:gdLst>
                <a:gd name="T0" fmla="*/ 0 w 240"/>
                <a:gd name="T1" fmla="*/ 2147483647 h 182"/>
                <a:gd name="T2" fmla="*/ 2147483647 w 240"/>
                <a:gd name="T3" fmla="*/ 2147483647 h 182"/>
                <a:gd name="T4" fmla="*/ 2147483647 w 240"/>
                <a:gd name="T5" fmla="*/ 2147483647 h 182"/>
                <a:gd name="T6" fmla="*/ 2147483647 w 240"/>
                <a:gd name="T7" fmla="*/ 2147483647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82"/>
                <a:gd name="T14" fmla="*/ 240 w 24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82">
                  <a:moveTo>
                    <a:pt x="0" y="170"/>
                  </a:moveTo>
                  <a:cubicBezTo>
                    <a:pt x="8" y="110"/>
                    <a:pt x="16" y="50"/>
                    <a:pt x="48" y="26"/>
                  </a:cubicBezTo>
                  <a:cubicBezTo>
                    <a:pt x="80" y="2"/>
                    <a:pt x="160" y="0"/>
                    <a:pt x="192" y="26"/>
                  </a:cubicBezTo>
                  <a:cubicBezTo>
                    <a:pt x="224" y="52"/>
                    <a:pt x="230" y="150"/>
                    <a:pt x="240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Line 1062"/>
            <p:cNvSpPr>
              <a:spLocks noChangeShapeType="1"/>
            </p:cNvSpPr>
            <p:nvPr/>
          </p:nvSpPr>
          <p:spPr bwMode="auto">
            <a:xfrm flipH="1" flipV="1">
              <a:off x="5486400" y="5410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Line 1063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1064"/>
            <p:cNvSpPr>
              <a:spLocks noChangeArrowheads="1"/>
            </p:cNvSpPr>
            <p:nvPr/>
          </p:nvSpPr>
          <p:spPr bwMode="auto">
            <a:xfrm>
              <a:off x="5410200" y="5105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69" name="Line 1065"/>
            <p:cNvSpPr>
              <a:spLocks noChangeShapeType="1"/>
            </p:cNvSpPr>
            <p:nvPr/>
          </p:nvSpPr>
          <p:spPr bwMode="auto">
            <a:xfrm flipV="1">
              <a:off x="5486400" y="4953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0" name="Line 1066"/>
            <p:cNvSpPr>
              <a:spLocks noChangeShapeType="1"/>
            </p:cNvSpPr>
            <p:nvPr/>
          </p:nvSpPr>
          <p:spPr bwMode="auto">
            <a:xfrm>
              <a:off x="5486400" y="4953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Line 1067"/>
            <p:cNvSpPr>
              <a:spLocks noChangeShapeType="1"/>
            </p:cNvSpPr>
            <p:nvPr/>
          </p:nvSpPr>
          <p:spPr bwMode="auto">
            <a:xfrm flipH="1">
              <a:off x="5334000" y="5105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1091"/>
            <p:cNvSpPr>
              <a:spLocks noChangeShapeType="1"/>
            </p:cNvSpPr>
            <p:nvPr/>
          </p:nvSpPr>
          <p:spPr bwMode="auto">
            <a:xfrm flipH="1">
              <a:off x="6019800" y="4495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3" name="Line 109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Oval 1094"/>
            <p:cNvSpPr>
              <a:spLocks noChangeArrowheads="1"/>
            </p:cNvSpPr>
            <p:nvPr/>
          </p:nvSpPr>
          <p:spPr bwMode="auto">
            <a:xfrm>
              <a:off x="6400800" y="4191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33875" name="Line 1095"/>
            <p:cNvSpPr>
              <a:spLocks noChangeShapeType="1"/>
            </p:cNvSpPr>
            <p:nvPr/>
          </p:nvSpPr>
          <p:spPr bwMode="auto">
            <a:xfrm flipV="1">
              <a:off x="6477000" y="4038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Line 1096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Line 1097"/>
            <p:cNvSpPr>
              <a:spLocks noChangeShapeType="1"/>
            </p:cNvSpPr>
            <p:nvPr/>
          </p:nvSpPr>
          <p:spPr bwMode="auto">
            <a:xfrm>
              <a:off x="5867400" y="4038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Line 1098"/>
            <p:cNvSpPr>
              <a:spLocks noChangeShapeType="1"/>
            </p:cNvSpPr>
            <p:nvPr/>
          </p:nvSpPr>
          <p:spPr bwMode="auto">
            <a:xfrm flipH="1">
              <a:off x="6324600" y="41148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Text Box 1101"/>
            <p:cNvSpPr txBox="1">
              <a:spLocks noChangeArrowheads="1"/>
            </p:cNvSpPr>
            <p:nvPr/>
          </p:nvSpPr>
          <p:spPr bwMode="auto">
            <a:xfrm>
              <a:off x="6705600" y="41148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D</a:t>
              </a:r>
            </a:p>
          </p:txBody>
        </p:sp>
        <p:sp>
          <p:nvSpPr>
            <p:cNvPr id="33880" name="Line 1085"/>
            <p:cNvSpPr>
              <a:spLocks noChangeShapeType="1"/>
            </p:cNvSpPr>
            <p:nvPr/>
          </p:nvSpPr>
          <p:spPr bwMode="auto">
            <a:xfrm>
              <a:off x="5867400" y="5410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1086"/>
            <p:cNvSpPr>
              <a:spLocks noChangeShapeType="1"/>
            </p:cNvSpPr>
            <p:nvPr/>
          </p:nvSpPr>
          <p:spPr bwMode="auto">
            <a:xfrm>
              <a:off x="5867400" y="5943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Text Box 1099"/>
            <p:cNvSpPr txBox="1">
              <a:spLocks noChangeArrowheads="1"/>
            </p:cNvSpPr>
            <p:nvPr/>
          </p:nvSpPr>
          <p:spPr bwMode="auto">
            <a:xfrm>
              <a:off x="6781800" y="55626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/>
                <a:t>E</a:t>
              </a:r>
            </a:p>
          </p:txBody>
        </p:sp>
        <p:sp>
          <p:nvSpPr>
            <p:cNvPr id="33883" name="Line 1097"/>
            <p:cNvSpPr>
              <a:spLocks noChangeShapeType="1"/>
            </p:cNvSpPr>
            <p:nvPr/>
          </p:nvSpPr>
          <p:spPr bwMode="auto">
            <a:xfrm>
              <a:off x="4800600" y="4724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71"/>
            <p:cNvSpPr>
              <a:spLocks noChangeShapeType="1"/>
            </p:cNvSpPr>
            <p:nvPr/>
          </p:nvSpPr>
          <p:spPr bwMode="auto">
            <a:xfrm>
              <a:off x="48006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685800" y="838200"/>
            <a:ext cx="7848600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chưng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quy </a:t>
            </a:r>
            <a:r>
              <a:rPr lang="vi-VN" dirty="0" err="1"/>
              <a:t>tắc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chưng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nhất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8839200" cy="637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      </a:t>
            </a:r>
            <a:r>
              <a:rPr lang="en-US" altLang="zh-TW" sz="2000" b="1" u="sng">
                <a:solidFill>
                  <a:schemeClr val="accent2"/>
                </a:solidFill>
              </a:rPr>
              <a:t>n-Butylene Purification by Ordinary Distillation and Extractive Distillation</a:t>
            </a:r>
            <a:endParaRPr lang="en-US" altLang="zh-TW" sz="2000"/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</a:t>
            </a:r>
            <a:r>
              <a:rPr lang="en-US" altLang="zh-TW" sz="2000" u="sng">
                <a:solidFill>
                  <a:srgbClr val="FF0066"/>
                </a:solidFill>
              </a:rPr>
              <a:t>Feed</a:t>
            </a:r>
            <a:r>
              <a:rPr lang="en-US" altLang="zh-TW" sz="2000">
                <a:solidFill>
                  <a:srgbClr val="FF0066"/>
                </a:solidFill>
              </a:rPr>
              <a:t>:</a:t>
            </a:r>
            <a:r>
              <a:rPr lang="en-US" altLang="zh-TW" sz="2000"/>
              <a:t>                                                           Relative Volatility*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          </a:t>
            </a:r>
            <a:r>
              <a:rPr lang="en-US" altLang="zh-TW" sz="2000" u="sng"/>
              <a:t>Species</a:t>
            </a:r>
            <a:r>
              <a:rPr lang="en-US" altLang="zh-TW" sz="2000"/>
              <a:t>                      </a:t>
            </a:r>
            <a:r>
              <a:rPr lang="en-US" altLang="zh-TW" sz="2000" u="sng"/>
              <a:t>Mole %</a:t>
            </a:r>
            <a:r>
              <a:rPr lang="en-US" altLang="zh-TW" sz="2000"/>
              <a:t>                  (</a:t>
            </a:r>
            <a:r>
              <a:rPr lang="en-US" altLang="zh-TW" sz="2000">
                <a:sym typeface="Symbol" pitchFamily="18" charset="2"/>
              </a:rPr>
              <a:t></a:t>
            </a:r>
            <a:r>
              <a:rPr lang="en-US" altLang="zh-TW" sz="2000"/>
              <a:t>)</a:t>
            </a:r>
            <a:r>
              <a:rPr lang="en-US" altLang="zh-TW" sz="2000" baseline="-25000"/>
              <a:t>I</a:t>
            </a:r>
            <a:r>
              <a:rPr lang="en-US" altLang="zh-TW" sz="2000"/>
              <a:t>                   (</a:t>
            </a:r>
            <a:r>
              <a:rPr lang="en-US" altLang="zh-TW" sz="2000">
                <a:sym typeface="Symbol" pitchFamily="18" charset="2"/>
              </a:rPr>
              <a:t></a:t>
            </a:r>
            <a:r>
              <a:rPr lang="en-US" altLang="zh-TW" sz="2000"/>
              <a:t>)</a:t>
            </a:r>
            <a:r>
              <a:rPr lang="en-US" altLang="zh-TW" sz="2000" baseline="-25000"/>
              <a:t>II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 baseline="-25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 baseline="-25000"/>
              <a:t>               </a:t>
            </a:r>
            <a:r>
              <a:rPr lang="en-US" altLang="zh-TW" sz="2000"/>
              <a:t>A: Propane                        1.47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    B: 1-Butene                     14.75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    C: n-Butane                     50.29                                              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    D: trans-Butene-2            15.62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    E: cis-Butene-2                11.96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     F: n-Pentane                       5.90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  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   *(</a:t>
            </a:r>
            <a:r>
              <a:rPr lang="en-US" altLang="zh-TW" sz="2000">
                <a:sym typeface="Symbol" pitchFamily="18" charset="2"/>
              </a:rPr>
              <a:t></a:t>
            </a:r>
            <a:r>
              <a:rPr lang="en-US" altLang="zh-TW" sz="2000"/>
              <a:t>)</a:t>
            </a:r>
            <a:r>
              <a:rPr lang="en-US" altLang="zh-TW" sz="2000" baseline="-25000"/>
              <a:t>I</a:t>
            </a:r>
            <a:r>
              <a:rPr lang="en-US" altLang="zh-TW" sz="2000"/>
              <a:t> = adjacent relative volatility at 150 </a:t>
            </a:r>
            <a:r>
              <a:rPr lang="en-US" altLang="zh-TW" sz="2000">
                <a:sym typeface="Symbol" pitchFamily="18" charset="2"/>
              </a:rPr>
              <a:t>F for separation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sym typeface="Symbol" pitchFamily="18" charset="2"/>
              </a:rPr>
              <a:t>                </a:t>
            </a:r>
            <a:r>
              <a:rPr lang="en-US" altLang="zh-TW" sz="1000">
                <a:sym typeface="Symbol" pitchFamily="18" charset="2"/>
              </a:rPr>
              <a:t> </a:t>
            </a:r>
            <a:r>
              <a:rPr lang="en-US" altLang="zh-TW" sz="2000">
                <a:sym typeface="Symbol" pitchFamily="18" charset="2"/>
              </a:rPr>
              <a:t>method I, ordinary distillation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sym typeface="Symbol" pitchFamily="18" charset="2"/>
              </a:rPr>
              <a:t>      </a:t>
            </a:r>
            <a:r>
              <a:rPr lang="en-US" altLang="zh-TW" sz="2000"/>
              <a:t>(</a:t>
            </a:r>
            <a:r>
              <a:rPr lang="en-US" altLang="zh-TW" sz="2000">
                <a:sym typeface="Symbol" pitchFamily="18" charset="2"/>
              </a:rPr>
              <a:t></a:t>
            </a:r>
            <a:r>
              <a:rPr lang="en-US" altLang="zh-TW" sz="2000"/>
              <a:t>)</a:t>
            </a:r>
            <a:r>
              <a:rPr lang="en-US" altLang="zh-TW" sz="2000" baseline="-25000"/>
              <a:t>II</a:t>
            </a:r>
            <a:r>
              <a:rPr lang="en-US" altLang="zh-TW" sz="2000"/>
              <a:t> = adjacent relative volatility at 150 </a:t>
            </a:r>
            <a:r>
              <a:rPr lang="en-US" altLang="zh-TW" sz="2000">
                <a:sym typeface="Symbol" pitchFamily="18" charset="2"/>
              </a:rPr>
              <a:t>F for separation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sym typeface="Symbol" pitchFamily="18" charset="2"/>
              </a:rPr>
              <a:t>                 method II, extractive distillation with furfural.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sym typeface="Symbol" pitchFamily="18" charset="2"/>
              </a:rPr>
              <a:t>                                                                             (C</a:t>
            </a:r>
            <a:r>
              <a:rPr lang="en-US" altLang="zh-TW" sz="2000" baseline="-25000">
                <a:sym typeface="Symbol" pitchFamily="18" charset="2"/>
              </a:rPr>
              <a:t>4</a:t>
            </a:r>
            <a:r>
              <a:rPr lang="en-US" altLang="zh-TW" sz="2000">
                <a:sym typeface="Symbol" pitchFamily="18" charset="2"/>
              </a:rPr>
              <a:t>H</a:t>
            </a:r>
            <a:r>
              <a:rPr lang="en-US" altLang="zh-TW" sz="2000" baseline="-25000">
                <a:sym typeface="Symbol" pitchFamily="18" charset="2"/>
              </a:rPr>
              <a:t>3</a:t>
            </a:r>
            <a:r>
              <a:rPr lang="en-US" altLang="zh-TW" sz="2000">
                <a:sym typeface="Symbol" pitchFamily="18" charset="2"/>
              </a:rPr>
              <a:t>OCHO)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sym typeface="Symbol" pitchFamily="18" charset="2"/>
              </a:rPr>
              <a:t>           </a:t>
            </a:r>
            <a:r>
              <a:rPr lang="en-US" altLang="zh-TW" sz="2000" u="sng">
                <a:sym typeface="Symbol" pitchFamily="18" charset="2"/>
              </a:rPr>
              <a:t>Products</a:t>
            </a:r>
            <a:r>
              <a:rPr lang="en-US" altLang="zh-TW" sz="2000">
                <a:sym typeface="Symbol" pitchFamily="18" charset="2"/>
              </a:rPr>
              <a:t>: A, B, C, DE and F.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5105400" y="114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6629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953000" y="2209800"/>
            <a:ext cx="762000" cy="304800"/>
          </a:xfrm>
          <a:prstGeom prst="ellipse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TW" sz="2000"/>
              <a:t>1.03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029200" y="1295400"/>
            <a:ext cx="914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2.45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1.18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TW" sz="2000"/>
              <a:t>2.50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553200" y="1676400"/>
            <a:ext cx="2209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1.17(nC</a:t>
            </a:r>
            <a:r>
              <a:rPr lang="en-US" altLang="zh-TW" sz="2000" baseline="-25000"/>
              <a:t>4</a:t>
            </a:r>
            <a:r>
              <a:rPr lang="en-US" altLang="zh-TW" sz="2000"/>
              <a:t>/1-C</a:t>
            </a:r>
            <a:r>
              <a:rPr lang="en-US" altLang="zh-TW" sz="2000" baseline="-25000"/>
              <a:t>4</a:t>
            </a:r>
            <a:r>
              <a:rPr lang="en-US" altLang="zh-TW" sz="2000"/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1.17(nC</a:t>
            </a:r>
            <a:r>
              <a:rPr lang="en-US" altLang="zh-TW" sz="2000" baseline="-25000"/>
              <a:t>4</a:t>
            </a:r>
            <a:r>
              <a:rPr lang="en-US" altLang="zh-TW" sz="2000"/>
              <a:t>/T-2-C</a:t>
            </a:r>
            <a:r>
              <a:rPr lang="en-US" altLang="zh-TW" sz="2000" baseline="-25000"/>
              <a:t>4</a:t>
            </a:r>
            <a:r>
              <a:rPr lang="en-US" altLang="zh-TW" sz="2000"/>
              <a:t>)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4343400" y="152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1600200" y="1524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3434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1600200" y="1981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1600200" y="2438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1600200" y="3352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ChangeArrowheads="1"/>
          </p:cNvSpPr>
          <p:nvPr/>
        </p:nvSpPr>
        <p:spPr bwMode="auto">
          <a:xfrm>
            <a:off x="685800" y="228600"/>
            <a:ext cx="7620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/>
              <a:t>How do you get to following industrial separation sequence?</a:t>
            </a:r>
          </a:p>
        </p:txBody>
      </p:sp>
      <p:sp>
        <p:nvSpPr>
          <p:cNvPr id="36867" name="Text Box 1027"/>
          <p:cNvSpPr txBox="1">
            <a:spLocks noChangeArrowheads="1"/>
          </p:cNvSpPr>
          <p:nvPr/>
        </p:nvSpPr>
        <p:spPr bwMode="auto">
          <a:xfrm>
            <a:off x="304800" y="1295400"/>
            <a:ext cx="381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</p:txBody>
      </p:sp>
      <p:sp>
        <p:nvSpPr>
          <p:cNvPr id="36868" name="Line 1028"/>
          <p:cNvSpPr>
            <a:spLocks noChangeShapeType="1"/>
          </p:cNvSpPr>
          <p:nvPr/>
        </p:nvSpPr>
        <p:spPr bwMode="auto">
          <a:xfrm>
            <a:off x="13716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1029"/>
          <p:cNvSpPr>
            <a:spLocks noChangeShapeType="1"/>
          </p:cNvSpPr>
          <p:nvPr/>
        </p:nvSpPr>
        <p:spPr bwMode="auto">
          <a:xfrm flipV="1">
            <a:off x="1371600" y="1676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1030"/>
          <p:cNvSpPr>
            <a:spLocks noChangeShapeType="1"/>
          </p:cNvSpPr>
          <p:nvPr/>
        </p:nvSpPr>
        <p:spPr bwMode="auto">
          <a:xfrm flipV="1">
            <a:off x="1752600" y="1676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Freeform 1031"/>
          <p:cNvSpPr>
            <a:spLocks/>
          </p:cNvSpPr>
          <p:nvPr/>
        </p:nvSpPr>
        <p:spPr bwMode="auto">
          <a:xfrm>
            <a:off x="1371600" y="14478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1032"/>
          <p:cNvSpPr>
            <a:spLocks noChangeShapeType="1"/>
          </p:cNvSpPr>
          <p:nvPr/>
        </p:nvSpPr>
        <p:spPr bwMode="auto">
          <a:xfrm>
            <a:off x="23622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1033"/>
          <p:cNvSpPr>
            <a:spLocks noChangeShapeType="1"/>
          </p:cNvSpPr>
          <p:nvPr/>
        </p:nvSpPr>
        <p:spPr bwMode="auto">
          <a:xfrm flipV="1">
            <a:off x="2362200" y="1600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34"/>
          <p:cNvSpPr>
            <a:spLocks noChangeShapeType="1"/>
          </p:cNvSpPr>
          <p:nvPr/>
        </p:nvSpPr>
        <p:spPr bwMode="auto">
          <a:xfrm flipV="1">
            <a:off x="2743200" y="1600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Freeform 1035"/>
          <p:cNvSpPr>
            <a:spLocks/>
          </p:cNvSpPr>
          <p:nvPr/>
        </p:nvSpPr>
        <p:spPr bwMode="auto">
          <a:xfrm>
            <a:off x="2362200" y="13716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36"/>
          <p:cNvSpPr>
            <a:spLocks noChangeShapeType="1"/>
          </p:cNvSpPr>
          <p:nvPr/>
        </p:nvSpPr>
        <p:spPr bwMode="auto">
          <a:xfrm>
            <a:off x="39624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037"/>
          <p:cNvSpPr>
            <a:spLocks noChangeShapeType="1"/>
          </p:cNvSpPr>
          <p:nvPr/>
        </p:nvSpPr>
        <p:spPr bwMode="auto">
          <a:xfrm flipV="1">
            <a:off x="3962400" y="1600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038"/>
          <p:cNvSpPr>
            <a:spLocks noChangeShapeType="1"/>
          </p:cNvSpPr>
          <p:nvPr/>
        </p:nvSpPr>
        <p:spPr bwMode="auto">
          <a:xfrm flipV="1">
            <a:off x="4343400" y="1600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Freeform 1039"/>
          <p:cNvSpPr>
            <a:spLocks/>
          </p:cNvSpPr>
          <p:nvPr/>
        </p:nvSpPr>
        <p:spPr bwMode="auto">
          <a:xfrm>
            <a:off x="3962400" y="13716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040"/>
          <p:cNvSpPr>
            <a:spLocks noChangeShapeType="1"/>
          </p:cNvSpPr>
          <p:nvPr/>
        </p:nvSpPr>
        <p:spPr bwMode="auto">
          <a:xfrm>
            <a:off x="1828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041"/>
          <p:cNvSpPr>
            <a:spLocks noChangeShapeType="1"/>
          </p:cNvSpPr>
          <p:nvPr/>
        </p:nvSpPr>
        <p:spPr bwMode="auto">
          <a:xfrm flipV="1">
            <a:off x="18288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042"/>
          <p:cNvSpPr>
            <a:spLocks noChangeShapeType="1"/>
          </p:cNvSpPr>
          <p:nvPr/>
        </p:nvSpPr>
        <p:spPr bwMode="auto">
          <a:xfrm flipV="1">
            <a:off x="22098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Freeform 1043"/>
          <p:cNvSpPr>
            <a:spLocks/>
          </p:cNvSpPr>
          <p:nvPr/>
        </p:nvSpPr>
        <p:spPr bwMode="auto">
          <a:xfrm>
            <a:off x="1828800" y="35052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AutoShape 1044"/>
          <p:cNvSpPr>
            <a:spLocks noChangeArrowheads="1"/>
          </p:cNvSpPr>
          <p:nvPr/>
        </p:nvSpPr>
        <p:spPr bwMode="auto">
          <a:xfrm>
            <a:off x="3429000" y="2819400"/>
            <a:ext cx="5410200" cy="3200400"/>
          </a:xfrm>
          <a:prstGeom prst="cloudCallout">
            <a:avLst>
              <a:gd name="adj1" fmla="val 109861"/>
              <a:gd name="adj2" fmla="val 11407"/>
            </a:avLst>
          </a:prstGeom>
          <a:solidFill>
            <a:schemeClr val="bg1"/>
          </a:solidFill>
          <a:ln w="9525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1045"/>
          <p:cNvSpPr>
            <a:spLocks noChangeShapeType="1"/>
          </p:cNvSpPr>
          <p:nvPr/>
        </p:nvSpPr>
        <p:spPr bwMode="auto">
          <a:xfrm>
            <a:off x="4495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1046"/>
          <p:cNvSpPr>
            <a:spLocks noChangeShapeType="1"/>
          </p:cNvSpPr>
          <p:nvPr/>
        </p:nvSpPr>
        <p:spPr bwMode="auto">
          <a:xfrm flipV="1">
            <a:off x="44958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1047"/>
          <p:cNvSpPr>
            <a:spLocks noChangeShapeType="1"/>
          </p:cNvSpPr>
          <p:nvPr/>
        </p:nvSpPr>
        <p:spPr bwMode="auto">
          <a:xfrm flipV="1">
            <a:off x="48768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Freeform 1048"/>
          <p:cNvSpPr>
            <a:spLocks/>
          </p:cNvSpPr>
          <p:nvPr/>
        </p:nvSpPr>
        <p:spPr bwMode="auto">
          <a:xfrm>
            <a:off x="4495800" y="35814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1049"/>
          <p:cNvSpPr>
            <a:spLocks noChangeShapeType="1"/>
          </p:cNvSpPr>
          <p:nvPr/>
        </p:nvSpPr>
        <p:spPr bwMode="auto">
          <a:xfrm>
            <a:off x="54864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1050"/>
          <p:cNvSpPr>
            <a:spLocks noChangeShapeType="1"/>
          </p:cNvSpPr>
          <p:nvPr/>
        </p:nvSpPr>
        <p:spPr bwMode="auto">
          <a:xfrm flipV="1">
            <a:off x="54864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1051"/>
          <p:cNvSpPr>
            <a:spLocks noChangeShapeType="1"/>
          </p:cNvSpPr>
          <p:nvPr/>
        </p:nvSpPr>
        <p:spPr bwMode="auto">
          <a:xfrm flipV="1">
            <a:off x="58674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Freeform 1052"/>
          <p:cNvSpPr>
            <a:spLocks/>
          </p:cNvSpPr>
          <p:nvPr/>
        </p:nvSpPr>
        <p:spPr bwMode="auto">
          <a:xfrm>
            <a:off x="5486400" y="35814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1053"/>
          <p:cNvSpPr>
            <a:spLocks noChangeShapeType="1"/>
          </p:cNvSpPr>
          <p:nvPr/>
        </p:nvSpPr>
        <p:spPr bwMode="auto">
          <a:xfrm>
            <a:off x="7162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1054"/>
          <p:cNvSpPr>
            <a:spLocks noChangeShapeType="1"/>
          </p:cNvSpPr>
          <p:nvPr/>
        </p:nvSpPr>
        <p:spPr bwMode="auto">
          <a:xfrm flipV="1">
            <a:off x="71628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1055"/>
          <p:cNvSpPr>
            <a:spLocks noChangeShapeType="1"/>
          </p:cNvSpPr>
          <p:nvPr/>
        </p:nvSpPr>
        <p:spPr bwMode="auto">
          <a:xfrm flipV="1">
            <a:off x="7543800" y="3810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Freeform 1056"/>
          <p:cNvSpPr>
            <a:spLocks/>
          </p:cNvSpPr>
          <p:nvPr/>
        </p:nvSpPr>
        <p:spPr bwMode="auto">
          <a:xfrm>
            <a:off x="7162800" y="3581400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1057"/>
          <p:cNvSpPr txBox="1">
            <a:spLocks noChangeArrowheads="1"/>
          </p:cNvSpPr>
          <p:nvPr/>
        </p:nvSpPr>
        <p:spPr bwMode="auto">
          <a:xfrm>
            <a:off x="4419600" y="3810000"/>
            <a:ext cx="574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Extractive</a:t>
            </a:r>
          </a:p>
          <a:p>
            <a:pPr algn="l">
              <a:lnSpc>
                <a:spcPct val="10000"/>
              </a:lnSpc>
              <a:spcBef>
                <a:spcPct val="50000"/>
              </a:spcBef>
            </a:pPr>
            <a:r>
              <a:rPr lang="en-US" altLang="zh-TW" sz="1600"/>
              <a:t>Distillation</a:t>
            </a:r>
            <a:endParaRPr lang="en-US" altLang="zh-TW" sz="1400"/>
          </a:p>
        </p:txBody>
      </p:sp>
      <p:sp>
        <p:nvSpPr>
          <p:cNvPr id="36898" name="Text Box 1058"/>
          <p:cNvSpPr txBox="1">
            <a:spLocks noChangeArrowheads="1"/>
          </p:cNvSpPr>
          <p:nvPr/>
        </p:nvSpPr>
        <p:spPr bwMode="auto">
          <a:xfrm>
            <a:off x="5410200" y="3810000"/>
            <a:ext cx="574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Solvenet</a:t>
            </a:r>
          </a:p>
          <a:p>
            <a:pPr algn="l">
              <a:lnSpc>
                <a:spcPct val="10000"/>
              </a:lnSpc>
              <a:spcBef>
                <a:spcPct val="50000"/>
              </a:spcBef>
            </a:pPr>
            <a:r>
              <a:rPr lang="en-US" altLang="zh-TW" sz="1600"/>
              <a:t>Recovery</a:t>
            </a:r>
          </a:p>
        </p:txBody>
      </p:sp>
      <p:sp>
        <p:nvSpPr>
          <p:cNvPr id="36899" name="Text Box 1059"/>
          <p:cNvSpPr txBox="1">
            <a:spLocks noChangeArrowheads="1"/>
          </p:cNvSpPr>
          <p:nvPr/>
        </p:nvSpPr>
        <p:spPr bwMode="auto">
          <a:xfrm>
            <a:off x="7086600" y="1676400"/>
            <a:ext cx="762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CC"/>
                </a:solidFill>
              </a:rPr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CC"/>
                </a:solidFill>
              </a:rPr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66CC"/>
                </a:solidFill>
              </a:rPr>
              <a:t>E</a:t>
            </a:r>
            <a:endParaRPr lang="en-US" altLang="zh-TW" sz="2000"/>
          </a:p>
        </p:txBody>
      </p:sp>
      <p:sp>
        <p:nvSpPr>
          <p:cNvPr id="36900" name="AutoShape 1060"/>
          <p:cNvSpPr>
            <a:spLocks noChangeArrowheads="1"/>
          </p:cNvSpPr>
          <p:nvPr/>
        </p:nvSpPr>
        <p:spPr bwMode="auto">
          <a:xfrm>
            <a:off x="7010400" y="1600200"/>
            <a:ext cx="457200" cy="685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Text Box 1061"/>
          <p:cNvSpPr txBox="1">
            <a:spLocks noChangeArrowheads="1"/>
          </p:cNvSpPr>
          <p:nvPr/>
        </p:nvSpPr>
        <p:spPr bwMode="auto">
          <a:xfrm>
            <a:off x="7467600" y="2057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>
                <a:solidFill>
                  <a:srgbClr val="FF66CC"/>
                </a:solidFill>
              </a:rPr>
              <a:t>II</a:t>
            </a:r>
          </a:p>
        </p:txBody>
      </p:sp>
      <p:sp>
        <p:nvSpPr>
          <p:cNvPr id="36902" name="Line 1062"/>
          <p:cNvSpPr>
            <a:spLocks noChangeShapeType="1"/>
          </p:cNvSpPr>
          <p:nvPr/>
        </p:nvSpPr>
        <p:spPr bwMode="auto">
          <a:xfrm flipH="1" flipV="1">
            <a:off x="12192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1063"/>
          <p:cNvSpPr>
            <a:spLocks noChangeShapeType="1"/>
          </p:cNvSpPr>
          <p:nvPr/>
        </p:nvSpPr>
        <p:spPr bwMode="auto">
          <a:xfrm flipV="1">
            <a:off x="1219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Oval 1064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1065"/>
          <p:cNvSpPr>
            <a:spLocks noChangeShapeType="1"/>
          </p:cNvSpPr>
          <p:nvPr/>
        </p:nvSpPr>
        <p:spPr bwMode="auto">
          <a:xfrm flipV="1">
            <a:off x="12192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Line 1066"/>
          <p:cNvSpPr>
            <a:spLocks noChangeShapeType="1"/>
          </p:cNvSpPr>
          <p:nvPr/>
        </p:nvSpPr>
        <p:spPr bwMode="auto">
          <a:xfrm>
            <a:off x="12192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Line 1067"/>
          <p:cNvSpPr>
            <a:spLocks noChangeShapeType="1"/>
          </p:cNvSpPr>
          <p:nvPr/>
        </p:nvSpPr>
        <p:spPr bwMode="auto">
          <a:xfrm flipH="1">
            <a:off x="1066800" y="2286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1068"/>
          <p:cNvSpPr>
            <a:spLocks noChangeShapeType="1"/>
          </p:cNvSpPr>
          <p:nvPr/>
        </p:nvSpPr>
        <p:spPr bwMode="auto">
          <a:xfrm>
            <a:off x="7620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Text Box 1069"/>
          <p:cNvSpPr txBox="1">
            <a:spLocks noChangeArrowheads="1"/>
          </p:cNvSpPr>
          <p:nvPr/>
        </p:nvSpPr>
        <p:spPr bwMode="auto">
          <a:xfrm>
            <a:off x="685800" y="17526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FEED</a:t>
            </a:r>
          </a:p>
        </p:txBody>
      </p:sp>
      <p:sp>
        <p:nvSpPr>
          <p:cNvPr id="36910" name="Line 1070"/>
          <p:cNvSpPr>
            <a:spLocks noChangeShapeType="1"/>
          </p:cNvSpPr>
          <p:nvPr/>
        </p:nvSpPr>
        <p:spPr bwMode="auto">
          <a:xfrm>
            <a:off x="1524000" y="259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Line 1071"/>
          <p:cNvSpPr>
            <a:spLocks noChangeShapeType="1"/>
          </p:cNvSpPr>
          <p:nvPr/>
        </p:nvSpPr>
        <p:spPr bwMode="auto">
          <a:xfrm>
            <a:off x="1524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1072"/>
          <p:cNvSpPr>
            <a:spLocks noChangeShapeType="1"/>
          </p:cNvSpPr>
          <p:nvPr/>
        </p:nvSpPr>
        <p:spPr bwMode="auto">
          <a:xfrm flipV="1">
            <a:off x="16002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1073"/>
          <p:cNvSpPr>
            <a:spLocks noChangeShapeType="1"/>
          </p:cNvSpPr>
          <p:nvPr/>
        </p:nvSpPr>
        <p:spPr bwMode="auto">
          <a:xfrm>
            <a:off x="1600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1074"/>
          <p:cNvSpPr>
            <a:spLocks noChangeShapeType="1"/>
          </p:cNvSpPr>
          <p:nvPr/>
        </p:nvSpPr>
        <p:spPr bwMode="auto">
          <a:xfrm>
            <a:off x="2133600" y="129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1075"/>
          <p:cNvSpPr>
            <a:spLocks noChangeShapeType="1"/>
          </p:cNvSpPr>
          <p:nvPr/>
        </p:nvSpPr>
        <p:spPr bwMode="auto">
          <a:xfrm>
            <a:off x="2133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1076"/>
          <p:cNvSpPr>
            <a:spLocks noChangeShapeType="1"/>
          </p:cNvSpPr>
          <p:nvPr/>
        </p:nvSpPr>
        <p:spPr bwMode="auto">
          <a:xfrm flipH="1">
            <a:off x="1981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1077"/>
          <p:cNvSpPr>
            <a:spLocks noChangeShapeType="1"/>
          </p:cNvSpPr>
          <p:nvPr/>
        </p:nvSpPr>
        <p:spPr bwMode="auto">
          <a:xfrm flipV="1">
            <a:off x="1981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1078"/>
          <p:cNvSpPr>
            <a:spLocks noChangeShapeType="1"/>
          </p:cNvSpPr>
          <p:nvPr/>
        </p:nvSpPr>
        <p:spPr bwMode="auto">
          <a:xfrm flipH="1">
            <a:off x="1752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Line 1079"/>
          <p:cNvSpPr>
            <a:spLocks noChangeShapeType="1"/>
          </p:cNvSpPr>
          <p:nvPr/>
        </p:nvSpPr>
        <p:spPr bwMode="auto">
          <a:xfrm flipH="1" flipV="1">
            <a:off x="16764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Oval 1080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1" name="Line 1081"/>
          <p:cNvSpPr>
            <a:spLocks noChangeShapeType="1"/>
          </p:cNvSpPr>
          <p:nvPr/>
        </p:nvSpPr>
        <p:spPr bwMode="auto">
          <a:xfrm flipV="1">
            <a:off x="16764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Line 1082"/>
          <p:cNvSpPr>
            <a:spLocks noChangeShapeType="1"/>
          </p:cNvSpPr>
          <p:nvPr/>
        </p:nvSpPr>
        <p:spPr bwMode="auto">
          <a:xfrm flipV="1">
            <a:off x="1676400" y="434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1083"/>
          <p:cNvSpPr>
            <a:spLocks noChangeShapeType="1"/>
          </p:cNvSpPr>
          <p:nvPr/>
        </p:nvSpPr>
        <p:spPr bwMode="auto">
          <a:xfrm>
            <a:off x="16764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1084"/>
          <p:cNvSpPr>
            <a:spLocks noChangeShapeType="1"/>
          </p:cNvSpPr>
          <p:nvPr/>
        </p:nvSpPr>
        <p:spPr bwMode="auto">
          <a:xfrm flipH="1">
            <a:off x="15240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Line 1085"/>
          <p:cNvSpPr>
            <a:spLocks noChangeShapeType="1"/>
          </p:cNvSpPr>
          <p:nvPr/>
        </p:nvSpPr>
        <p:spPr bwMode="auto">
          <a:xfrm>
            <a:off x="20574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Line 1086"/>
          <p:cNvSpPr>
            <a:spLocks noChangeShapeType="1"/>
          </p:cNvSpPr>
          <p:nvPr/>
        </p:nvSpPr>
        <p:spPr bwMode="auto">
          <a:xfrm>
            <a:off x="20574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Line 1087"/>
          <p:cNvSpPr>
            <a:spLocks noChangeShapeType="1"/>
          </p:cNvSpPr>
          <p:nvPr/>
        </p:nvSpPr>
        <p:spPr bwMode="auto">
          <a:xfrm>
            <a:off x="41148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Line 1088"/>
          <p:cNvSpPr>
            <a:spLocks noChangeShapeType="1"/>
          </p:cNvSpPr>
          <p:nvPr/>
        </p:nvSpPr>
        <p:spPr bwMode="auto">
          <a:xfrm flipV="1">
            <a:off x="4114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Line 1089"/>
          <p:cNvSpPr>
            <a:spLocks noChangeShapeType="1"/>
          </p:cNvSpPr>
          <p:nvPr/>
        </p:nvSpPr>
        <p:spPr bwMode="auto">
          <a:xfrm flipH="1">
            <a:off x="3657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0" name="Oval 1090"/>
          <p:cNvSpPr>
            <a:spLocks noChangeArrowheads="1"/>
          </p:cNvSpPr>
          <p:nvPr/>
        </p:nvSpPr>
        <p:spPr bwMode="auto">
          <a:xfrm>
            <a:off x="3505200" y="3657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Line 1091"/>
          <p:cNvSpPr>
            <a:spLocks noChangeShapeType="1"/>
          </p:cNvSpPr>
          <p:nvPr/>
        </p:nvSpPr>
        <p:spPr bwMode="auto">
          <a:xfrm flipH="1">
            <a:off x="22098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Line 1092"/>
          <p:cNvSpPr>
            <a:spLocks noChangeShapeType="1"/>
          </p:cNvSpPr>
          <p:nvPr/>
        </p:nvSpPr>
        <p:spPr bwMode="auto">
          <a:xfrm flipH="1">
            <a:off x="3429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3" name="Line 1093"/>
          <p:cNvSpPr>
            <a:spLocks noChangeShapeType="1"/>
          </p:cNvSpPr>
          <p:nvPr/>
        </p:nvSpPr>
        <p:spPr bwMode="auto">
          <a:xfrm flipV="1">
            <a:off x="2667000" y="3581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4" name="Oval 1094"/>
          <p:cNvSpPr>
            <a:spLocks noChangeArrowheads="1"/>
          </p:cNvSpPr>
          <p:nvPr/>
        </p:nvSpPr>
        <p:spPr bwMode="auto">
          <a:xfrm>
            <a:off x="2590800" y="342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5" name="Line 1095"/>
          <p:cNvSpPr>
            <a:spLocks noChangeShapeType="1"/>
          </p:cNvSpPr>
          <p:nvPr/>
        </p:nvSpPr>
        <p:spPr bwMode="auto">
          <a:xfrm flipV="1">
            <a:off x="26670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6" name="Line 1096"/>
          <p:cNvSpPr>
            <a:spLocks noChangeShapeType="1"/>
          </p:cNvSpPr>
          <p:nvPr/>
        </p:nvSpPr>
        <p:spPr bwMode="auto">
          <a:xfrm flipH="1">
            <a:off x="2057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7" name="Line 1097"/>
          <p:cNvSpPr>
            <a:spLocks noChangeShapeType="1"/>
          </p:cNvSpPr>
          <p:nvPr/>
        </p:nvSpPr>
        <p:spPr bwMode="auto">
          <a:xfrm>
            <a:off x="20574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8" name="Line 1098"/>
          <p:cNvSpPr>
            <a:spLocks noChangeShapeType="1"/>
          </p:cNvSpPr>
          <p:nvPr/>
        </p:nvSpPr>
        <p:spPr bwMode="auto">
          <a:xfrm flipH="1">
            <a:off x="2514600" y="3352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9" name="Text Box 1099"/>
          <p:cNvSpPr txBox="1">
            <a:spLocks noChangeArrowheads="1"/>
          </p:cNvSpPr>
          <p:nvPr/>
        </p:nvSpPr>
        <p:spPr bwMode="auto">
          <a:xfrm>
            <a:off x="2362200" y="51816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C</a:t>
            </a:r>
            <a:r>
              <a:rPr lang="en-US" altLang="zh-TW" sz="1600" baseline="-25000"/>
              <a:t>3</a:t>
            </a:r>
            <a:endParaRPr lang="en-US" altLang="zh-TW" sz="1600"/>
          </a:p>
        </p:txBody>
      </p:sp>
      <p:sp>
        <p:nvSpPr>
          <p:cNvPr id="36940" name="Text Box 1100"/>
          <p:cNvSpPr txBox="1">
            <a:spLocks noChangeArrowheads="1"/>
          </p:cNvSpPr>
          <p:nvPr/>
        </p:nvSpPr>
        <p:spPr bwMode="auto">
          <a:xfrm>
            <a:off x="3200400" y="53340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F</a:t>
            </a:r>
          </a:p>
        </p:txBody>
      </p:sp>
      <p:sp>
        <p:nvSpPr>
          <p:cNvPr id="36941" name="Text Box 1101"/>
          <p:cNvSpPr txBox="1">
            <a:spLocks noChangeArrowheads="1"/>
          </p:cNvSpPr>
          <p:nvPr/>
        </p:nvSpPr>
        <p:spPr bwMode="auto">
          <a:xfrm>
            <a:off x="2895600" y="34290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CDE</a:t>
            </a:r>
          </a:p>
        </p:txBody>
      </p:sp>
      <p:sp>
        <p:nvSpPr>
          <p:cNvPr id="36942" name="Text Box 1102"/>
          <p:cNvSpPr txBox="1">
            <a:spLocks noChangeArrowheads="1"/>
          </p:cNvSpPr>
          <p:nvPr/>
        </p:nvSpPr>
        <p:spPr bwMode="auto">
          <a:xfrm>
            <a:off x="1143000" y="914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1-BUTENE  COLUMN</a:t>
            </a:r>
          </a:p>
        </p:txBody>
      </p:sp>
      <p:sp>
        <p:nvSpPr>
          <p:cNvPr id="36943" name="Line 1103"/>
          <p:cNvSpPr>
            <a:spLocks noChangeShapeType="1"/>
          </p:cNvSpPr>
          <p:nvPr/>
        </p:nvSpPr>
        <p:spPr bwMode="auto">
          <a:xfrm>
            <a:off x="30480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4" name="Line 1104"/>
          <p:cNvSpPr>
            <a:spLocks noChangeShapeType="1"/>
          </p:cNvSpPr>
          <p:nvPr/>
        </p:nvSpPr>
        <p:spPr bwMode="auto">
          <a:xfrm flipV="1">
            <a:off x="304800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5" name="Line 1105"/>
          <p:cNvSpPr>
            <a:spLocks noChangeShapeType="1"/>
          </p:cNvSpPr>
          <p:nvPr/>
        </p:nvSpPr>
        <p:spPr bwMode="auto">
          <a:xfrm flipH="1">
            <a:off x="2743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6" name="Line 1106"/>
          <p:cNvSpPr>
            <a:spLocks noChangeShapeType="1"/>
          </p:cNvSpPr>
          <p:nvPr/>
        </p:nvSpPr>
        <p:spPr bwMode="auto">
          <a:xfrm flipV="1">
            <a:off x="25908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7" name="Line 1107"/>
          <p:cNvSpPr>
            <a:spLocks noChangeShapeType="1"/>
          </p:cNvSpPr>
          <p:nvPr/>
        </p:nvSpPr>
        <p:spPr bwMode="auto">
          <a:xfrm>
            <a:off x="25908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8" name="Oval 1108"/>
          <p:cNvSpPr>
            <a:spLocks noChangeArrowheads="1"/>
          </p:cNvSpPr>
          <p:nvPr/>
        </p:nvSpPr>
        <p:spPr bwMode="auto">
          <a:xfrm>
            <a:off x="31242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9" name="Line 1109"/>
          <p:cNvSpPr>
            <a:spLocks noChangeShapeType="1"/>
          </p:cNvSpPr>
          <p:nvPr/>
        </p:nvSpPr>
        <p:spPr bwMode="auto">
          <a:xfrm>
            <a:off x="32004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0" name="Line 1110"/>
          <p:cNvSpPr>
            <a:spLocks noChangeShapeType="1"/>
          </p:cNvSpPr>
          <p:nvPr/>
        </p:nvSpPr>
        <p:spPr bwMode="auto">
          <a:xfrm>
            <a:off x="32004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1" name="Line 1111"/>
          <p:cNvSpPr>
            <a:spLocks noChangeShapeType="1"/>
          </p:cNvSpPr>
          <p:nvPr/>
        </p:nvSpPr>
        <p:spPr bwMode="auto">
          <a:xfrm flipV="1">
            <a:off x="3048000" y="1371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2" name="Text Box 1112"/>
          <p:cNvSpPr txBox="1">
            <a:spLocks noChangeArrowheads="1"/>
          </p:cNvSpPr>
          <p:nvPr/>
        </p:nvSpPr>
        <p:spPr bwMode="auto">
          <a:xfrm>
            <a:off x="3352800" y="1524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AB</a:t>
            </a:r>
          </a:p>
        </p:txBody>
      </p:sp>
      <p:sp>
        <p:nvSpPr>
          <p:cNvPr id="36953" name="Oval 1113"/>
          <p:cNvSpPr>
            <a:spLocks noChangeArrowheads="1"/>
          </p:cNvSpPr>
          <p:nvPr/>
        </p:nvSpPr>
        <p:spPr bwMode="auto">
          <a:xfrm>
            <a:off x="7772400" y="3581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4" name="Oval 1114"/>
          <p:cNvSpPr>
            <a:spLocks noChangeArrowheads="1"/>
          </p:cNvSpPr>
          <p:nvPr/>
        </p:nvSpPr>
        <p:spPr bwMode="auto">
          <a:xfrm>
            <a:off x="4114800" y="4495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5" name="Oval 1115"/>
          <p:cNvSpPr>
            <a:spLocks noChangeArrowheads="1"/>
          </p:cNvSpPr>
          <p:nvPr/>
        </p:nvSpPr>
        <p:spPr bwMode="auto">
          <a:xfrm>
            <a:off x="480060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6" name="Oval 1116"/>
          <p:cNvSpPr>
            <a:spLocks noChangeArrowheads="1"/>
          </p:cNvSpPr>
          <p:nvPr/>
        </p:nvSpPr>
        <p:spPr bwMode="auto">
          <a:xfrm>
            <a:off x="3505200" y="228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7" name="Line 1117"/>
          <p:cNvSpPr>
            <a:spLocks noChangeShapeType="1"/>
          </p:cNvSpPr>
          <p:nvPr/>
        </p:nvSpPr>
        <p:spPr bwMode="auto">
          <a:xfrm flipH="1">
            <a:off x="35814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8" name="Line 1118"/>
          <p:cNvSpPr>
            <a:spLocks noChangeShapeType="1"/>
          </p:cNvSpPr>
          <p:nvPr/>
        </p:nvSpPr>
        <p:spPr bwMode="auto">
          <a:xfrm flipV="1">
            <a:off x="3581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9" name="Line 1119"/>
          <p:cNvSpPr>
            <a:spLocks noChangeShapeType="1"/>
          </p:cNvSpPr>
          <p:nvPr/>
        </p:nvSpPr>
        <p:spPr bwMode="auto">
          <a:xfrm flipV="1">
            <a:off x="35814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0" name="Line 1120"/>
          <p:cNvSpPr>
            <a:spLocks noChangeShapeType="1"/>
          </p:cNvSpPr>
          <p:nvPr/>
        </p:nvSpPr>
        <p:spPr bwMode="auto">
          <a:xfrm>
            <a:off x="35814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1" name="Line 1121"/>
          <p:cNvSpPr>
            <a:spLocks noChangeShapeType="1"/>
          </p:cNvSpPr>
          <p:nvPr/>
        </p:nvSpPr>
        <p:spPr bwMode="auto">
          <a:xfrm flipH="1">
            <a:off x="3352800" y="2286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2" name="Line 1122"/>
          <p:cNvSpPr>
            <a:spLocks noChangeShapeType="1"/>
          </p:cNvSpPr>
          <p:nvPr/>
        </p:nvSpPr>
        <p:spPr bwMode="auto">
          <a:xfrm>
            <a:off x="41910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3" name="Line 1123"/>
          <p:cNvSpPr>
            <a:spLocks noChangeShapeType="1"/>
          </p:cNvSpPr>
          <p:nvPr/>
        </p:nvSpPr>
        <p:spPr bwMode="auto">
          <a:xfrm>
            <a:off x="41910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4" name="Line 1124"/>
          <p:cNvSpPr>
            <a:spLocks noChangeShapeType="1"/>
          </p:cNvSpPr>
          <p:nvPr/>
        </p:nvSpPr>
        <p:spPr bwMode="auto">
          <a:xfrm flipH="1">
            <a:off x="43434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5" name="Line 1125"/>
          <p:cNvSpPr>
            <a:spLocks noChangeShapeType="1"/>
          </p:cNvSpPr>
          <p:nvPr/>
        </p:nvSpPr>
        <p:spPr bwMode="auto">
          <a:xfrm>
            <a:off x="45720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6" name="Line 1126"/>
          <p:cNvSpPr>
            <a:spLocks noChangeShapeType="1"/>
          </p:cNvSpPr>
          <p:nvPr/>
        </p:nvSpPr>
        <p:spPr bwMode="auto">
          <a:xfrm>
            <a:off x="4572000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7" name="Line 1127"/>
          <p:cNvSpPr>
            <a:spLocks noChangeShapeType="1"/>
          </p:cNvSpPr>
          <p:nvPr/>
        </p:nvSpPr>
        <p:spPr bwMode="auto">
          <a:xfrm flipV="1">
            <a:off x="48768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8" name="Line 1128"/>
          <p:cNvSpPr>
            <a:spLocks noChangeShapeType="1"/>
          </p:cNvSpPr>
          <p:nvPr/>
        </p:nvSpPr>
        <p:spPr bwMode="auto">
          <a:xfrm flipV="1">
            <a:off x="48768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9" name="Line 1129"/>
          <p:cNvSpPr>
            <a:spLocks noChangeShapeType="1"/>
          </p:cNvSpPr>
          <p:nvPr/>
        </p:nvSpPr>
        <p:spPr bwMode="auto">
          <a:xfrm flipH="1">
            <a:off x="4191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0" name="Line 1130"/>
          <p:cNvSpPr>
            <a:spLocks noChangeShapeType="1"/>
          </p:cNvSpPr>
          <p:nvPr/>
        </p:nvSpPr>
        <p:spPr bwMode="auto">
          <a:xfrm flipV="1">
            <a:off x="4191000" y="129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1" name="Line 1131"/>
          <p:cNvSpPr>
            <a:spLocks noChangeShapeType="1"/>
          </p:cNvSpPr>
          <p:nvPr/>
        </p:nvSpPr>
        <p:spPr bwMode="auto">
          <a:xfrm flipV="1">
            <a:off x="47244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2" name="Text Box 1132"/>
          <p:cNvSpPr txBox="1">
            <a:spLocks noChangeArrowheads="1"/>
          </p:cNvSpPr>
          <p:nvPr/>
        </p:nvSpPr>
        <p:spPr bwMode="auto">
          <a:xfrm>
            <a:off x="3886200" y="990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DEPROPANIZER</a:t>
            </a:r>
          </a:p>
        </p:txBody>
      </p:sp>
      <p:sp>
        <p:nvSpPr>
          <p:cNvPr id="36973" name="Text Box 1133"/>
          <p:cNvSpPr txBox="1">
            <a:spLocks noChangeArrowheads="1"/>
          </p:cNvSpPr>
          <p:nvPr/>
        </p:nvSpPr>
        <p:spPr bwMode="auto">
          <a:xfrm>
            <a:off x="5105400" y="15240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C</a:t>
            </a:r>
            <a:r>
              <a:rPr lang="en-US" altLang="zh-TW" sz="1600" baseline="-25000"/>
              <a:t>3</a:t>
            </a:r>
            <a:endParaRPr lang="en-US" altLang="zh-TW" sz="1600"/>
          </a:p>
        </p:txBody>
      </p:sp>
      <p:sp>
        <p:nvSpPr>
          <p:cNvPr id="36974" name="Text Box 1134"/>
          <p:cNvSpPr txBox="1">
            <a:spLocks noChangeArrowheads="1"/>
          </p:cNvSpPr>
          <p:nvPr/>
        </p:nvSpPr>
        <p:spPr bwMode="auto">
          <a:xfrm>
            <a:off x="5638800" y="16764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A</a:t>
            </a:r>
          </a:p>
        </p:txBody>
      </p:sp>
      <p:sp>
        <p:nvSpPr>
          <p:cNvPr id="36975" name="Text Box 1135"/>
          <p:cNvSpPr txBox="1">
            <a:spLocks noChangeArrowheads="1"/>
          </p:cNvSpPr>
          <p:nvPr/>
        </p:nvSpPr>
        <p:spPr bwMode="auto">
          <a:xfrm>
            <a:off x="4495800" y="25146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1-BUTENE</a:t>
            </a:r>
          </a:p>
        </p:txBody>
      </p:sp>
      <p:sp>
        <p:nvSpPr>
          <p:cNvPr id="36976" name="Text Box 1136"/>
          <p:cNvSpPr txBox="1">
            <a:spLocks noChangeArrowheads="1"/>
          </p:cNvSpPr>
          <p:nvPr/>
        </p:nvSpPr>
        <p:spPr bwMode="auto">
          <a:xfrm>
            <a:off x="5715000" y="25908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B</a:t>
            </a:r>
          </a:p>
        </p:txBody>
      </p:sp>
      <p:sp>
        <p:nvSpPr>
          <p:cNvPr id="36977" name="Line 1137"/>
          <p:cNvSpPr>
            <a:spLocks noChangeShapeType="1"/>
          </p:cNvSpPr>
          <p:nvPr/>
        </p:nvSpPr>
        <p:spPr bwMode="auto">
          <a:xfrm flipH="1">
            <a:off x="41910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8" name="Line 1138"/>
          <p:cNvSpPr>
            <a:spLocks noChangeShapeType="1"/>
          </p:cNvSpPr>
          <p:nvPr/>
        </p:nvSpPr>
        <p:spPr bwMode="auto">
          <a:xfrm flipV="1">
            <a:off x="41910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79" name="Line 1139"/>
          <p:cNvSpPr>
            <a:spLocks noChangeShapeType="1"/>
          </p:cNvSpPr>
          <p:nvPr/>
        </p:nvSpPr>
        <p:spPr bwMode="auto">
          <a:xfrm flipV="1">
            <a:off x="4191000" y="4419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0" name="Line 1140"/>
          <p:cNvSpPr>
            <a:spLocks noChangeShapeType="1"/>
          </p:cNvSpPr>
          <p:nvPr/>
        </p:nvSpPr>
        <p:spPr bwMode="auto">
          <a:xfrm>
            <a:off x="41910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1" name="Line 1141"/>
          <p:cNvSpPr>
            <a:spLocks noChangeShapeType="1"/>
          </p:cNvSpPr>
          <p:nvPr/>
        </p:nvSpPr>
        <p:spPr bwMode="auto">
          <a:xfrm flipH="1">
            <a:off x="39624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2" name="Line 1142"/>
          <p:cNvSpPr>
            <a:spLocks noChangeShapeType="1"/>
          </p:cNvSpPr>
          <p:nvPr/>
        </p:nvSpPr>
        <p:spPr bwMode="auto">
          <a:xfrm flipV="1">
            <a:off x="47244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3" name="Line 1143"/>
          <p:cNvSpPr>
            <a:spLocks noChangeShapeType="1"/>
          </p:cNvSpPr>
          <p:nvPr/>
        </p:nvSpPr>
        <p:spPr bwMode="auto">
          <a:xfrm>
            <a:off x="4724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4" name="Line 1144"/>
          <p:cNvSpPr>
            <a:spLocks noChangeShapeType="1"/>
          </p:cNvSpPr>
          <p:nvPr/>
        </p:nvSpPr>
        <p:spPr bwMode="auto">
          <a:xfrm>
            <a:off x="5257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5" name="Line 1145"/>
          <p:cNvSpPr>
            <a:spLocks noChangeShapeType="1"/>
          </p:cNvSpPr>
          <p:nvPr/>
        </p:nvSpPr>
        <p:spPr bwMode="auto">
          <a:xfrm>
            <a:off x="52578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6" name="Line 1146"/>
          <p:cNvSpPr>
            <a:spLocks noChangeShapeType="1"/>
          </p:cNvSpPr>
          <p:nvPr/>
        </p:nvSpPr>
        <p:spPr bwMode="auto">
          <a:xfrm flipH="1">
            <a:off x="5029200" y="464820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7" name="Line 1147"/>
          <p:cNvSpPr>
            <a:spLocks noChangeShapeType="1"/>
          </p:cNvSpPr>
          <p:nvPr/>
        </p:nvSpPr>
        <p:spPr bwMode="auto">
          <a:xfrm flipV="1">
            <a:off x="5029200" y="3886200"/>
            <a:ext cx="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8" name="Line 1148"/>
          <p:cNvSpPr>
            <a:spLocks noChangeShapeType="1"/>
          </p:cNvSpPr>
          <p:nvPr/>
        </p:nvSpPr>
        <p:spPr bwMode="auto">
          <a:xfrm flipH="1">
            <a:off x="4876800" y="38862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89" name="Line 1149"/>
          <p:cNvSpPr>
            <a:spLocks noChangeShapeType="1"/>
          </p:cNvSpPr>
          <p:nvPr/>
        </p:nvSpPr>
        <p:spPr bwMode="auto">
          <a:xfrm>
            <a:off x="7543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0" name="Line 1150"/>
          <p:cNvSpPr>
            <a:spLocks noChangeShapeType="1"/>
          </p:cNvSpPr>
          <p:nvPr/>
        </p:nvSpPr>
        <p:spPr bwMode="auto">
          <a:xfrm flipH="1" flipV="1">
            <a:off x="57150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1" name="Line 1151"/>
          <p:cNvSpPr>
            <a:spLocks noChangeShapeType="1"/>
          </p:cNvSpPr>
          <p:nvPr/>
        </p:nvSpPr>
        <p:spPr bwMode="auto">
          <a:xfrm>
            <a:off x="5715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2" name="Line 1152"/>
          <p:cNvSpPr>
            <a:spLocks noChangeShapeType="1"/>
          </p:cNvSpPr>
          <p:nvPr/>
        </p:nvSpPr>
        <p:spPr bwMode="auto">
          <a:xfrm>
            <a:off x="6248400" y="3429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3" name="Line 1153"/>
          <p:cNvSpPr>
            <a:spLocks noChangeShapeType="1"/>
          </p:cNvSpPr>
          <p:nvPr/>
        </p:nvSpPr>
        <p:spPr bwMode="auto">
          <a:xfrm>
            <a:off x="62484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4" name="Freeform 1154"/>
          <p:cNvSpPr>
            <a:spLocks/>
          </p:cNvSpPr>
          <p:nvPr/>
        </p:nvSpPr>
        <p:spPr bwMode="auto">
          <a:xfrm>
            <a:off x="6172200" y="5029200"/>
            <a:ext cx="171450" cy="123825"/>
          </a:xfrm>
          <a:custGeom>
            <a:avLst/>
            <a:gdLst>
              <a:gd name="T0" fmla="*/ 0 w 108"/>
              <a:gd name="T1" fmla="*/ 2147483647 h 78"/>
              <a:gd name="T2" fmla="*/ 2147483647 w 108"/>
              <a:gd name="T3" fmla="*/ 2147483647 h 78"/>
              <a:gd name="T4" fmla="*/ 2147483647 w 108"/>
              <a:gd name="T5" fmla="*/ 2147483647 h 78"/>
              <a:gd name="T6" fmla="*/ 2147483647 w 108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78"/>
              <a:gd name="T14" fmla="*/ 108 w 108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78">
                <a:moveTo>
                  <a:pt x="0" y="66"/>
                </a:moveTo>
                <a:cubicBezTo>
                  <a:pt x="6" y="43"/>
                  <a:pt x="12" y="20"/>
                  <a:pt x="24" y="11"/>
                </a:cubicBezTo>
                <a:cubicBezTo>
                  <a:pt x="36" y="2"/>
                  <a:pt x="58" y="0"/>
                  <a:pt x="72" y="11"/>
                </a:cubicBezTo>
                <a:cubicBezTo>
                  <a:pt x="86" y="22"/>
                  <a:pt x="100" y="64"/>
                  <a:pt x="108" y="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5" name="Text Box 1155"/>
          <p:cNvSpPr txBox="1">
            <a:spLocks noChangeArrowheads="1"/>
          </p:cNvSpPr>
          <p:nvPr/>
        </p:nvSpPr>
        <p:spPr bwMode="auto">
          <a:xfrm>
            <a:off x="4724400" y="31242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C+S</a:t>
            </a:r>
          </a:p>
        </p:txBody>
      </p:sp>
      <p:sp>
        <p:nvSpPr>
          <p:cNvPr id="36996" name="Line 1156"/>
          <p:cNvSpPr>
            <a:spLocks noChangeShapeType="1"/>
          </p:cNvSpPr>
          <p:nvPr/>
        </p:nvSpPr>
        <p:spPr bwMode="auto">
          <a:xfrm flipV="1">
            <a:off x="73914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7" name="Line 1157"/>
          <p:cNvSpPr>
            <a:spLocks noChangeShapeType="1"/>
          </p:cNvSpPr>
          <p:nvPr/>
        </p:nvSpPr>
        <p:spPr bwMode="auto">
          <a:xfrm>
            <a:off x="7391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8" name="Line 1158"/>
          <p:cNvSpPr>
            <a:spLocks noChangeShapeType="1"/>
          </p:cNvSpPr>
          <p:nvPr/>
        </p:nvSpPr>
        <p:spPr bwMode="auto">
          <a:xfrm>
            <a:off x="78486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99" name="Line 1159"/>
          <p:cNvSpPr>
            <a:spLocks noChangeShapeType="1"/>
          </p:cNvSpPr>
          <p:nvPr/>
        </p:nvSpPr>
        <p:spPr bwMode="auto">
          <a:xfrm>
            <a:off x="78486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0" name="Line 1160"/>
          <p:cNvSpPr>
            <a:spLocks noChangeShapeType="1"/>
          </p:cNvSpPr>
          <p:nvPr/>
        </p:nvSpPr>
        <p:spPr bwMode="auto">
          <a:xfrm flipV="1">
            <a:off x="7696200" y="3581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1" name="Freeform 1161"/>
          <p:cNvSpPr>
            <a:spLocks/>
          </p:cNvSpPr>
          <p:nvPr/>
        </p:nvSpPr>
        <p:spPr bwMode="auto">
          <a:xfrm>
            <a:off x="6172200" y="4800600"/>
            <a:ext cx="171450" cy="123825"/>
          </a:xfrm>
          <a:custGeom>
            <a:avLst/>
            <a:gdLst>
              <a:gd name="T0" fmla="*/ 0 w 108"/>
              <a:gd name="T1" fmla="*/ 2147483647 h 78"/>
              <a:gd name="T2" fmla="*/ 2147483647 w 108"/>
              <a:gd name="T3" fmla="*/ 2147483647 h 78"/>
              <a:gd name="T4" fmla="*/ 2147483647 w 108"/>
              <a:gd name="T5" fmla="*/ 2147483647 h 78"/>
              <a:gd name="T6" fmla="*/ 2147483647 w 108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78"/>
              <a:gd name="T14" fmla="*/ 108 w 108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78">
                <a:moveTo>
                  <a:pt x="0" y="66"/>
                </a:moveTo>
                <a:cubicBezTo>
                  <a:pt x="6" y="43"/>
                  <a:pt x="12" y="20"/>
                  <a:pt x="24" y="11"/>
                </a:cubicBezTo>
                <a:cubicBezTo>
                  <a:pt x="36" y="2"/>
                  <a:pt x="58" y="0"/>
                  <a:pt x="72" y="11"/>
                </a:cubicBezTo>
                <a:cubicBezTo>
                  <a:pt x="86" y="22"/>
                  <a:pt x="100" y="64"/>
                  <a:pt x="108" y="7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2" name="Freeform 1162"/>
          <p:cNvSpPr>
            <a:spLocks/>
          </p:cNvSpPr>
          <p:nvPr/>
        </p:nvSpPr>
        <p:spPr bwMode="auto">
          <a:xfrm>
            <a:off x="6477000" y="4800600"/>
            <a:ext cx="171450" cy="123825"/>
          </a:xfrm>
          <a:custGeom>
            <a:avLst/>
            <a:gdLst>
              <a:gd name="T0" fmla="*/ 0 w 108"/>
              <a:gd name="T1" fmla="*/ 2147483647 h 78"/>
              <a:gd name="T2" fmla="*/ 2147483647 w 108"/>
              <a:gd name="T3" fmla="*/ 2147483647 h 78"/>
              <a:gd name="T4" fmla="*/ 2147483647 w 108"/>
              <a:gd name="T5" fmla="*/ 2147483647 h 78"/>
              <a:gd name="T6" fmla="*/ 2147483647 w 108"/>
              <a:gd name="T7" fmla="*/ 2147483647 h 7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78"/>
              <a:gd name="T14" fmla="*/ 108 w 108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78">
                <a:moveTo>
                  <a:pt x="0" y="66"/>
                </a:moveTo>
                <a:cubicBezTo>
                  <a:pt x="6" y="43"/>
                  <a:pt x="12" y="20"/>
                  <a:pt x="24" y="11"/>
                </a:cubicBezTo>
                <a:cubicBezTo>
                  <a:pt x="36" y="2"/>
                  <a:pt x="58" y="0"/>
                  <a:pt x="72" y="11"/>
                </a:cubicBezTo>
                <a:cubicBezTo>
                  <a:pt x="86" y="22"/>
                  <a:pt x="100" y="64"/>
                  <a:pt x="108" y="7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3" name="Line 1163"/>
          <p:cNvSpPr>
            <a:spLocks noChangeShapeType="1"/>
          </p:cNvSpPr>
          <p:nvPr/>
        </p:nvSpPr>
        <p:spPr bwMode="auto">
          <a:xfrm>
            <a:off x="47244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4" name="Line 1164"/>
          <p:cNvSpPr>
            <a:spLocks noChangeShapeType="1"/>
          </p:cNvSpPr>
          <p:nvPr/>
        </p:nvSpPr>
        <p:spPr bwMode="auto">
          <a:xfrm>
            <a:off x="47244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5" name="Line 1165"/>
          <p:cNvSpPr>
            <a:spLocks noChangeShapeType="1"/>
          </p:cNvSpPr>
          <p:nvPr/>
        </p:nvSpPr>
        <p:spPr bwMode="auto">
          <a:xfrm>
            <a:off x="63246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6" name="Line 1166"/>
          <p:cNvSpPr>
            <a:spLocks noChangeShapeType="1"/>
          </p:cNvSpPr>
          <p:nvPr/>
        </p:nvSpPr>
        <p:spPr bwMode="auto">
          <a:xfrm flipV="1">
            <a:off x="65532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7" name="Line 1167"/>
          <p:cNvSpPr>
            <a:spLocks noChangeShapeType="1"/>
          </p:cNvSpPr>
          <p:nvPr/>
        </p:nvSpPr>
        <p:spPr bwMode="auto">
          <a:xfrm>
            <a:off x="6553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8" name="Line 1168"/>
          <p:cNvSpPr>
            <a:spLocks noChangeShapeType="1"/>
          </p:cNvSpPr>
          <p:nvPr/>
        </p:nvSpPr>
        <p:spPr bwMode="auto">
          <a:xfrm>
            <a:off x="7391400" y="4800600"/>
            <a:ext cx="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09" name="Line 1169"/>
          <p:cNvSpPr>
            <a:spLocks noChangeShapeType="1"/>
          </p:cNvSpPr>
          <p:nvPr/>
        </p:nvSpPr>
        <p:spPr bwMode="auto">
          <a:xfrm flipH="1">
            <a:off x="6629400" y="48768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0" name="Line 1170"/>
          <p:cNvSpPr>
            <a:spLocks noChangeShapeType="1"/>
          </p:cNvSpPr>
          <p:nvPr/>
        </p:nvSpPr>
        <p:spPr bwMode="auto">
          <a:xfrm flipH="1">
            <a:off x="6324600" y="4876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1" name="Line 1171"/>
          <p:cNvSpPr>
            <a:spLocks noChangeShapeType="1"/>
          </p:cNvSpPr>
          <p:nvPr/>
        </p:nvSpPr>
        <p:spPr bwMode="auto">
          <a:xfrm flipH="1">
            <a:off x="6019800" y="4876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2" name="Line 1172"/>
          <p:cNvSpPr>
            <a:spLocks noChangeShapeType="1"/>
          </p:cNvSpPr>
          <p:nvPr/>
        </p:nvSpPr>
        <p:spPr bwMode="auto">
          <a:xfrm flipV="1">
            <a:off x="6019800" y="38100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3" name="Line 1173"/>
          <p:cNvSpPr>
            <a:spLocks noChangeShapeType="1"/>
          </p:cNvSpPr>
          <p:nvPr/>
        </p:nvSpPr>
        <p:spPr bwMode="auto">
          <a:xfrm flipH="1">
            <a:off x="5867400" y="3810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4" name="Text Box 1174"/>
          <p:cNvSpPr txBox="1">
            <a:spLocks noChangeArrowheads="1"/>
          </p:cNvSpPr>
          <p:nvPr/>
        </p:nvSpPr>
        <p:spPr bwMode="auto">
          <a:xfrm>
            <a:off x="6248400" y="3657600"/>
            <a:ext cx="990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  DE</a:t>
            </a:r>
          </a:p>
          <a:p>
            <a:pPr algn="l">
              <a:lnSpc>
                <a:spcPct val="10000"/>
              </a:lnSpc>
              <a:spcBef>
                <a:spcPct val="50000"/>
              </a:spcBef>
            </a:pPr>
            <a:r>
              <a:rPr lang="en-US" altLang="zh-TW" sz="1600"/>
              <a:t>+ Solvent</a:t>
            </a:r>
          </a:p>
        </p:txBody>
      </p:sp>
      <p:sp>
        <p:nvSpPr>
          <p:cNvPr id="37015" name="Text Box 1175"/>
          <p:cNvSpPr txBox="1">
            <a:spLocks noChangeArrowheads="1"/>
          </p:cNvSpPr>
          <p:nvPr/>
        </p:nvSpPr>
        <p:spPr bwMode="auto">
          <a:xfrm>
            <a:off x="8305800" y="36576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DE</a:t>
            </a:r>
          </a:p>
        </p:txBody>
      </p:sp>
      <p:sp>
        <p:nvSpPr>
          <p:cNvPr id="37016" name="Text Box 1176"/>
          <p:cNvSpPr txBox="1">
            <a:spLocks noChangeArrowheads="1"/>
          </p:cNvSpPr>
          <p:nvPr/>
        </p:nvSpPr>
        <p:spPr bwMode="auto">
          <a:xfrm>
            <a:off x="7620000" y="38862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2-BUTENES</a:t>
            </a:r>
          </a:p>
        </p:txBody>
      </p:sp>
      <p:sp>
        <p:nvSpPr>
          <p:cNvPr id="37017" name="Text Box 1177"/>
          <p:cNvSpPr txBox="1">
            <a:spLocks noChangeArrowheads="1"/>
          </p:cNvSpPr>
          <p:nvPr/>
        </p:nvSpPr>
        <p:spPr bwMode="auto">
          <a:xfrm>
            <a:off x="7239000" y="5181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C</a:t>
            </a:r>
          </a:p>
        </p:txBody>
      </p:sp>
      <p:sp>
        <p:nvSpPr>
          <p:cNvPr id="37018" name="Text Box 1178"/>
          <p:cNvSpPr txBox="1">
            <a:spLocks noChangeArrowheads="1"/>
          </p:cNvSpPr>
          <p:nvPr/>
        </p:nvSpPr>
        <p:spPr bwMode="auto">
          <a:xfrm>
            <a:off x="6248400" y="50292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n-BUTANE</a:t>
            </a:r>
          </a:p>
        </p:txBody>
      </p:sp>
      <p:sp>
        <p:nvSpPr>
          <p:cNvPr id="37019" name="Text Box 1179"/>
          <p:cNvSpPr txBox="1">
            <a:spLocks noChangeArrowheads="1"/>
          </p:cNvSpPr>
          <p:nvPr/>
        </p:nvSpPr>
        <p:spPr bwMode="auto">
          <a:xfrm>
            <a:off x="7239000" y="4724400"/>
            <a:ext cx="2362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   RECIRCULATED</a:t>
            </a:r>
          </a:p>
          <a:p>
            <a:pPr algn="l">
              <a:lnSpc>
                <a:spcPct val="10000"/>
              </a:lnSpc>
              <a:spcBef>
                <a:spcPct val="50000"/>
              </a:spcBef>
            </a:pPr>
            <a:r>
              <a:rPr lang="en-US" altLang="zh-TW" sz="1600"/>
              <a:t>   SOLVENT</a:t>
            </a:r>
          </a:p>
        </p:txBody>
      </p:sp>
      <p:sp>
        <p:nvSpPr>
          <p:cNvPr id="37020" name="Text Box 1180"/>
          <p:cNvSpPr txBox="1">
            <a:spLocks noChangeArrowheads="1"/>
          </p:cNvSpPr>
          <p:nvPr/>
        </p:nvSpPr>
        <p:spPr bwMode="auto">
          <a:xfrm>
            <a:off x="1524000" y="60198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DEOILER</a:t>
            </a:r>
          </a:p>
        </p:txBody>
      </p:sp>
      <p:sp>
        <p:nvSpPr>
          <p:cNvPr id="37021" name="Text Box 1181"/>
          <p:cNvSpPr txBox="1">
            <a:spLocks noChangeArrowheads="1"/>
          </p:cNvSpPr>
          <p:nvPr/>
        </p:nvSpPr>
        <p:spPr bwMode="auto">
          <a:xfrm>
            <a:off x="3962400" y="5943600"/>
            <a:ext cx="1981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/>
              <a:t>EXTRACTIVE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/>
              <a:t>DISTILLATION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/>
              <a:t>    COLUMN</a:t>
            </a:r>
          </a:p>
        </p:txBody>
      </p:sp>
      <p:sp>
        <p:nvSpPr>
          <p:cNvPr id="37022" name="Text Box 1182"/>
          <p:cNvSpPr txBox="1">
            <a:spLocks noChangeArrowheads="1"/>
          </p:cNvSpPr>
          <p:nvPr/>
        </p:nvSpPr>
        <p:spPr bwMode="auto">
          <a:xfrm>
            <a:off x="6096000" y="60198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SOLVENT  STRIPPER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62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F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981200" y="1524000"/>
            <a:ext cx="609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F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3276600" y="1371600"/>
            <a:ext cx="5334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F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2971800" y="304800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6600"/>
              <a:t>(</a:t>
            </a:r>
            <a:endParaRPr lang="en-US" altLang="zh-TW" sz="4800"/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505200" y="3048000"/>
            <a:ext cx="304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6600"/>
              <a:t>)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7338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/>
              <a:t>II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4724400" y="2667000"/>
            <a:ext cx="762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E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V="1">
            <a:off x="12954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1295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V="1">
            <a:off x="2362200" y="1524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2362200" y="22098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2438400" y="3505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2438400" y="3810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40386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V="1">
            <a:off x="40386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524000"/>
            <a:ext cx="90201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447800" y="381000"/>
            <a:ext cx="640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</a:t>
            </a:r>
            <a:r>
              <a:rPr lang="vi-VN" b="1" dirty="0">
                <a:solidFill>
                  <a:srgbClr val="0070C0"/>
                </a:solidFill>
              </a:rPr>
              <a:t>ương </a:t>
            </a:r>
            <a:r>
              <a:rPr lang="vi-VN" b="1" dirty="0" err="1">
                <a:solidFill>
                  <a:srgbClr val="0070C0"/>
                </a:solidFill>
              </a:rPr>
              <a:t>pháp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r>
              <a:rPr lang="vi-VN" b="1" dirty="0" err="1">
                <a:solidFill>
                  <a:srgbClr val="0070C0"/>
                </a:solidFill>
              </a:rPr>
              <a:t>tách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r>
              <a:rPr lang="vi-VN" b="1" dirty="0" err="1">
                <a:solidFill>
                  <a:srgbClr val="0070C0"/>
                </a:solidFill>
              </a:rPr>
              <a:t>light-end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"/>
            <a:ext cx="6172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5638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838200" y="304800"/>
            <a:ext cx="3922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Paraffin separation problem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6294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752600" y="381000"/>
            <a:ext cx="4811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Solution developed from heuristics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2286000" y="3810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Aromatics separation problem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4114800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066800"/>
            <a:ext cx="48148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7"/>
          <p:cNvSpPr txBox="1">
            <a:spLocks noChangeArrowheads="1"/>
          </p:cNvSpPr>
          <p:nvPr/>
        </p:nvSpPr>
        <p:spPr bwMode="auto">
          <a:xfrm>
            <a:off x="304800" y="1077913"/>
            <a:ext cx="381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E</a:t>
            </a:r>
          </a:p>
        </p:txBody>
      </p:sp>
      <p:sp>
        <p:nvSpPr>
          <p:cNvPr id="41987" name="Line 1028"/>
          <p:cNvSpPr>
            <a:spLocks noChangeShapeType="1"/>
          </p:cNvSpPr>
          <p:nvPr/>
        </p:nvSpPr>
        <p:spPr bwMode="auto">
          <a:xfrm>
            <a:off x="1371600" y="2373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1029"/>
          <p:cNvSpPr>
            <a:spLocks noChangeShapeType="1"/>
          </p:cNvSpPr>
          <p:nvPr/>
        </p:nvSpPr>
        <p:spPr bwMode="auto">
          <a:xfrm flipV="1">
            <a:off x="1371600" y="14589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1030"/>
          <p:cNvSpPr>
            <a:spLocks noChangeShapeType="1"/>
          </p:cNvSpPr>
          <p:nvPr/>
        </p:nvSpPr>
        <p:spPr bwMode="auto">
          <a:xfrm flipV="1">
            <a:off x="1752600" y="14589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Freeform 1031"/>
          <p:cNvSpPr>
            <a:spLocks/>
          </p:cNvSpPr>
          <p:nvPr/>
        </p:nvSpPr>
        <p:spPr bwMode="auto">
          <a:xfrm>
            <a:off x="1371600" y="1230313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036"/>
          <p:cNvSpPr>
            <a:spLocks noChangeShapeType="1"/>
          </p:cNvSpPr>
          <p:nvPr/>
        </p:nvSpPr>
        <p:spPr bwMode="auto">
          <a:xfrm>
            <a:off x="6553200" y="2449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1037"/>
          <p:cNvSpPr>
            <a:spLocks noChangeShapeType="1"/>
          </p:cNvSpPr>
          <p:nvPr/>
        </p:nvSpPr>
        <p:spPr bwMode="auto">
          <a:xfrm flipV="1">
            <a:off x="6553200" y="14589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1038"/>
          <p:cNvSpPr>
            <a:spLocks noChangeShapeType="1"/>
          </p:cNvSpPr>
          <p:nvPr/>
        </p:nvSpPr>
        <p:spPr bwMode="auto">
          <a:xfrm flipV="1">
            <a:off x="6934200" y="14589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Freeform 1039"/>
          <p:cNvSpPr>
            <a:spLocks/>
          </p:cNvSpPr>
          <p:nvPr/>
        </p:nvSpPr>
        <p:spPr bwMode="auto">
          <a:xfrm>
            <a:off x="6553200" y="1230313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40"/>
          <p:cNvSpPr>
            <a:spLocks noChangeShapeType="1"/>
          </p:cNvSpPr>
          <p:nvPr/>
        </p:nvSpPr>
        <p:spPr bwMode="auto">
          <a:xfrm>
            <a:off x="1828800" y="45831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041"/>
          <p:cNvSpPr>
            <a:spLocks noChangeShapeType="1"/>
          </p:cNvSpPr>
          <p:nvPr/>
        </p:nvSpPr>
        <p:spPr bwMode="auto">
          <a:xfrm flipV="1">
            <a:off x="1828800" y="35163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042"/>
          <p:cNvSpPr>
            <a:spLocks noChangeShapeType="1"/>
          </p:cNvSpPr>
          <p:nvPr/>
        </p:nvSpPr>
        <p:spPr bwMode="auto">
          <a:xfrm flipV="1">
            <a:off x="2209800" y="35163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Freeform 1043"/>
          <p:cNvSpPr>
            <a:spLocks/>
          </p:cNvSpPr>
          <p:nvPr/>
        </p:nvSpPr>
        <p:spPr bwMode="auto">
          <a:xfrm>
            <a:off x="1828800" y="3287713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062"/>
          <p:cNvSpPr>
            <a:spLocks noChangeShapeType="1"/>
          </p:cNvSpPr>
          <p:nvPr/>
        </p:nvSpPr>
        <p:spPr bwMode="auto">
          <a:xfrm flipH="1" flipV="1">
            <a:off x="1219200" y="2373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063"/>
          <p:cNvSpPr>
            <a:spLocks noChangeShapeType="1"/>
          </p:cNvSpPr>
          <p:nvPr/>
        </p:nvSpPr>
        <p:spPr bwMode="auto">
          <a:xfrm flipV="1">
            <a:off x="1219200" y="22209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1064"/>
          <p:cNvSpPr>
            <a:spLocks noChangeArrowheads="1"/>
          </p:cNvSpPr>
          <p:nvPr/>
        </p:nvSpPr>
        <p:spPr bwMode="auto">
          <a:xfrm>
            <a:off x="1143000" y="20685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02" name="Line 1065"/>
          <p:cNvSpPr>
            <a:spLocks noChangeShapeType="1"/>
          </p:cNvSpPr>
          <p:nvPr/>
        </p:nvSpPr>
        <p:spPr bwMode="auto">
          <a:xfrm flipV="1">
            <a:off x="1219200" y="1916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066"/>
          <p:cNvSpPr>
            <a:spLocks noChangeShapeType="1"/>
          </p:cNvSpPr>
          <p:nvPr/>
        </p:nvSpPr>
        <p:spPr bwMode="auto">
          <a:xfrm>
            <a:off x="1219200" y="191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1067"/>
          <p:cNvSpPr>
            <a:spLocks noChangeShapeType="1"/>
          </p:cNvSpPr>
          <p:nvPr/>
        </p:nvSpPr>
        <p:spPr bwMode="auto">
          <a:xfrm flipH="1">
            <a:off x="1066800" y="20685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068"/>
          <p:cNvSpPr>
            <a:spLocks noChangeShapeType="1"/>
          </p:cNvSpPr>
          <p:nvPr/>
        </p:nvSpPr>
        <p:spPr bwMode="auto">
          <a:xfrm>
            <a:off x="762000" y="1535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1070"/>
          <p:cNvSpPr>
            <a:spLocks noChangeShapeType="1"/>
          </p:cNvSpPr>
          <p:nvPr/>
        </p:nvSpPr>
        <p:spPr bwMode="auto">
          <a:xfrm>
            <a:off x="1524000" y="23733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1071"/>
          <p:cNvSpPr>
            <a:spLocks noChangeShapeType="1"/>
          </p:cNvSpPr>
          <p:nvPr/>
        </p:nvSpPr>
        <p:spPr bwMode="auto">
          <a:xfrm>
            <a:off x="1524000" y="3668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1079"/>
          <p:cNvSpPr>
            <a:spLocks noChangeShapeType="1"/>
          </p:cNvSpPr>
          <p:nvPr/>
        </p:nvSpPr>
        <p:spPr bwMode="auto">
          <a:xfrm flipH="1" flipV="1">
            <a:off x="1676400" y="4583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1080"/>
          <p:cNvSpPr>
            <a:spLocks noChangeArrowheads="1"/>
          </p:cNvSpPr>
          <p:nvPr/>
        </p:nvSpPr>
        <p:spPr bwMode="auto">
          <a:xfrm>
            <a:off x="1600200" y="42783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10" name="Line 1081"/>
          <p:cNvSpPr>
            <a:spLocks noChangeShapeType="1"/>
          </p:cNvSpPr>
          <p:nvPr/>
        </p:nvSpPr>
        <p:spPr bwMode="auto">
          <a:xfrm flipV="1">
            <a:off x="1676400" y="44307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1082"/>
          <p:cNvSpPr>
            <a:spLocks noChangeShapeType="1"/>
          </p:cNvSpPr>
          <p:nvPr/>
        </p:nvSpPr>
        <p:spPr bwMode="auto">
          <a:xfrm flipV="1">
            <a:off x="1676400" y="41259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1083"/>
          <p:cNvSpPr>
            <a:spLocks noChangeShapeType="1"/>
          </p:cNvSpPr>
          <p:nvPr/>
        </p:nvSpPr>
        <p:spPr bwMode="auto">
          <a:xfrm>
            <a:off x="1676400" y="4125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1084"/>
          <p:cNvSpPr>
            <a:spLocks noChangeShapeType="1"/>
          </p:cNvSpPr>
          <p:nvPr/>
        </p:nvSpPr>
        <p:spPr bwMode="auto">
          <a:xfrm flipH="1">
            <a:off x="1524000" y="42783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Line 1085"/>
          <p:cNvSpPr>
            <a:spLocks noChangeShapeType="1"/>
          </p:cNvSpPr>
          <p:nvPr/>
        </p:nvSpPr>
        <p:spPr bwMode="auto">
          <a:xfrm>
            <a:off x="2057400" y="45831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Line 1086"/>
          <p:cNvSpPr>
            <a:spLocks noChangeShapeType="1"/>
          </p:cNvSpPr>
          <p:nvPr/>
        </p:nvSpPr>
        <p:spPr bwMode="auto">
          <a:xfrm>
            <a:off x="2057400" y="52689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Line 1091"/>
          <p:cNvSpPr>
            <a:spLocks noChangeShapeType="1"/>
          </p:cNvSpPr>
          <p:nvPr/>
        </p:nvSpPr>
        <p:spPr bwMode="auto">
          <a:xfrm flipH="1">
            <a:off x="2209800" y="35163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Line 1093"/>
          <p:cNvSpPr>
            <a:spLocks noChangeShapeType="1"/>
          </p:cNvSpPr>
          <p:nvPr/>
        </p:nvSpPr>
        <p:spPr bwMode="auto">
          <a:xfrm flipV="1">
            <a:off x="2667000" y="33639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Oval 1094"/>
          <p:cNvSpPr>
            <a:spLocks noChangeArrowheads="1"/>
          </p:cNvSpPr>
          <p:nvPr/>
        </p:nvSpPr>
        <p:spPr bwMode="auto">
          <a:xfrm>
            <a:off x="2590800" y="32115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19" name="Line 1095"/>
          <p:cNvSpPr>
            <a:spLocks noChangeShapeType="1"/>
          </p:cNvSpPr>
          <p:nvPr/>
        </p:nvSpPr>
        <p:spPr bwMode="auto">
          <a:xfrm flipV="1">
            <a:off x="2667000" y="3059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Line 1096"/>
          <p:cNvSpPr>
            <a:spLocks noChangeShapeType="1"/>
          </p:cNvSpPr>
          <p:nvPr/>
        </p:nvSpPr>
        <p:spPr bwMode="auto">
          <a:xfrm flipH="1">
            <a:off x="2057400" y="3059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Line 1097"/>
          <p:cNvSpPr>
            <a:spLocks noChangeShapeType="1"/>
          </p:cNvSpPr>
          <p:nvPr/>
        </p:nvSpPr>
        <p:spPr bwMode="auto">
          <a:xfrm>
            <a:off x="2057400" y="3059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Line 1098"/>
          <p:cNvSpPr>
            <a:spLocks noChangeShapeType="1"/>
          </p:cNvSpPr>
          <p:nvPr/>
        </p:nvSpPr>
        <p:spPr bwMode="auto">
          <a:xfrm flipH="1">
            <a:off x="2514600" y="31353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Text Box 1099"/>
          <p:cNvSpPr txBox="1">
            <a:spLocks noChangeArrowheads="1"/>
          </p:cNvSpPr>
          <p:nvPr/>
        </p:nvSpPr>
        <p:spPr bwMode="auto">
          <a:xfrm>
            <a:off x="2362200" y="48879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CDE</a:t>
            </a:r>
          </a:p>
        </p:txBody>
      </p:sp>
      <p:sp>
        <p:nvSpPr>
          <p:cNvPr id="42024" name="Text Box 1101"/>
          <p:cNvSpPr txBox="1">
            <a:spLocks noChangeArrowheads="1"/>
          </p:cNvSpPr>
          <p:nvPr/>
        </p:nvSpPr>
        <p:spPr bwMode="auto">
          <a:xfrm>
            <a:off x="2895600" y="31353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B</a:t>
            </a:r>
          </a:p>
        </p:txBody>
      </p:sp>
      <p:sp>
        <p:nvSpPr>
          <p:cNvPr id="42025" name="Line 1103"/>
          <p:cNvSpPr>
            <a:spLocks noChangeShapeType="1"/>
          </p:cNvSpPr>
          <p:nvPr/>
        </p:nvSpPr>
        <p:spPr bwMode="auto">
          <a:xfrm>
            <a:off x="5334000" y="16875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Oval 1115"/>
          <p:cNvSpPr>
            <a:spLocks noChangeArrowheads="1"/>
          </p:cNvSpPr>
          <p:nvPr/>
        </p:nvSpPr>
        <p:spPr bwMode="auto">
          <a:xfrm>
            <a:off x="7391400" y="13827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27" name="Oval 1116"/>
          <p:cNvSpPr>
            <a:spLocks noChangeArrowheads="1"/>
          </p:cNvSpPr>
          <p:nvPr/>
        </p:nvSpPr>
        <p:spPr bwMode="auto">
          <a:xfrm>
            <a:off x="6096000" y="21447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28" name="Line 1117"/>
          <p:cNvSpPr>
            <a:spLocks noChangeShapeType="1"/>
          </p:cNvSpPr>
          <p:nvPr/>
        </p:nvSpPr>
        <p:spPr bwMode="auto">
          <a:xfrm flipH="1">
            <a:off x="6172200" y="2449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1118"/>
          <p:cNvSpPr>
            <a:spLocks noChangeShapeType="1"/>
          </p:cNvSpPr>
          <p:nvPr/>
        </p:nvSpPr>
        <p:spPr bwMode="auto">
          <a:xfrm flipV="1">
            <a:off x="6172200" y="2297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1119"/>
          <p:cNvSpPr>
            <a:spLocks noChangeShapeType="1"/>
          </p:cNvSpPr>
          <p:nvPr/>
        </p:nvSpPr>
        <p:spPr bwMode="auto">
          <a:xfrm flipV="1">
            <a:off x="6172200" y="19923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1120"/>
          <p:cNvSpPr>
            <a:spLocks noChangeShapeType="1"/>
          </p:cNvSpPr>
          <p:nvPr/>
        </p:nvSpPr>
        <p:spPr bwMode="auto">
          <a:xfrm>
            <a:off x="6172200" y="1992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Line 1121"/>
          <p:cNvSpPr>
            <a:spLocks noChangeShapeType="1"/>
          </p:cNvSpPr>
          <p:nvPr/>
        </p:nvSpPr>
        <p:spPr bwMode="auto">
          <a:xfrm flipH="1">
            <a:off x="5943600" y="21447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Line 1122"/>
          <p:cNvSpPr>
            <a:spLocks noChangeShapeType="1"/>
          </p:cNvSpPr>
          <p:nvPr/>
        </p:nvSpPr>
        <p:spPr bwMode="auto">
          <a:xfrm>
            <a:off x="6781800" y="2449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1123"/>
          <p:cNvSpPr>
            <a:spLocks noChangeShapeType="1"/>
          </p:cNvSpPr>
          <p:nvPr/>
        </p:nvSpPr>
        <p:spPr bwMode="auto">
          <a:xfrm>
            <a:off x="6781800" y="26781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1124"/>
          <p:cNvSpPr>
            <a:spLocks noChangeShapeType="1"/>
          </p:cNvSpPr>
          <p:nvPr/>
        </p:nvSpPr>
        <p:spPr bwMode="auto">
          <a:xfrm flipH="1">
            <a:off x="6934200" y="13827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1125"/>
          <p:cNvSpPr>
            <a:spLocks noChangeShapeType="1"/>
          </p:cNvSpPr>
          <p:nvPr/>
        </p:nvSpPr>
        <p:spPr bwMode="auto">
          <a:xfrm>
            <a:off x="7162800" y="1382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1126"/>
          <p:cNvSpPr>
            <a:spLocks noChangeShapeType="1"/>
          </p:cNvSpPr>
          <p:nvPr/>
        </p:nvSpPr>
        <p:spPr bwMode="auto">
          <a:xfrm>
            <a:off x="7162800" y="16875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Line 1127"/>
          <p:cNvSpPr>
            <a:spLocks noChangeShapeType="1"/>
          </p:cNvSpPr>
          <p:nvPr/>
        </p:nvSpPr>
        <p:spPr bwMode="auto">
          <a:xfrm flipV="1">
            <a:off x="7467600" y="1535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9" name="Line 1128"/>
          <p:cNvSpPr>
            <a:spLocks noChangeShapeType="1"/>
          </p:cNvSpPr>
          <p:nvPr/>
        </p:nvSpPr>
        <p:spPr bwMode="auto">
          <a:xfrm flipV="1">
            <a:off x="7467600" y="1154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Line 1129"/>
          <p:cNvSpPr>
            <a:spLocks noChangeShapeType="1"/>
          </p:cNvSpPr>
          <p:nvPr/>
        </p:nvSpPr>
        <p:spPr bwMode="auto">
          <a:xfrm flipH="1">
            <a:off x="6781800" y="11541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1" name="Line 1130"/>
          <p:cNvSpPr>
            <a:spLocks noChangeShapeType="1"/>
          </p:cNvSpPr>
          <p:nvPr/>
        </p:nvSpPr>
        <p:spPr bwMode="auto">
          <a:xfrm flipV="1">
            <a:off x="6781800" y="11541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Line 1131"/>
          <p:cNvSpPr>
            <a:spLocks noChangeShapeType="1"/>
          </p:cNvSpPr>
          <p:nvPr/>
        </p:nvSpPr>
        <p:spPr bwMode="auto">
          <a:xfrm flipV="1">
            <a:off x="7315200" y="13827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Text Box 1134"/>
          <p:cNvSpPr txBox="1">
            <a:spLocks noChangeArrowheads="1"/>
          </p:cNvSpPr>
          <p:nvPr/>
        </p:nvSpPr>
        <p:spPr bwMode="auto">
          <a:xfrm>
            <a:off x="7924800" y="13065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C</a:t>
            </a:r>
          </a:p>
        </p:txBody>
      </p:sp>
      <p:sp>
        <p:nvSpPr>
          <p:cNvPr id="42044" name="Text Box 1136"/>
          <p:cNvSpPr txBox="1">
            <a:spLocks noChangeArrowheads="1"/>
          </p:cNvSpPr>
          <p:nvPr/>
        </p:nvSpPr>
        <p:spPr bwMode="auto">
          <a:xfrm>
            <a:off x="7924800" y="26781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D</a:t>
            </a:r>
          </a:p>
        </p:txBody>
      </p:sp>
      <p:sp>
        <p:nvSpPr>
          <p:cNvPr id="42045" name="Text Box 1027"/>
          <p:cNvSpPr txBox="1">
            <a:spLocks noChangeArrowheads="1"/>
          </p:cNvSpPr>
          <p:nvPr/>
        </p:nvSpPr>
        <p:spPr bwMode="auto">
          <a:xfrm>
            <a:off x="1143000" y="2678113"/>
            <a:ext cx="3810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800" b="1"/>
              <a:t>E</a:t>
            </a:r>
          </a:p>
        </p:txBody>
      </p:sp>
      <p:sp>
        <p:nvSpPr>
          <p:cNvPr id="42046" name="Line 1085"/>
          <p:cNvSpPr>
            <a:spLocks noChangeShapeType="1"/>
          </p:cNvSpPr>
          <p:nvPr/>
        </p:nvSpPr>
        <p:spPr bwMode="auto">
          <a:xfrm>
            <a:off x="5334000" y="168751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Line 1036"/>
          <p:cNvSpPr>
            <a:spLocks noChangeShapeType="1"/>
          </p:cNvSpPr>
          <p:nvPr/>
        </p:nvSpPr>
        <p:spPr bwMode="auto">
          <a:xfrm>
            <a:off x="3886200" y="587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8" name="Line 1037"/>
          <p:cNvSpPr>
            <a:spLocks noChangeShapeType="1"/>
          </p:cNvSpPr>
          <p:nvPr/>
        </p:nvSpPr>
        <p:spPr bwMode="auto">
          <a:xfrm flipV="1">
            <a:off x="3886200" y="48879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9" name="Line 1038"/>
          <p:cNvSpPr>
            <a:spLocks noChangeShapeType="1"/>
          </p:cNvSpPr>
          <p:nvPr/>
        </p:nvSpPr>
        <p:spPr bwMode="auto">
          <a:xfrm flipV="1">
            <a:off x="4267200" y="48879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Freeform 1039"/>
          <p:cNvSpPr>
            <a:spLocks/>
          </p:cNvSpPr>
          <p:nvPr/>
        </p:nvSpPr>
        <p:spPr bwMode="auto">
          <a:xfrm>
            <a:off x="3886200" y="4659313"/>
            <a:ext cx="381000" cy="288925"/>
          </a:xfrm>
          <a:custGeom>
            <a:avLst/>
            <a:gdLst>
              <a:gd name="T0" fmla="*/ 0 w 240"/>
              <a:gd name="T1" fmla="*/ 2147483647 h 182"/>
              <a:gd name="T2" fmla="*/ 2147483647 w 240"/>
              <a:gd name="T3" fmla="*/ 2147483647 h 182"/>
              <a:gd name="T4" fmla="*/ 2147483647 w 240"/>
              <a:gd name="T5" fmla="*/ 2147483647 h 182"/>
              <a:gd name="T6" fmla="*/ 2147483647 w 240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82"/>
              <a:gd name="T14" fmla="*/ 240 w 24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82">
                <a:moveTo>
                  <a:pt x="0" y="170"/>
                </a:moveTo>
                <a:cubicBezTo>
                  <a:pt x="8" y="110"/>
                  <a:pt x="16" y="50"/>
                  <a:pt x="48" y="26"/>
                </a:cubicBezTo>
                <a:cubicBezTo>
                  <a:pt x="80" y="2"/>
                  <a:pt x="160" y="0"/>
                  <a:pt x="192" y="26"/>
                </a:cubicBezTo>
                <a:cubicBezTo>
                  <a:pt x="224" y="52"/>
                  <a:pt x="230" y="150"/>
                  <a:pt x="240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1" name="Oval 1115"/>
          <p:cNvSpPr>
            <a:spLocks noChangeArrowheads="1"/>
          </p:cNvSpPr>
          <p:nvPr/>
        </p:nvSpPr>
        <p:spPr bwMode="auto">
          <a:xfrm>
            <a:off x="4724400" y="48117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52" name="Oval 1116"/>
          <p:cNvSpPr>
            <a:spLocks noChangeArrowheads="1"/>
          </p:cNvSpPr>
          <p:nvPr/>
        </p:nvSpPr>
        <p:spPr bwMode="auto">
          <a:xfrm>
            <a:off x="3429000" y="55737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53" name="Line 1117"/>
          <p:cNvSpPr>
            <a:spLocks noChangeShapeType="1"/>
          </p:cNvSpPr>
          <p:nvPr/>
        </p:nvSpPr>
        <p:spPr bwMode="auto">
          <a:xfrm flipH="1">
            <a:off x="3505200" y="587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Line 1118"/>
          <p:cNvSpPr>
            <a:spLocks noChangeShapeType="1"/>
          </p:cNvSpPr>
          <p:nvPr/>
        </p:nvSpPr>
        <p:spPr bwMode="auto">
          <a:xfrm flipV="1">
            <a:off x="3505200" y="5726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5" name="Line 1119"/>
          <p:cNvSpPr>
            <a:spLocks noChangeShapeType="1"/>
          </p:cNvSpPr>
          <p:nvPr/>
        </p:nvSpPr>
        <p:spPr bwMode="auto">
          <a:xfrm flipV="1">
            <a:off x="3505200" y="54213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6" name="Line 1120"/>
          <p:cNvSpPr>
            <a:spLocks noChangeShapeType="1"/>
          </p:cNvSpPr>
          <p:nvPr/>
        </p:nvSpPr>
        <p:spPr bwMode="auto">
          <a:xfrm>
            <a:off x="3505200" y="5421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Line 1121"/>
          <p:cNvSpPr>
            <a:spLocks noChangeShapeType="1"/>
          </p:cNvSpPr>
          <p:nvPr/>
        </p:nvSpPr>
        <p:spPr bwMode="auto">
          <a:xfrm flipH="1">
            <a:off x="3276600" y="55737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8" name="Line 1122"/>
          <p:cNvSpPr>
            <a:spLocks noChangeShapeType="1"/>
          </p:cNvSpPr>
          <p:nvPr/>
        </p:nvSpPr>
        <p:spPr bwMode="auto">
          <a:xfrm>
            <a:off x="4114800" y="5878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9" name="Line 1123"/>
          <p:cNvSpPr>
            <a:spLocks noChangeShapeType="1"/>
          </p:cNvSpPr>
          <p:nvPr/>
        </p:nvSpPr>
        <p:spPr bwMode="auto">
          <a:xfrm>
            <a:off x="4114800" y="61071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Line 1124"/>
          <p:cNvSpPr>
            <a:spLocks noChangeShapeType="1"/>
          </p:cNvSpPr>
          <p:nvPr/>
        </p:nvSpPr>
        <p:spPr bwMode="auto">
          <a:xfrm flipH="1">
            <a:off x="4267200" y="48117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1" name="Line 1125"/>
          <p:cNvSpPr>
            <a:spLocks noChangeShapeType="1"/>
          </p:cNvSpPr>
          <p:nvPr/>
        </p:nvSpPr>
        <p:spPr bwMode="auto">
          <a:xfrm>
            <a:off x="4495800" y="4811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2" name="Line 1126"/>
          <p:cNvSpPr>
            <a:spLocks noChangeShapeType="1"/>
          </p:cNvSpPr>
          <p:nvPr/>
        </p:nvSpPr>
        <p:spPr bwMode="auto">
          <a:xfrm>
            <a:off x="4495800" y="51165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Line 1127"/>
          <p:cNvSpPr>
            <a:spLocks noChangeShapeType="1"/>
          </p:cNvSpPr>
          <p:nvPr/>
        </p:nvSpPr>
        <p:spPr bwMode="auto">
          <a:xfrm flipV="1">
            <a:off x="4800600" y="49641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4" name="Line 1128"/>
          <p:cNvSpPr>
            <a:spLocks noChangeShapeType="1"/>
          </p:cNvSpPr>
          <p:nvPr/>
        </p:nvSpPr>
        <p:spPr bwMode="auto">
          <a:xfrm flipV="1">
            <a:off x="4800600" y="4583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5" name="Line 1129"/>
          <p:cNvSpPr>
            <a:spLocks noChangeShapeType="1"/>
          </p:cNvSpPr>
          <p:nvPr/>
        </p:nvSpPr>
        <p:spPr bwMode="auto">
          <a:xfrm flipH="1">
            <a:off x="4114800" y="45831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6" name="Line 1130"/>
          <p:cNvSpPr>
            <a:spLocks noChangeShapeType="1"/>
          </p:cNvSpPr>
          <p:nvPr/>
        </p:nvSpPr>
        <p:spPr bwMode="auto">
          <a:xfrm flipV="1">
            <a:off x="4114800" y="45831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7" name="Line 1131"/>
          <p:cNvSpPr>
            <a:spLocks noChangeShapeType="1"/>
          </p:cNvSpPr>
          <p:nvPr/>
        </p:nvSpPr>
        <p:spPr bwMode="auto">
          <a:xfrm flipV="1">
            <a:off x="4648200" y="48117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8" name="Text Box 1134"/>
          <p:cNvSpPr txBox="1">
            <a:spLocks noChangeArrowheads="1"/>
          </p:cNvSpPr>
          <p:nvPr/>
        </p:nvSpPr>
        <p:spPr bwMode="auto">
          <a:xfrm>
            <a:off x="4800600" y="33639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CD</a:t>
            </a:r>
          </a:p>
        </p:txBody>
      </p:sp>
      <p:sp>
        <p:nvSpPr>
          <p:cNvPr id="42069" name="Text Box 1136"/>
          <p:cNvSpPr txBox="1">
            <a:spLocks noChangeArrowheads="1"/>
          </p:cNvSpPr>
          <p:nvPr/>
        </p:nvSpPr>
        <p:spPr bwMode="auto">
          <a:xfrm>
            <a:off x="4724400" y="61071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E</a:t>
            </a:r>
          </a:p>
        </p:txBody>
      </p:sp>
      <p:sp>
        <p:nvSpPr>
          <p:cNvPr id="42070" name="Line 1091"/>
          <p:cNvSpPr>
            <a:spLocks noChangeShapeType="1"/>
          </p:cNvSpPr>
          <p:nvPr/>
        </p:nvSpPr>
        <p:spPr bwMode="auto">
          <a:xfrm flipH="1">
            <a:off x="1752600" y="14589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1" name="Line 1093"/>
          <p:cNvSpPr>
            <a:spLocks noChangeShapeType="1"/>
          </p:cNvSpPr>
          <p:nvPr/>
        </p:nvSpPr>
        <p:spPr bwMode="auto">
          <a:xfrm flipV="1">
            <a:off x="2209800" y="13065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2" name="Oval 1094"/>
          <p:cNvSpPr>
            <a:spLocks noChangeArrowheads="1"/>
          </p:cNvSpPr>
          <p:nvPr/>
        </p:nvSpPr>
        <p:spPr bwMode="auto">
          <a:xfrm>
            <a:off x="2133600" y="115411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073" name="Line 1095"/>
          <p:cNvSpPr>
            <a:spLocks noChangeShapeType="1"/>
          </p:cNvSpPr>
          <p:nvPr/>
        </p:nvSpPr>
        <p:spPr bwMode="auto">
          <a:xfrm flipV="1">
            <a:off x="2209800" y="10017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4" name="Line 1096"/>
          <p:cNvSpPr>
            <a:spLocks noChangeShapeType="1"/>
          </p:cNvSpPr>
          <p:nvPr/>
        </p:nvSpPr>
        <p:spPr bwMode="auto">
          <a:xfrm flipH="1">
            <a:off x="1600200" y="1001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5" name="Line 1097"/>
          <p:cNvSpPr>
            <a:spLocks noChangeShapeType="1"/>
          </p:cNvSpPr>
          <p:nvPr/>
        </p:nvSpPr>
        <p:spPr bwMode="auto">
          <a:xfrm>
            <a:off x="1600200" y="1001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6" name="Line 1098"/>
          <p:cNvSpPr>
            <a:spLocks noChangeShapeType="1"/>
          </p:cNvSpPr>
          <p:nvPr/>
        </p:nvSpPr>
        <p:spPr bwMode="auto">
          <a:xfrm flipH="1">
            <a:off x="2057400" y="10779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7" name="Text Box 1101"/>
          <p:cNvSpPr txBox="1">
            <a:spLocks noChangeArrowheads="1"/>
          </p:cNvSpPr>
          <p:nvPr/>
        </p:nvSpPr>
        <p:spPr bwMode="auto">
          <a:xfrm>
            <a:off x="2438400" y="10779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/>
              <a:t>A</a:t>
            </a:r>
          </a:p>
        </p:txBody>
      </p:sp>
      <p:sp>
        <p:nvSpPr>
          <p:cNvPr id="42078" name="TextBox 2"/>
          <p:cNvSpPr txBox="1">
            <a:spLocks noChangeArrowheads="1"/>
          </p:cNvSpPr>
          <p:nvPr/>
        </p:nvSpPr>
        <p:spPr bwMode="auto">
          <a:xfrm>
            <a:off x="2057400" y="228600"/>
            <a:ext cx="4811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Solution developed from heuristics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69342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TW" sz="800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Industrial Sequence for Separating Chlorination and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Alkylation Products in the Manufacture of Detergent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I.  </a:t>
            </a:r>
            <a:r>
              <a:rPr lang="en-US" altLang="zh-TW" u="sng">
                <a:solidFill>
                  <a:srgbClr val="FF0066"/>
                </a:solidFill>
              </a:rPr>
              <a:t>Reactions</a:t>
            </a:r>
            <a:r>
              <a:rPr lang="en-US" altLang="zh-TW">
                <a:solidFill>
                  <a:srgbClr val="FF0066"/>
                </a:solidFill>
              </a:rPr>
              <a:t> :</a:t>
            </a: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(Chlorination)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 (Alkylation)</a:t>
            </a:r>
            <a:endParaRPr lang="en-US" altLang="zh-TW" u="sng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575050" y="3314700"/>
          <a:ext cx="33591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方程式" r:id="rId3" imgW="1993680" imgH="228600" progId="Equation.3">
                  <p:embed/>
                </p:oleObj>
              </mc:Choice>
              <mc:Fallback>
                <p:oleObj name="方程式" r:id="rId3" imgW="19936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314700"/>
                        <a:ext cx="33591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3581400"/>
            <a:ext cx="4953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     (kerosene)  (chlorine)    (keryl         (hydrogen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/>
              <a:t>                                          chloride)         chloride)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518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C1</a:t>
            </a:r>
            <a:r>
              <a:rPr lang="en-US" altLang="zh-TW" sz="2000" baseline="-25000"/>
              <a:t>2</a:t>
            </a:r>
            <a:r>
              <a:rPr lang="en-US" altLang="zh-TW" sz="2000"/>
              <a:t>H</a:t>
            </a:r>
            <a:r>
              <a:rPr lang="en-US" altLang="zh-TW" sz="2000" baseline="-25000"/>
              <a:t>5</a:t>
            </a:r>
            <a:r>
              <a:rPr lang="en-US" altLang="zh-TW" sz="2000"/>
              <a:t>Cl +                   </a:t>
            </a:r>
            <a:r>
              <a:rPr lang="en-US" altLang="zh-TW" sz="2000">
                <a:sym typeface="Wingdings 3" pitchFamily="18" charset="2"/>
              </a:rPr>
              <a:t>C</a:t>
            </a:r>
            <a:r>
              <a:rPr lang="en-US" altLang="zh-TW" sz="2000" baseline="-25000">
                <a:sym typeface="Wingdings 3" pitchFamily="18" charset="2"/>
              </a:rPr>
              <a:t>12</a:t>
            </a:r>
            <a:r>
              <a:rPr lang="en-US" altLang="zh-TW" sz="2000">
                <a:sym typeface="Wingdings 3" pitchFamily="18" charset="2"/>
              </a:rPr>
              <a:t>H</a:t>
            </a:r>
            <a:r>
              <a:rPr lang="en-US" altLang="zh-TW" sz="2000" baseline="-25000">
                <a:sym typeface="Wingdings 3" pitchFamily="18" charset="2"/>
              </a:rPr>
              <a:t>25</a:t>
            </a:r>
            <a:r>
              <a:rPr lang="en-US" altLang="zh-TW" sz="2000">
                <a:sym typeface="Wingdings 3" pitchFamily="18" charset="2"/>
              </a:rPr>
              <a:t> -             + HCl</a:t>
            </a:r>
            <a:endParaRPr lang="en-US" altLang="zh-TW" sz="2000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038600" y="5029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867400" y="5029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4400550" y="5086350"/>
            <a:ext cx="114300" cy="133350"/>
          </a:xfrm>
          <a:custGeom>
            <a:avLst/>
            <a:gdLst>
              <a:gd name="T0" fmla="*/ 0 w 72"/>
              <a:gd name="T1" fmla="*/ 0 h 84"/>
              <a:gd name="T2" fmla="*/ 114300 w 72"/>
              <a:gd name="T3" fmla="*/ 133350 h 84"/>
              <a:gd name="T4" fmla="*/ 0 60000 65536"/>
              <a:gd name="T5" fmla="*/ 0 60000 65536"/>
              <a:gd name="T6" fmla="*/ 0 w 72"/>
              <a:gd name="T7" fmla="*/ 0 h 84"/>
              <a:gd name="T8" fmla="*/ 72 w 72"/>
              <a:gd name="T9" fmla="*/ 84 h 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" h="84">
                <a:moveTo>
                  <a:pt x="0" y="0"/>
                </a:moveTo>
                <a:cubicBezTo>
                  <a:pt x="53" y="35"/>
                  <a:pt x="31" y="43"/>
                  <a:pt x="72" y="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4133850" y="5105400"/>
            <a:ext cx="76200" cy="133350"/>
          </a:xfrm>
          <a:custGeom>
            <a:avLst/>
            <a:gdLst>
              <a:gd name="T0" fmla="*/ 76200 w 48"/>
              <a:gd name="T1" fmla="*/ 0 h 84"/>
              <a:gd name="T2" fmla="*/ 0 w 48"/>
              <a:gd name="T3" fmla="*/ 133350 h 84"/>
              <a:gd name="T4" fmla="*/ 0 60000 65536"/>
              <a:gd name="T5" fmla="*/ 0 60000 65536"/>
              <a:gd name="T6" fmla="*/ 0 w 48"/>
              <a:gd name="T7" fmla="*/ 0 h 84"/>
              <a:gd name="T8" fmla="*/ 48 w 48"/>
              <a:gd name="T9" fmla="*/ 84 h 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84">
                <a:moveTo>
                  <a:pt x="48" y="0"/>
                </a:moveTo>
                <a:cubicBezTo>
                  <a:pt x="37" y="33"/>
                  <a:pt x="25" y="59"/>
                  <a:pt x="0" y="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>
            <a:off x="4152900" y="5276850"/>
            <a:ext cx="101600" cy="107950"/>
          </a:xfrm>
          <a:custGeom>
            <a:avLst/>
            <a:gdLst>
              <a:gd name="T0" fmla="*/ 0 w 64"/>
              <a:gd name="T1" fmla="*/ 0 h 68"/>
              <a:gd name="T2" fmla="*/ 38100 w 64"/>
              <a:gd name="T3" fmla="*/ 57150 h 68"/>
              <a:gd name="T4" fmla="*/ 95250 w 64"/>
              <a:gd name="T5" fmla="*/ 95250 h 68"/>
              <a:gd name="T6" fmla="*/ 0 60000 65536"/>
              <a:gd name="T7" fmla="*/ 0 60000 65536"/>
              <a:gd name="T8" fmla="*/ 0 60000 65536"/>
              <a:gd name="T9" fmla="*/ 0 w 64"/>
              <a:gd name="T10" fmla="*/ 0 h 68"/>
              <a:gd name="T11" fmla="*/ 64 w 64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68">
                <a:moveTo>
                  <a:pt x="0" y="0"/>
                </a:moveTo>
                <a:cubicBezTo>
                  <a:pt x="8" y="12"/>
                  <a:pt x="13" y="27"/>
                  <a:pt x="24" y="36"/>
                </a:cubicBezTo>
                <a:cubicBezTo>
                  <a:pt x="64" y="68"/>
                  <a:pt x="60" y="29"/>
                  <a:pt x="60" y="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6210300" y="5086350"/>
            <a:ext cx="152400" cy="133350"/>
          </a:xfrm>
          <a:custGeom>
            <a:avLst/>
            <a:gdLst>
              <a:gd name="T0" fmla="*/ 0 w 96"/>
              <a:gd name="T1" fmla="*/ 0 h 84"/>
              <a:gd name="T2" fmla="*/ 38100 w 96"/>
              <a:gd name="T3" fmla="*/ 57150 h 84"/>
              <a:gd name="T4" fmla="*/ 152400 w 96"/>
              <a:gd name="T5" fmla="*/ 133350 h 84"/>
              <a:gd name="T6" fmla="*/ 0 60000 65536"/>
              <a:gd name="T7" fmla="*/ 0 60000 65536"/>
              <a:gd name="T8" fmla="*/ 0 60000 65536"/>
              <a:gd name="T9" fmla="*/ 0 w 96"/>
              <a:gd name="T10" fmla="*/ 0 h 84"/>
              <a:gd name="T11" fmla="*/ 96 w 96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4">
                <a:moveTo>
                  <a:pt x="0" y="0"/>
                </a:moveTo>
                <a:cubicBezTo>
                  <a:pt x="8" y="12"/>
                  <a:pt x="13" y="27"/>
                  <a:pt x="24" y="36"/>
                </a:cubicBezTo>
                <a:cubicBezTo>
                  <a:pt x="46" y="55"/>
                  <a:pt x="96" y="84"/>
                  <a:pt x="96" y="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5924550" y="5105400"/>
            <a:ext cx="114300" cy="114300"/>
          </a:xfrm>
          <a:custGeom>
            <a:avLst/>
            <a:gdLst>
              <a:gd name="T0" fmla="*/ 114300 w 72"/>
              <a:gd name="T1" fmla="*/ 0 h 72"/>
              <a:gd name="T2" fmla="*/ 0 w 72"/>
              <a:gd name="T3" fmla="*/ 114300 h 72"/>
              <a:gd name="T4" fmla="*/ 0 60000 65536"/>
              <a:gd name="T5" fmla="*/ 0 60000 65536"/>
              <a:gd name="T6" fmla="*/ 0 w 72"/>
              <a:gd name="T7" fmla="*/ 0 h 72"/>
              <a:gd name="T8" fmla="*/ 72 w 72"/>
              <a:gd name="T9" fmla="*/ 72 h 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" h="72">
                <a:moveTo>
                  <a:pt x="72" y="0"/>
                </a:moveTo>
                <a:cubicBezTo>
                  <a:pt x="46" y="38"/>
                  <a:pt x="30" y="42"/>
                  <a:pt x="0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6057900" y="5334000"/>
            <a:ext cx="190500" cy="1588"/>
          </a:xfrm>
          <a:custGeom>
            <a:avLst/>
            <a:gdLst>
              <a:gd name="T0" fmla="*/ 0 w 120"/>
              <a:gd name="T1" fmla="*/ 0 h 1"/>
              <a:gd name="T2" fmla="*/ 190500 w 120"/>
              <a:gd name="T3" fmla="*/ 0 h 1"/>
              <a:gd name="T4" fmla="*/ 0 60000 65536"/>
              <a:gd name="T5" fmla="*/ 0 60000 65536"/>
              <a:gd name="T6" fmla="*/ 0 w 120"/>
              <a:gd name="T7" fmla="*/ 0 h 1"/>
              <a:gd name="T8" fmla="*/ 120 w 1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" h="1">
                <a:moveTo>
                  <a:pt x="0" y="0"/>
                </a:moveTo>
                <a:cubicBezTo>
                  <a:pt x="40" y="0"/>
                  <a:pt x="80" y="0"/>
                  <a:pt x="1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667000" y="5334000"/>
            <a:ext cx="5105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/>
              <a:t> (keryl             (benzene)    (keryl benzene)         (hydrogen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1600"/>
              <a:t>chloride)                                                                 chloride)</a:t>
            </a:r>
          </a:p>
        </p:txBody>
      </p:sp>
      <p:sp>
        <p:nvSpPr>
          <p:cNvPr id="3087" name="Line 16"/>
          <p:cNvSpPr>
            <a:spLocks noChangeShapeType="1"/>
          </p:cNvSpPr>
          <p:nvPr/>
        </p:nvSpPr>
        <p:spPr bwMode="auto">
          <a:xfrm>
            <a:off x="46482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38163" y="968375"/>
            <a:ext cx="799623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 sz="800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Industrial Sequence for Separating Chlorination and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Alkylation Products in the Manufacture of Detergent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II.  </a:t>
            </a:r>
            <a:r>
              <a:rPr lang="en-US" altLang="zh-TW" u="sng">
                <a:solidFill>
                  <a:srgbClr val="FF0066"/>
                </a:solidFill>
              </a:rPr>
              <a:t>Reaction Products to be Separated into Pure Components</a:t>
            </a:r>
            <a:endParaRPr lang="en-US" altLang="zh-TW" u="sng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 u="sng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                                                     Normal Boiling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    </a:t>
            </a:r>
            <a:r>
              <a:rPr lang="en-US" altLang="zh-TW" u="sng"/>
              <a:t>Species</a:t>
            </a:r>
            <a:r>
              <a:rPr lang="en-US" altLang="zh-TW"/>
              <a:t>          </a:t>
            </a:r>
            <a:r>
              <a:rPr lang="en-US" altLang="zh-TW" u="sng"/>
              <a:t>Mole/hr</a:t>
            </a:r>
            <a:r>
              <a:rPr lang="en-US" altLang="zh-TW"/>
              <a:t>             </a:t>
            </a:r>
            <a:r>
              <a:rPr lang="en-US" altLang="zh-TW" u="sng"/>
              <a:t>    Point, T</a:t>
            </a:r>
            <a:r>
              <a:rPr lang="en-US" altLang="zh-TW" u="sng">
                <a:sym typeface="Symbol" pitchFamily="18" charset="2"/>
              </a:rPr>
              <a:t>C    </a:t>
            </a:r>
            <a:r>
              <a:rPr lang="en-US" altLang="zh-TW">
                <a:sym typeface="Symbol" pitchFamily="18" charset="2"/>
              </a:rPr>
              <a:t>              </a:t>
            </a:r>
            <a:r>
              <a:rPr lang="en-US" altLang="zh-TW" u="sng">
                <a:sym typeface="Wingdings 3" pitchFamily="18" charset="2"/>
              </a:rPr>
              <a:t>   T</a:t>
            </a:r>
            <a:endParaRPr lang="en-US" altLang="zh-TW">
              <a:sym typeface="Wingdings 3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en-US" altLang="zh-TW"/>
              <a:t>     A:  HCl                   1                             -85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   B:  Benzene            </a:t>
            </a:r>
            <a:r>
              <a:rPr lang="en-US" altLang="zh-TW" sz="1000"/>
              <a:t> </a:t>
            </a:r>
            <a:r>
              <a:rPr lang="en-US" altLang="zh-TW"/>
              <a:t>5                              80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   C:  Kerosene           1                             214                  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   D:  Keryl Benzene  </a:t>
            </a:r>
            <a:r>
              <a:rPr lang="en-US" altLang="zh-TW" sz="1000"/>
              <a:t> </a:t>
            </a:r>
            <a:r>
              <a:rPr lang="en-US" altLang="zh-TW"/>
              <a:t>1                             250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   </a:t>
            </a:r>
            <a:r>
              <a:rPr lang="en-US" altLang="zh-TW">
                <a:solidFill>
                  <a:srgbClr val="9933FF"/>
                </a:solidFill>
              </a:rPr>
              <a:t>E:  Heavy Ends</a:t>
            </a:r>
            <a:r>
              <a:rPr lang="en-US" altLang="zh-TW"/>
              <a:t>  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895600" y="2590800"/>
            <a:ext cx="12192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/>
              <a:t> Relative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/>
              <a:t>Flow Rate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667000" y="2438400"/>
            <a:ext cx="381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4800"/>
              <a:t>(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3886200" y="2438400"/>
            <a:ext cx="685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4800"/>
              <a:t>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848600" y="4038600"/>
            <a:ext cx="76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/>
              <a:t>165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134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36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924800" y="3352800"/>
          <a:ext cx="265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3" imgW="139680" imgH="164880" progId="Equation.3">
                  <p:embed/>
                </p:oleObj>
              </mc:Choice>
              <mc:Fallback>
                <p:oleObj name="方程式" r:id="rId3" imgW="13968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352800"/>
                        <a:ext cx="26511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762000" y="2209800"/>
            <a:ext cx="7620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 sz="800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III.  </a:t>
            </a:r>
            <a:r>
              <a:rPr lang="en-US" altLang="zh-TW" u="sng">
                <a:solidFill>
                  <a:srgbClr val="FF0066"/>
                </a:solidFill>
              </a:rPr>
              <a:t>Key Questions</a:t>
            </a:r>
            <a:r>
              <a:rPr lang="en-US" altLang="zh-TW"/>
              <a:t> :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       a. Species: Any corrosive and hazardous components?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      Split A/BCD (essential first separation)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       b.        </a:t>
            </a:r>
            <a:r>
              <a:rPr lang="en-US" altLang="zh-TW">
                <a:sym typeface="Wingdings 3" pitchFamily="18" charset="2"/>
              </a:rPr>
              <a:t>: Any difficult separations?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sym typeface="Wingdings 3" pitchFamily="18" charset="2"/>
              </a:rPr>
              <a:t>           Split C/D (essential last separation)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>
              <a:sym typeface="Wingdings 3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sym typeface="Wingdings 3" pitchFamily="18" charset="2"/>
              </a:rPr>
              <a:t>       c. C1: Any plentiful components?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sym typeface="Wingdings 3" pitchFamily="18" charset="2"/>
              </a:rPr>
              <a:t>           Split B/CD (desirable early separation)</a:t>
            </a:r>
            <a:endParaRPr lang="en-US" altLang="zh-TW" u="sng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76400" y="3962400"/>
          <a:ext cx="5334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方程式" r:id="rId3" imgW="241200" imgH="164880" progId="Equation.3">
                  <p:embed/>
                </p:oleObj>
              </mc:Choice>
              <mc:Fallback>
                <p:oleObj name="方程式" r:id="rId3" imgW="24120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334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1219200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 sz="2800"/>
              <a:t>IV.  </a:t>
            </a:r>
            <a:r>
              <a:rPr lang="en-US" altLang="zh-TW" sz="2800" u="sng">
                <a:solidFill>
                  <a:srgbClr val="FF0066"/>
                </a:solidFill>
              </a:rPr>
              <a:t>Initial Separation Sequence</a:t>
            </a:r>
            <a:endParaRPr lang="en-US" altLang="zh-TW" u="sng">
              <a:solidFill>
                <a:srgbClr val="FF0066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143000" y="3276600"/>
            <a:ext cx="685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057400" y="2819400"/>
            <a:ext cx="1295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A(HCl)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352800" y="3733800"/>
            <a:ext cx="2514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B(Benzene)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zh-TW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C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495800" y="4267200"/>
            <a:ext cx="2667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/>
              <a:t>C(Kerosene)</a:t>
            </a:r>
          </a:p>
          <a:p>
            <a:pPr algn="l">
              <a:spcBef>
                <a:spcPct val="50000"/>
              </a:spcBef>
            </a:pPr>
            <a:r>
              <a:rPr lang="en-US" altLang="zh-TW"/>
              <a:t>D(Keryl Benzene)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15240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524000" y="3886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24384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2438400" y="44958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3657600" y="4495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657600" y="4724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A: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8686800" cy="6635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4800600" y="4419600"/>
            <a:ext cx="304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5105400" y="4343400"/>
            <a:ext cx="76200" cy="7620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5257800" y="2819400"/>
            <a:ext cx="0" cy="144780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 flipV="1">
            <a:off x="5105400" y="2667000"/>
            <a:ext cx="152400" cy="15240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2133600" y="2667000"/>
            <a:ext cx="2971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5181600" y="4267200"/>
            <a:ext cx="76200" cy="7620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1371600" y="2667000"/>
            <a:ext cx="5334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914400" y="2667000"/>
            <a:ext cx="2286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019800" y="4419600"/>
            <a:ext cx="457200" cy="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6477000" y="4419600"/>
            <a:ext cx="152400" cy="3048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934200" y="4953000"/>
            <a:ext cx="152400" cy="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7315200" y="4191000"/>
            <a:ext cx="0" cy="6096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 flipV="1">
            <a:off x="6705600" y="4114800"/>
            <a:ext cx="609600" cy="762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705600" y="2667000"/>
            <a:ext cx="0" cy="14478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 flipV="1">
            <a:off x="6400800" y="2514600"/>
            <a:ext cx="304800" cy="1524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3124200" y="2514600"/>
            <a:ext cx="3352800" cy="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3124200" y="1219200"/>
            <a:ext cx="0" cy="12954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3124200" y="1143000"/>
            <a:ext cx="228600" cy="762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276600" y="1143000"/>
            <a:ext cx="228600" cy="152400"/>
          </a:xfrm>
          <a:prstGeom prst="line">
            <a:avLst/>
          </a:prstGeom>
          <a:noFill/>
          <a:ln w="76200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733800" y="4343400"/>
            <a:ext cx="3810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V="1">
            <a:off x="4114800" y="3810000"/>
            <a:ext cx="76200" cy="533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V="1">
            <a:off x="4191000" y="2819400"/>
            <a:ext cx="0" cy="1066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 flipV="1">
            <a:off x="4038600" y="2743200"/>
            <a:ext cx="152400" cy="762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2057400" y="2743200"/>
            <a:ext cx="19812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H="1">
            <a:off x="1524000" y="2743200"/>
            <a:ext cx="3048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1447800" y="2743200"/>
            <a:ext cx="76200" cy="152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1447800" y="2895600"/>
            <a:ext cx="0" cy="533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>
            <a:off x="1295400" y="3429000"/>
            <a:ext cx="152400" cy="152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H="1">
            <a:off x="914400" y="3581400"/>
            <a:ext cx="3810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267200" y="2895600"/>
            <a:ext cx="3810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b="1">
                <a:solidFill>
                  <a:srgbClr val="FF6600"/>
                </a:solidFill>
              </a:rPr>
              <a:t>B</a:t>
            </a:r>
            <a:endParaRPr lang="en-US" altLang="zh-TW" sz="2000" b="1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0" y="2743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b="1">
                <a:solidFill>
                  <a:srgbClr val="669900"/>
                </a:solidFill>
              </a:rPr>
              <a:t>C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b="1">
                <a:solidFill>
                  <a:srgbClr val="CC00FF"/>
                </a:solidFill>
              </a:rPr>
              <a:t>D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5715000" y="6324600"/>
            <a:ext cx="0" cy="228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Freeform 36"/>
          <p:cNvSpPr>
            <a:spLocks/>
          </p:cNvSpPr>
          <p:nvPr/>
        </p:nvSpPr>
        <p:spPr bwMode="auto">
          <a:xfrm>
            <a:off x="50800" y="228600"/>
            <a:ext cx="3492500" cy="1028700"/>
          </a:xfrm>
          <a:custGeom>
            <a:avLst/>
            <a:gdLst>
              <a:gd name="T0" fmla="*/ 482600 w 2200"/>
              <a:gd name="T1" fmla="*/ 0 h 648"/>
              <a:gd name="T2" fmla="*/ 101600 w 2200"/>
              <a:gd name="T3" fmla="*/ 228600 h 648"/>
              <a:gd name="T4" fmla="*/ 25400 w 2200"/>
              <a:gd name="T5" fmla="*/ 914400 h 648"/>
              <a:gd name="T6" fmla="*/ 254000 w 2200"/>
              <a:gd name="T7" fmla="*/ 914400 h 648"/>
              <a:gd name="T8" fmla="*/ 1092200 w 2200"/>
              <a:gd name="T9" fmla="*/ 685800 h 648"/>
              <a:gd name="T10" fmla="*/ 1625600 w 2200"/>
              <a:gd name="T11" fmla="*/ 228600 h 648"/>
              <a:gd name="T12" fmla="*/ 2692400 w 2200"/>
              <a:gd name="T13" fmla="*/ 76200 h 648"/>
              <a:gd name="T14" fmla="*/ 3378200 w 2200"/>
              <a:gd name="T15" fmla="*/ 304800 h 648"/>
              <a:gd name="T16" fmla="*/ 3378200 w 2200"/>
              <a:gd name="T17" fmla="*/ 762000 h 648"/>
              <a:gd name="T18" fmla="*/ 2920999 w 2200"/>
              <a:gd name="T19" fmla="*/ 914400 h 6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00"/>
              <a:gd name="T31" fmla="*/ 0 h 648"/>
              <a:gd name="T32" fmla="*/ 2200 w 2200"/>
              <a:gd name="T33" fmla="*/ 648 h 6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00" h="648">
                <a:moveTo>
                  <a:pt x="304" y="0"/>
                </a:moveTo>
                <a:cubicBezTo>
                  <a:pt x="208" y="24"/>
                  <a:pt x="112" y="48"/>
                  <a:pt x="64" y="144"/>
                </a:cubicBezTo>
                <a:cubicBezTo>
                  <a:pt x="16" y="240"/>
                  <a:pt x="0" y="504"/>
                  <a:pt x="16" y="576"/>
                </a:cubicBezTo>
                <a:cubicBezTo>
                  <a:pt x="32" y="648"/>
                  <a:pt x="48" y="600"/>
                  <a:pt x="160" y="576"/>
                </a:cubicBezTo>
                <a:cubicBezTo>
                  <a:pt x="272" y="552"/>
                  <a:pt x="544" y="504"/>
                  <a:pt x="688" y="432"/>
                </a:cubicBezTo>
                <a:cubicBezTo>
                  <a:pt x="832" y="360"/>
                  <a:pt x="856" y="208"/>
                  <a:pt x="1024" y="144"/>
                </a:cubicBezTo>
                <a:cubicBezTo>
                  <a:pt x="1192" y="80"/>
                  <a:pt x="1512" y="40"/>
                  <a:pt x="1696" y="48"/>
                </a:cubicBezTo>
                <a:cubicBezTo>
                  <a:pt x="1880" y="56"/>
                  <a:pt x="2056" y="120"/>
                  <a:pt x="2128" y="192"/>
                </a:cubicBezTo>
                <a:cubicBezTo>
                  <a:pt x="2200" y="264"/>
                  <a:pt x="2176" y="416"/>
                  <a:pt x="2128" y="480"/>
                </a:cubicBezTo>
                <a:cubicBezTo>
                  <a:pt x="2080" y="544"/>
                  <a:pt x="1888" y="552"/>
                  <a:pt x="1840" y="57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Freeform 37"/>
          <p:cNvSpPr>
            <a:spLocks/>
          </p:cNvSpPr>
          <p:nvPr/>
        </p:nvSpPr>
        <p:spPr bwMode="auto">
          <a:xfrm>
            <a:off x="2667000" y="1143000"/>
            <a:ext cx="4991100" cy="4457700"/>
          </a:xfrm>
          <a:custGeom>
            <a:avLst/>
            <a:gdLst>
              <a:gd name="T0" fmla="*/ 304800 w 3144"/>
              <a:gd name="T1" fmla="*/ 0 h 2808"/>
              <a:gd name="T2" fmla="*/ 304800 w 3144"/>
              <a:gd name="T3" fmla="*/ 1219200 h 2808"/>
              <a:gd name="T4" fmla="*/ 666750 w 3144"/>
              <a:gd name="T5" fmla="*/ 1314450 h 2808"/>
              <a:gd name="T6" fmla="*/ 4305300 w 3144"/>
              <a:gd name="T7" fmla="*/ 1504950 h 2808"/>
              <a:gd name="T8" fmla="*/ 4781550 w 3144"/>
              <a:gd name="T9" fmla="*/ 3638550 h 2808"/>
              <a:gd name="T10" fmla="*/ 4895850 w 3144"/>
              <a:gd name="T11" fmla="*/ 4457700 h 2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44"/>
              <a:gd name="T19" fmla="*/ 0 h 2808"/>
              <a:gd name="T20" fmla="*/ 3144 w 3144"/>
              <a:gd name="T21" fmla="*/ 2808 h 2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44" h="2808">
                <a:moveTo>
                  <a:pt x="192" y="0"/>
                </a:moveTo>
                <a:cubicBezTo>
                  <a:pt x="176" y="320"/>
                  <a:pt x="154" y="630"/>
                  <a:pt x="192" y="768"/>
                </a:cubicBezTo>
                <a:cubicBezTo>
                  <a:pt x="230" y="906"/>
                  <a:pt x="0" y="798"/>
                  <a:pt x="420" y="828"/>
                </a:cubicBezTo>
                <a:cubicBezTo>
                  <a:pt x="840" y="858"/>
                  <a:pt x="2280" y="704"/>
                  <a:pt x="2712" y="948"/>
                </a:cubicBezTo>
                <a:cubicBezTo>
                  <a:pt x="3144" y="1192"/>
                  <a:pt x="2950" y="1982"/>
                  <a:pt x="3012" y="2292"/>
                </a:cubicBezTo>
                <a:cubicBezTo>
                  <a:pt x="3074" y="2602"/>
                  <a:pt x="3069" y="2701"/>
                  <a:pt x="3084" y="28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Freeform 38"/>
          <p:cNvSpPr>
            <a:spLocks/>
          </p:cNvSpPr>
          <p:nvPr/>
        </p:nvSpPr>
        <p:spPr bwMode="auto">
          <a:xfrm>
            <a:off x="7543800" y="5257800"/>
            <a:ext cx="1295400" cy="508000"/>
          </a:xfrm>
          <a:custGeom>
            <a:avLst/>
            <a:gdLst>
              <a:gd name="T0" fmla="*/ 0 w 816"/>
              <a:gd name="T1" fmla="*/ 304800 h 320"/>
              <a:gd name="T2" fmla="*/ 685800 w 816"/>
              <a:gd name="T3" fmla="*/ 457200 h 320"/>
              <a:gd name="T4" fmla="*/ 1295400 w 816"/>
              <a:gd name="T5" fmla="*/ 0 h 320"/>
              <a:gd name="T6" fmla="*/ 0 60000 65536"/>
              <a:gd name="T7" fmla="*/ 0 60000 65536"/>
              <a:gd name="T8" fmla="*/ 0 60000 65536"/>
              <a:gd name="T9" fmla="*/ 0 w 816"/>
              <a:gd name="T10" fmla="*/ 0 h 320"/>
              <a:gd name="T11" fmla="*/ 816 w 816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20">
                <a:moveTo>
                  <a:pt x="0" y="192"/>
                </a:moveTo>
                <a:cubicBezTo>
                  <a:pt x="148" y="256"/>
                  <a:pt x="296" y="320"/>
                  <a:pt x="432" y="288"/>
                </a:cubicBezTo>
                <a:cubicBezTo>
                  <a:pt x="568" y="256"/>
                  <a:pt x="752" y="48"/>
                  <a:pt x="81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26"/>
          <p:cNvSpPr txBox="1">
            <a:spLocks noChangeArrowheads="1"/>
          </p:cNvSpPr>
          <p:nvPr/>
        </p:nvSpPr>
        <p:spPr bwMode="auto">
          <a:xfrm>
            <a:off x="381000" y="914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</a:rPr>
              <a:t>COMPLEX COLUMNS - COLUMNS WITH MORE</a:t>
            </a:r>
          </a:p>
          <a:p>
            <a:pPr algn="just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</a:rPr>
              <a:t>THAN TWO PRODUCTS</a:t>
            </a:r>
            <a:endParaRPr lang="en-US" altLang="zh-TW" b="1" u="sng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588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7"/>
          <p:cNvSpPr txBox="1">
            <a:spLocks noChangeArrowheads="1"/>
          </p:cNvSpPr>
          <p:nvPr/>
        </p:nvSpPr>
        <p:spPr bwMode="auto">
          <a:xfrm>
            <a:off x="2286000" y="5334000"/>
            <a:ext cx="434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2060"/>
                </a:solidFill>
              </a:rPr>
              <a:t>Distillation with Vapor 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2060"/>
                </a:solidFill>
              </a:rPr>
              <a:t>Side-stream Rectifier</a:t>
            </a:r>
            <a:endParaRPr lang="en-US" altLang="zh-TW" u="sng">
              <a:solidFill>
                <a:srgbClr val="002060"/>
              </a:solidFill>
            </a:endParaRPr>
          </a:p>
        </p:txBody>
      </p:sp>
      <p:pic>
        <p:nvPicPr>
          <p:cNvPr id="46083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1000"/>
            <a:ext cx="54276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7"/>
          <p:cNvSpPr txBox="1">
            <a:spLocks noChangeArrowheads="1"/>
          </p:cNvSpPr>
          <p:nvPr/>
        </p:nvSpPr>
        <p:spPr bwMode="auto">
          <a:xfrm>
            <a:off x="2286000" y="5410200"/>
            <a:ext cx="434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2060"/>
                </a:solidFill>
              </a:rPr>
              <a:t>Distillation with Liquid 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2060"/>
                </a:solidFill>
              </a:rPr>
              <a:t>Side-stream Stripper</a:t>
            </a:r>
            <a:endParaRPr lang="en-US" altLang="zh-TW" u="sng">
              <a:solidFill>
                <a:srgbClr val="002060"/>
              </a:solidFill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"/>
            <a:ext cx="56245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124200" y="2057400"/>
            <a:ext cx="9144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562600" y="1752600"/>
            <a:ext cx="914400" cy="2209800"/>
          </a:xfrm>
          <a:prstGeom prst="rect">
            <a:avLst/>
          </a:prstGeom>
          <a:solidFill>
            <a:schemeClr val="bg1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905000" y="2895600"/>
            <a:ext cx="12192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133600" y="5105400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</a:rPr>
              <a:t>Prefractionator arrangement</a:t>
            </a:r>
            <a:endParaRPr lang="en-US" altLang="zh-TW" u="sng">
              <a:solidFill>
                <a:srgbClr val="9933FF"/>
              </a:solidFill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6019800" y="3962400"/>
            <a:ext cx="0" cy="6096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096000" y="4343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C</a:t>
            </a:r>
            <a:endParaRPr lang="en-US" altLang="zh-TW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V="1">
            <a:off x="6019800" y="1219200"/>
            <a:ext cx="0" cy="5334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0" y="990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A</a:t>
            </a:r>
            <a:endParaRPr lang="en-US" altLang="zh-TW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477000" y="2819400"/>
            <a:ext cx="5334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7010400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B</a:t>
            </a:r>
            <a:endParaRPr lang="en-US" altLang="zh-TW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581400" y="1828800"/>
            <a:ext cx="0" cy="2286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581400" y="1828800"/>
            <a:ext cx="9906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572000" y="1828800"/>
            <a:ext cx="0" cy="5334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572000" y="2362200"/>
            <a:ext cx="9906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581400" y="3962400"/>
            <a:ext cx="9906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4572000" y="3429000"/>
            <a:ext cx="0" cy="5334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4572000" y="3429000"/>
            <a:ext cx="990600" cy="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657600" y="1371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A , B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505200" y="3962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  B , 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2"/>
          <p:cNvSpPr txBox="1">
            <a:spLocks noChangeArrowheads="1"/>
          </p:cNvSpPr>
          <p:nvPr/>
        </p:nvSpPr>
        <p:spPr bwMode="auto">
          <a:xfrm>
            <a:off x="1066800" y="52578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Column with side stream – when there is less than 5% heaviest component (stream C)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"/>
            <a:ext cx="39147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2"/>
          <p:cNvSpPr txBox="1">
            <a:spLocks noChangeArrowheads="1"/>
          </p:cNvSpPr>
          <p:nvPr/>
        </p:nvSpPr>
        <p:spPr bwMode="auto">
          <a:xfrm>
            <a:off x="1219200" y="5410200"/>
            <a:ext cx="670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>
                <a:solidFill>
                  <a:srgbClr val="9933FF"/>
                </a:solidFill>
              </a:rPr>
              <a:t>Column with side stream – when there is less than 5% lightest component (stream A)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"/>
            <a:ext cx="4159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76325" y="1371600"/>
            <a:ext cx="6934200" cy="39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(1) </a:t>
            </a:r>
            <a:r>
              <a:rPr lang="en-US" altLang="zh-TW" dirty="0">
                <a:solidFill>
                  <a:srgbClr val="FF0066"/>
                </a:solidFill>
              </a:rPr>
              <a:t>Sharp product streams:</a:t>
            </a:r>
            <a:r>
              <a:rPr lang="en-US" altLang="zh-TW" dirty="0"/>
              <a:t> t</a:t>
            </a:r>
            <a:r>
              <a:rPr lang="vi-VN" altLang="zh-TW" dirty="0"/>
              <a:t>ư</a:t>
            </a:r>
            <a:r>
              <a:rPr lang="en-US" altLang="zh-TW" dirty="0" err="1"/>
              <a:t>ơng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 </a:t>
            </a:r>
            <a:r>
              <a:rPr lang="en-US" altLang="zh-TW" dirty="0" err="1"/>
              <a:t>với</a:t>
            </a:r>
            <a:r>
              <a:rPr lang="en-US" altLang="zh-TW" dirty="0"/>
              <a:t> sharp separation (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đều</a:t>
            </a:r>
            <a:r>
              <a:rPr lang="en-US" altLang="zh-TW" dirty="0"/>
              <a:t> đ</a:t>
            </a:r>
            <a:r>
              <a:rPr lang="vi-VN" altLang="zh-TW" dirty="0" err="1"/>
              <a:t>ược</a:t>
            </a:r>
            <a:r>
              <a:rPr lang="vi-VN" altLang="zh-TW" dirty="0"/>
              <a:t> thu </a:t>
            </a:r>
            <a:r>
              <a:rPr lang="vi-VN" altLang="zh-TW" dirty="0" err="1"/>
              <a:t>hồi</a:t>
            </a:r>
            <a:r>
              <a:rPr lang="vi-VN" altLang="zh-TW" dirty="0"/>
              <a:t> </a:t>
            </a:r>
            <a:r>
              <a:rPr lang="vi-VN" altLang="zh-TW" dirty="0" err="1"/>
              <a:t>gần</a:t>
            </a:r>
            <a:r>
              <a:rPr lang="vi-VN" altLang="zh-TW" dirty="0"/>
              <a:t> như </a:t>
            </a:r>
            <a:r>
              <a:rPr lang="vi-VN" altLang="zh-TW" dirty="0" err="1"/>
              <a:t>hoàn</a:t>
            </a:r>
            <a:r>
              <a:rPr lang="vi-VN" altLang="zh-TW" dirty="0"/>
              <a:t> </a:t>
            </a:r>
            <a:r>
              <a:rPr lang="vi-VN" altLang="zh-TW" dirty="0" err="1"/>
              <a:t>toàn</a:t>
            </a:r>
            <a:r>
              <a:rPr lang="vi-VN" altLang="zh-TW" dirty="0"/>
              <a:t>, </a:t>
            </a:r>
            <a:r>
              <a:rPr lang="vi-VN" altLang="zh-TW" dirty="0" err="1"/>
              <a:t>lượng</a:t>
            </a:r>
            <a:r>
              <a:rPr lang="vi-VN" altLang="zh-TW" dirty="0"/>
              <a:t> thu </a:t>
            </a:r>
            <a:r>
              <a:rPr lang="vi-VN" altLang="zh-TW" dirty="0" err="1"/>
              <a:t>hồi</a:t>
            </a:r>
            <a:r>
              <a:rPr lang="vi-VN" altLang="zh-TW" dirty="0"/>
              <a:t> </a:t>
            </a:r>
            <a:r>
              <a:rPr lang="vi-VN" altLang="zh-TW" dirty="0" err="1"/>
              <a:t>của</a:t>
            </a:r>
            <a:r>
              <a:rPr lang="vi-VN" altLang="zh-TW" dirty="0"/>
              <a:t> </a:t>
            </a:r>
            <a:r>
              <a:rPr lang="vi-VN" altLang="zh-TW" dirty="0" err="1"/>
              <a:t>một</a:t>
            </a:r>
            <a:r>
              <a:rPr lang="vi-VN" altLang="zh-TW" dirty="0"/>
              <a:t> </a:t>
            </a:r>
            <a:r>
              <a:rPr lang="vi-VN" altLang="zh-TW" dirty="0" err="1"/>
              <a:t>cấu</a:t>
            </a:r>
            <a:r>
              <a:rPr lang="vi-VN" altLang="zh-TW" dirty="0"/>
              <a:t> </a:t>
            </a:r>
            <a:r>
              <a:rPr lang="vi-VN" altLang="zh-TW" dirty="0" err="1"/>
              <a:t>tử</a:t>
            </a:r>
            <a:r>
              <a:rPr lang="vi-VN" altLang="zh-TW" dirty="0"/>
              <a:t> </a:t>
            </a:r>
            <a:r>
              <a:rPr lang="vi-VN" altLang="zh-TW" dirty="0" err="1"/>
              <a:t>nào</a:t>
            </a:r>
            <a:r>
              <a:rPr lang="vi-VN" altLang="zh-TW" dirty="0"/>
              <a:t> </a:t>
            </a:r>
            <a:r>
              <a:rPr lang="vi-VN" altLang="zh-TW" dirty="0" err="1"/>
              <a:t>đó</a:t>
            </a:r>
            <a:r>
              <a:rPr lang="vi-VN" altLang="zh-TW" dirty="0"/>
              <a:t> </a:t>
            </a:r>
            <a:r>
              <a:rPr lang="vi-VN" altLang="zh-TW" dirty="0" err="1"/>
              <a:t>chỉ</a:t>
            </a:r>
            <a:r>
              <a:rPr lang="vi-VN" altLang="zh-TW" dirty="0"/>
              <a:t> </a:t>
            </a:r>
            <a:r>
              <a:rPr lang="vi-VN" altLang="zh-TW" dirty="0" err="1"/>
              <a:t>xuất</a:t>
            </a:r>
            <a:r>
              <a:rPr lang="vi-VN" altLang="zh-TW" dirty="0"/>
              <a:t> hiện trong </a:t>
            </a:r>
            <a:r>
              <a:rPr lang="vi-VN" altLang="zh-TW" dirty="0" err="1"/>
              <a:t>một</a:t>
            </a:r>
            <a:r>
              <a:rPr lang="vi-VN" altLang="zh-TW" dirty="0"/>
              <a:t> </a:t>
            </a:r>
            <a:r>
              <a:rPr lang="vi-VN" altLang="zh-TW" dirty="0" err="1"/>
              <a:t>và</a:t>
            </a:r>
            <a:r>
              <a:rPr lang="vi-VN" altLang="zh-TW" dirty="0"/>
              <a:t> </a:t>
            </a:r>
            <a:r>
              <a:rPr lang="vi-VN" altLang="zh-TW" dirty="0" err="1"/>
              <a:t>chỉ</a:t>
            </a:r>
            <a:r>
              <a:rPr lang="vi-VN" altLang="zh-TW" dirty="0"/>
              <a:t> </a:t>
            </a:r>
            <a:r>
              <a:rPr lang="vi-VN" altLang="zh-TW" dirty="0" err="1"/>
              <a:t>một</a:t>
            </a:r>
            <a:r>
              <a:rPr lang="vi-VN" altLang="zh-TW" dirty="0"/>
              <a:t> </a:t>
            </a:r>
            <a:r>
              <a:rPr lang="vi-VN" altLang="zh-TW" dirty="0" err="1"/>
              <a:t>dòng</a:t>
            </a:r>
            <a:r>
              <a:rPr lang="vi-VN" altLang="zh-TW" dirty="0"/>
              <a:t> </a:t>
            </a:r>
            <a:r>
              <a:rPr lang="vi-VN" altLang="zh-TW" dirty="0" err="1"/>
              <a:t>sản</a:t>
            </a:r>
            <a:r>
              <a:rPr lang="vi-VN" altLang="zh-TW" dirty="0"/>
              <a:t> </a:t>
            </a:r>
            <a:r>
              <a:rPr lang="vi-VN" altLang="zh-TW" dirty="0" err="1"/>
              <a:t>phẩm</a:t>
            </a:r>
            <a:r>
              <a:rPr lang="vi-VN" altLang="zh-TW" dirty="0"/>
              <a:t>)</a:t>
            </a:r>
            <a:endParaRPr lang="en-US" altLang="zh-TW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(2) </a:t>
            </a:r>
            <a:r>
              <a:rPr lang="en-US" altLang="zh-TW" dirty="0" err="1">
                <a:solidFill>
                  <a:srgbClr val="FF0066"/>
                </a:solidFill>
              </a:rPr>
              <a:t>Cấu</a:t>
            </a:r>
            <a:r>
              <a:rPr lang="en-US" altLang="zh-TW" dirty="0">
                <a:solidFill>
                  <a:srgbClr val="FF0066"/>
                </a:solidFill>
              </a:rPr>
              <a:t> </a:t>
            </a:r>
            <a:r>
              <a:rPr lang="en-US" altLang="zh-TW" dirty="0" err="1">
                <a:solidFill>
                  <a:srgbClr val="FF0066"/>
                </a:solidFill>
              </a:rPr>
              <a:t>tử</a:t>
            </a:r>
            <a:r>
              <a:rPr lang="en-US" altLang="zh-TW" dirty="0">
                <a:solidFill>
                  <a:srgbClr val="FF0066"/>
                </a:solidFill>
              </a:rPr>
              <a:t> </a:t>
            </a:r>
            <a:r>
              <a:rPr lang="en-US" altLang="zh-TW" dirty="0" err="1">
                <a:solidFill>
                  <a:srgbClr val="FF0066"/>
                </a:solidFill>
              </a:rPr>
              <a:t>khóa</a:t>
            </a:r>
            <a:r>
              <a:rPr lang="en-US" altLang="zh-TW" dirty="0">
                <a:solidFill>
                  <a:srgbClr val="FF0066"/>
                </a:solidFill>
              </a:rPr>
              <a:t> (key component):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khóa</a:t>
            </a:r>
            <a:r>
              <a:rPr lang="en-US" altLang="zh-TW" dirty="0"/>
              <a:t> </a:t>
            </a:r>
            <a:r>
              <a:rPr lang="en-US" altLang="zh-TW" dirty="0" err="1"/>
              <a:t>nhẹ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(light key (LK))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nhẹ</a:t>
            </a:r>
            <a:r>
              <a:rPr lang="en-US" altLang="zh-TW" dirty="0"/>
              <a:t> </a:t>
            </a:r>
            <a:r>
              <a:rPr lang="en-US" altLang="zh-TW" dirty="0" err="1"/>
              <a:t>nhất</a:t>
            </a:r>
            <a:r>
              <a:rPr lang="en-US" altLang="zh-TW" dirty="0"/>
              <a:t> </a:t>
            </a:r>
            <a:r>
              <a:rPr lang="en-US" altLang="zh-TW" dirty="0" err="1"/>
              <a:t>trong</a:t>
            </a:r>
            <a:r>
              <a:rPr lang="en-US" altLang="zh-TW" dirty="0"/>
              <a:t> </a:t>
            </a:r>
            <a:r>
              <a:rPr lang="en-US" altLang="zh-TW" dirty="0" err="1"/>
              <a:t>dòng</a:t>
            </a:r>
            <a:r>
              <a:rPr lang="en-US" altLang="zh-TW" dirty="0"/>
              <a:t> </a:t>
            </a:r>
            <a:r>
              <a:rPr lang="en-US" altLang="zh-TW" dirty="0" err="1"/>
              <a:t>sản</a:t>
            </a:r>
            <a:r>
              <a:rPr lang="en-US" altLang="zh-TW" dirty="0"/>
              <a:t> </a:t>
            </a:r>
            <a:r>
              <a:rPr lang="en-US" altLang="zh-TW" dirty="0" err="1"/>
              <a:t>phẩm</a:t>
            </a:r>
            <a:r>
              <a:rPr lang="en-US" altLang="zh-TW" dirty="0"/>
              <a:t> </a:t>
            </a:r>
            <a:r>
              <a:rPr lang="en-US" altLang="zh-TW" dirty="0" err="1"/>
              <a:t>đáy</a:t>
            </a:r>
            <a:r>
              <a:rPr lang="en-US" altLang="zh-TW" dirty="0"/>
              <a:t>; </a:t>
            </a: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khóa</a:t>
            </a:r>
            <a:r>
              <a:rPr lang="en-US" altLang="zh-TW" dirty="0"/>
              <a:t> </a:t>
            </a:r>
            <a:r>
              <a:rPr lang="en-US" altLang="zh-TW" dirty="0" err="1"/>
              <a:t>nặng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(heavy key (HK))</a:t>
            </a:r>
            <a:r>
              <a:rPr lang="en-US" altLang="zh-TW" dirty="0"/>
              <a:t>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cấu</a:t>
            </a:r>
            <a:r>
              <a:rPr lang="en-US" altLang="zh-TW" dirty="0"/>
              <a:t> </a:t>
            </a:r>
            <a:r>
              <a:rPr lang="en-US" altLang="zh-TW" dirty="0" err="1"/>
              <a:t>tử</a:t>
            </a:r>
            <a:r>
              <a:rPr lang="en-US" altLang="zh-TW" dirty="0"/>
              <a:t> </a:t>
            </a:r>
            <a:r>
              <a:rPr lang="en-US" altLang="zh-TW" dirty="0" err="1"/>
              <a:t>nặng</a:t>
            </a:r>
            <a:r>
              <a:rPr lang="en-US" altLang="zh-TW" dirty="0"/>
              <a:t> </a:t>
            </a:r>
            <a:r>
              <a:rPr lang="en-US" altLang="zh-TW" dirty="0" err="1"/>
              <a:t>nhất</a:t>
            </a:r>
            <a:r>
              <a:rPr lang="en-US" altLang="zh-TW" dirty="0"/>
              <a:t> </a:t>
            </a:r>
            <a:r>
              <a:rPr lang="en-US" altLang="zh-TW" dirty="0" err="1"/>
              <a:t>trong</a:t>
            </a:r>
            <a:r>
              <a:rPr lang="en-US" altLang="zh-TW" dirty="0"/>
              <a:t> </a:t>
            </a:r>
            <a:r>
              <a:rPr lang="en-US" altLang="zh-TW" dirty="0" err="1"/>
              <a:t>dòng</a:t>
            </a:r>
            <a:r>
              <a:rPr lang="en-US" altLang="zh-TW" dirty="0"/>
              <a:t> </a:t>
            </a:r>
            <a:r>
              <a:rPr lang="en-US" altLang="zh-TW" dirty="0" err="1"/>
              <a:t>sản</a:t>
            </a:r>
            <a:r>
              <a:rPr lang="en-US" altLang="zh-TW" dirty="0"/>
              <a:t> </a:t>
            </a:r>
            <a:r>
              <a:rPr lang="en-US" altLang="zh-TW" dirty="0" err="1"/>
              <a:t>phẩm</a:t>
            </a:r>
            <a:r>
              <a:rPr lang="en-US" altLang="zh-TW" dirty="0"/>
              <a:t> </a:t>
            </a:r>
            <a:r>
              <a:rPr lang="en-US" altLang="zh-TW" dirty="0" err="1"/>
              <a:t>đỉnh</a:t>
            </a:r>
            <a:endParaRPr lang="en-US" altLang="zh-TW" dirty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89025" y="425450"/>
            <a:ext cx="2480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3600" b="1" dirty="0" err="1">
                <a:solidFill>
                  <a:schemeClr val="accent2"/>
                </a:solidFill>
              </a:rPr>
              <a:t>Định</a:t>
            </a:r>
            <a:r>
              <a:rPr lang="en-US" altLang="zh-TW" sz="3600" b="1" dirty="0">
                <a:solidFill>
                  <a:schemeClr val="accent2"/>
                </a:solidFill>
              </a:rPr>
              <a:t> </a:t>
            </a:r>
            <a:r>
              <a:rPr lang="en-US" altLang="zh-TW" sz="3600" b="1" dirty="0" err="1">
                <a:solidFill>
                  <a:schemeClr val="accent2"/>
                </a:solidFill>
              </a:rPr>
              <a:t>nghĩa</a:t>
            </a:r>
            <a:r>
              <a:rPr lang="en-US" altLang="zh-TW" b="1" dirty="0">
                <a:solidFill>
                  <a:schemeClr val="accent2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1524000" y="1828800"/>
            <a:ext cx="3810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 sz="1200"/>
          </a:p>
          <a:p>
            <a:r>
              <a:rPr lang="en-US" altLang="zh-TW" sz="1100"/>
              <a:t>D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M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H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A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N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I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Z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R</a:t>
            </a:r>
          </a:p>
          <a:p>
            <a:pPr>
              <a:lnSpc>
                <a:spcPct val="80000"/>
              </a:lnSpc>
            </a:pPr>
            <a:endParaRPr lang="en-US" altLang="zh-TW" sz="1800"/>
          </a:p>
        </p:txBody>
      </p:sp>
      <p:sp>
        <p:nvSpPr>
          <p:cNvPr id="1036" name="Rectangle 4"/>
          <p:cNvSpPr>
            <a:spLocks noChangeArrowheads="1"/>
          </p:cNvSpPr>
          <p:nvPr/>
        </p:nvSpPr>
        <p:spPr bwMode="auto">
          <a:xfrm>
            <a:off x="5562600" y="4343400"/>
            <a:ext cx="3810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100" i="1" dirty="0"/>
              <a:t>C</a:t>
            </a:r>
            <a:r>
              <a:rPr lang="en-US" altLang="zh-TW" sz="1100" i="1" baseline="-25000" dirty="0"/>
              <a:t>3</a:t>
            </a:r>
            <a:endParaRPr lang="en-US" altLang="zh-TW" sz="1800" baseline="-25000" dirty="0"/>
          </a:p>
          <a:p>
            <a:pPr>
              <a:lnSpc>
                <a:spcPct val="80000"/>
              </a:lnSpc>
            </a:pP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en-US" altLang="zh-TW" sz="1100" dirty="0"/>
              <a:t>S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P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L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I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 dirty="0"/>
              <a:t>R</a:t>
            </a:r>
          </a:p>
        </p:txBody>
      </p:sp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3886200" y="4343400"/>
            <a:ext cx="3810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TW" sz="1100"/>
              <a:t>D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P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R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O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P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A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N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I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Z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R</a:t>
            </a:r>
          </a:p>
        </p:txBody>
      </p:sp>
      <p:sp>
        <p:nvSpPr>
          <p:cNvPr id="1038" name="Rectangle 6"/>
          <p:cNvSpPr>
            <a:spLocks noChangeArrowheads="1"/>
          </p:cNvSpPr>
          <p:nvPr/>
        </p:nvSpPr>
        <p:spPr bwMode="auto">
          <a:xfrm>
            <a:off x="4648200" y="1828800"/>
            <a:ext cx="3810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 sz="1100" i="1"/>
          </a:p>
          <a:p>
            <a:r>
              <a:rPr lang="en-US" altLang="zh-TW" sz="1100" i="1"/>
              <a:t>C</a:t>
            </a:r>
            <a:r>
              <a:rPr lang="en-US" altLang="zh-TW" sz="1100" baseline="-25000"/>
              <a:t>2</a:t>
            </a:r>
            <a:endParaRPr lang="en-US" altLang="zh-TW" sz="1800" baseline="-25000"/>
          </a:p>
          <a:p>
            <a:pPr>
              <a:lnSpc>
                <a:spcPct val="80000"/>
              </a:lnSpc>
            </a:pPr>
            <a:endParaRPr lang="en-US" altLang="zh-TW" sz="1800"/>
          </a:p>
          <a:p>
            <a:pPr>
              <a:lnSpc>
                <a:spcPct val="80000"/>
              </a:lnSpc>
            </a:pPr>
            <a:r>
              <a:rPr lang="en-US" altLang="zh-TW" sz="1100"/>
              <a:t>S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P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L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I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R</a:t>
            </a:r>
            <a:endParaRPr lang="en-US" altLang="zh-TW" sz="1800"/>
          </a:p>
          <a:p>
            <a:pPr>
              <a:lnSpc>
                <a:spcPct val="80000"/>
              </a:lnSpc>
            </a:pPr>
            <a:endParaRPr lang="en-US" altLang="zh-TW" sz="1800"/>
          </a:p>
        </p:txBody>
      </p:sp>
      <p:sp>
        <p:nvSpPr>
          <p:cNvPr id="1039" name="Rectangle 7"/>
          <p:cNvSpPr>
            <a:spLocks noChangeArrowheads="1"/>
          </p:cNvSpPr>
          <p:nvPr/>
        </p:nvSpPr>
        <p:spPr bwMode="auto">
          <a:xfrm>
            <a:off x="3048000" y="1828800"/>
            <a:ext cx="3810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 sz="1100"/>
          </a:p>
          <a:p>
            <a:endParaRPr lang="en-US" altLang="zh-TW" sz="1100"/>
          </a:p>
          <a:p>
            <a:r>
              <a:rPr lang="en-US" altLang="zh-TW" sz="1100"/>
              <a:t>D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T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H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A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N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I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Z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E</a:t>
            </a:r>
          </a:p>
          <a:p>
            <a:pPr>
              <a:lnSpc>
                <a:spcPct val="80000"/>
              </a:lnSpc>
            </a:pPr>
            <a:r>
              <a:rPr lang="en-US" altLang="zh-TW" sz="1100"/>
              <a:t>R</a:t>
            </a:r>
          </a:p>
          <a:p>
            <a:endParaRPr lang="en-US" altLang="zh-TW"/>
          </a:p>
        </p:txBody>
      </p:sp>
      <p:sp>
        <p:nvSpPr>
          <p:cNvPr id="1040" name="Line 8"/>
          <p:cNvSpPr>
            <a:spLocks noChangeShapeType="1"/>
          </p:cNvSpPr>
          <p:nvPr/>
        </p:nvSpPr>
        <p:spPr bwMode="auto">
          <a:xfrm>
            <a:off x="6858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Feed .</a:t>
            </a:r>
          </a:p>
        </p:txBody>
      </p:sp>
      <p:sp>
        <p:nvSpPr>
          <p:cNvPr id="1042" name="Line 10"/>
          <p:cNvSpPr>
            <a:spLocks noChangeShapeType="1"/>
          </p:cNvSpPr>
          <p:nvPr/>
        </p:nvSpPr>
        <p:spPr bwMode="auto">
          <a:xfrm flipV="1">
            <a:off x="16764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1"/>
          <p:cNvSpPr>
            <a:spLocks noChangeShapeType="1"/>
          </p:cNvSpPr>
          <p:nvPr/>
        </p:nvSpPr>
        <p:spPr bwMode="auto">
          <a:xfrm>
            <a:off x="1676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12"/>
          <p:cNvSpPr>
            <a:spLocks noChangeShapeType="1"/>
          </p:cNvSpPr>
          <p:nvPr/>
        </p:nvSpPr>
        <p:spPr bwMode="auto">
          <a:xfrm flipV="1">
            <a:off x="32004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13"/>
          <p:cNvSpPr>
            <a:spLocks noChangeShapeType="1"/>
          </p:cNvSpPr>
          <p:nvPr/>
        </p:nvSpPr>
        <p:spPr bwMode="auto">
          <a:xfrm>
            <a:off x="3200400" y="167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14"/>
          <p:cNvSpPr>
            <a:spLocks noChangeShapeType="1"/>
          </p:cNvSpPr>
          <p:nvPr/>
        </p:nvSpPr>
        <p:spPr bwMode="auto">
          <a:xfrm>
            <a:off x="4267200" y="1676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15"/>
          <p:cNvSpPr>
            <a:spLocks noChangeShapeType="1"/>
          </p:cNvSpPr>
          <p:nvPr/>
        </p:nvSpPr>
        <p:spPr bwMode="auto">
          <a:xfrm>
            <a:off x="42672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16"/>
          <p:cNvSpPr>
            <a:spLocks noChangeShapeType="1"/>
          </p:cNvSpPr>
          <p:nvPr/>
        </p:nvSpPr>
        <p:spPr bwMode="auto">
          <a:xfrm flipV="1">
            <a:off x="48006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17"/>
          <p:cNvSpPr>
            <a:spLocks noChangeShapeType="1"/>
          </p:cNvSpPr>
          <p:nvPr/>
        </p:nvSpPr>
        <p:spPr bwMode="auto">
          <a:xfrm>
            <a:off x="4800600" y="3581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18"/>
          <p:cNvSpPr>
            <a:spLocks noChangeShapeType="1"/>
          </p:cNvSpPr>
          <p:nvPr/>
        </p:nvSpPr>
        <p:spPr bwMode="auto">
          <a:xfrm>
            <a:off x="4800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19"/>
          <p:cNvSpPr>
            <a:spLocks noChangeShapeType="1"/>
          </p:cNvSpPr>
          <p:nvPr/>
        </p:nvSpPr>
        <p:spPr bwMode="auto">
          <a:xfrm>
            <a:off x="48006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Line 20"/>
          <p:cNvSpPr>
            <a:spLocks noChangeShapeType="1"/>
          </p:cNvSpPr>
          <p:nvPr/>
        </p:nvSpPr>
        <p:spPr bwMode="auto">
          <a:xfrm>
            <a:off x="3276600" y="3581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21"/>
          <p:cNvSpPr>
            <a:spLocks noChangeShapeType="1"/>
          </p:cNvSpPr>
          <p:nvPr/>
        </p:nvSpPr>
        <p:spPr bwMode="auto">
          <a:xfrm>
            <a:off x="32766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22"/>
          <p:cNvSpPr>
            <a:spLocks noChangeShapeType="1"/>
          </p:cNvSpPr>
          <p:nvPr/>
        </p:nvSpPr>
        <p:spPr bwMode="auto">
          <a:xfrm>
            <a:off x="4038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23"/>
          <p:cNvSpPr>
            <a:spLocks noChangeShapeType="1"/>
          </p:cNvSpPr>
          <p:nvPr/>
        </p:nvSpPr>
        <p:spPr bwMode="auto">
          <a:xfrm>
            <a:off x="4038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24"/>
          <p:cNvSpPr>
            <a:spLocks noChangeShapeType="1"/>
          </p:cNvSpPr>
          <p:nvPr/>
        </p:nvSpPr>
        <p:spPr bwMode="auto">
          <a:xfrm flipV="1">
            <a:off x="4038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25"/>
          <p:cNvSpPr>
            <a:spLocks noChangeShapeType="1"/>
          </p:cNvSpPr>
          <p:nvPr/>
        </p:nvSpPr>
        <p:spPr bwMode="auto">
          <a:xfrm>
            <a:off x="40386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26"/>
          <p:cNvSpPr>
            <a:spLocks noChangeShapeType="1"/>
          </p:cNvSpPr>
          <p:nvPr/>
        </p:nvSpPr>
        <p:spPr bwMode="auto">
          <a:xfrm>
            <a:off x="5029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27"/>
          <p:cNvSpPr>
            <a:spLocks noChangeShapeType="1"/>
          </p:cNvSpPr>
          <p:nvPr/>
        </p:nvSpPr>
        <p:spPr bwMode="auto">
          <a:xfrm>
            <a:off x="50292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28"/>
          <p:cNvSpPr>
            <a:spLocks noChangeShapeType="1"/>
          </p:cNvSpPr>
          <p:nvPr/>
        </p:nvSpPr>
        <p:spPr bwMode="auto">
          <a:xfrm>
            <a:off x="57150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29"/>
          <p:cNvSpPr>
            <a:spLocks noChangeShapeType="1"/>
          </p:cNvSpPr>
          <p:nvPr/>
        </p:nvSpPr>
        <p:spPr bwMode="auto">
          <a:xfrm>
            <a:off x="5715000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30"/>
          <p:cNvSpPr>
            <a:spLocks noChangeShapeType="1"/>
          </p:cNvSpPr>
          <p:nvPr/>
        </p:nvSpPr>
        <p:spPr bwMode="auto">
          <a:xfrm>
            <a:off x="1676400" y="3581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31"/>
          <p:cNvSpPr>
            <a:spLocks noChangeShapeType="1"/>
          </p:cNvSpPr>
          <p:nvPr/>
        </p:nvSpPr>
        <p:spPr bwMode="auto">
          <a:xfrm>
            <a:off x="16764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32"/>
          <p:cNvSpPr>
            <a:spLocks noChangeShapeType="1"/>
          </p:cNvSpPr>
          <p:nvPr/>
        </p:nvSpPr>
        <p:spPr bwMode="auto">
          <a:xfrm flipV="1">
            <a:off x="25908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Line 33"/>
          <p:cNvSpPr>
            <a:spLocks noChangeShapeType="1"/>
          </p:cNvSpPr>
          <p:nvPr/>
        </p:nvSpPr>
        <p:spPr bwMode="auto">
          <a:xfrm>
            <a:off x="25908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Text Box 34"/>
          <p:cNvSpPr txBox="1">
            <a:spLocks noChangeArrowheads="1"/>
          </p:cNvSpPr>
          <p:nvPr/>
        </p:nvSpPr>
        <p:spPr bwMode="auto">
          <a:xfrm>
            <a:off x="1676400" y="1143000"/>
            <a:ext cx="990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(A, B)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TW" sz="1100"/>
              <a:t>H</a:t>
            </a:r>
            <a:r>
              <a:rPr lang="en-US" altLang="zh-TW" sz="1100" baseline="-25000"/>
              <a:t>2</a:t>
            </a:r>
            <a:r>
              <a:rPr lang="en-US" altLang="zh-TW" sz="1100"/>
              <a:t> . C</a:t>
            </a:r>
            <a:r>
              <a:rPr lang="en-US" altLang="zh-TW" sz="1100" baseline="-25000"/>
              <a:t>1</a:t>
            </a:r>
            <a:endParaRPr lang="en-US" altLang="zh-TW" sz="1100"/>
          </a:p>
        </p:txBody>
      </p:sp>
      <p:sp>
        <p:nvSpPr>
          <p:cNvPr id="1067" name="Text Box 35"/>
          <p:cNvSpPr txBox="1">
            <a:spLocks noChangeArrowheads="1"/>
          </p:cNvSpPr>
          <p:nvPr/>
        </p:nvSpPr>
        <p:spPr bwMode="auto">
          <a:xfrm>
            <a:off x="3429000" y="1143000"/>
            <a:ext cx="838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(C, D)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TW" sz="110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05200" y="1371600"/>
          <a:ext cx="4429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方程式" r:id="rId3" imgW="444240" imgH="228600" progId="Equation.3">
                  <p:embed/>
                </p:oleObj>
              </mc:Choice>
              <mc:Fallback>
                <p:oleObj name="方程式" r:id="rId3" imgW="444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4429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Text Box 37"/>
          <p:cNvSpPr txBox="1">
            <a:spLocks noChangeArrowheads="1"/>
          </p:cNvSpPr>
          <p:nvPr/>
        </p:nvSpPr>
        <p:spPr bwMode="auto">
          <a:xfrm>
            <a:off x="4876800" y="1143000"/>
            <a:ext cx="609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(C)</a:t>
            </a:r>
          </a:p>
          <a:p>
            <a:pPr algn="l">
              <a:spcBef>
                <a:spcPct val="50000"/>
              </a:spcBef>
            </a:pPr>
            <a:endParaRPr lang="en-US" altLang="zh-TW" sz="110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53000" y="1371600"/>
          <a:ext cx="2651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方程式" r:id="rId5" imgW="266400" imgH="228600" progId="Equation.3">
                  <p:embed/>
                </p:oleObj>
              </mc:Choice>
              <mc:Fallback>
                <p:oleObj name="方程式" r:id="rId5" imgW="266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2651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Text Box 39"/>
          <p:cNvSpPr txBox="1">
            <a:spLocks noChangeArrowheads="1"/>
          </p:cNvSpPr>
          <p:nvPr/>
        </p:nvSpPr>
        <p:spPr bwMode="auto">
          <a:xfrm>
            <a:off x="5410200" y="3276600"/>
            <a:ext cx="762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(D)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TW" sz="110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486400" y="3505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600200" y="3803650"/>
          <a:ext cx="1092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9" imgW="1091880" imgH="241200" progId="Equation.3">
                  <p:embed/>
                </p:oleObj>
              </mc:Choice>
              <mc:Fallback>
                <p:oleObj name="Equation" r:id="rId9" imgW="1091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3650"/>
                        <a:ext cx="1092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0" name="Text Box 42"/>
          <p:cNvSpPr txBox="1">
            <a:spLocks noChangeArrowheads="1"/>
          </p:cNvSpPr>
          <p:nvPr/>
        </p:nvSpPr>
        <p:spPr bwMode="auto">
          <a:xfrm>
            <a:off x="1524000" y="3962400"/>
            <a:ext cx="1371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   (C, D, E, F, G)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3651250"/>
          <a:ext cx="647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11" imgW="647640" imgH="241200" progId="Equation.3">
                  <p:embed/>
                </p:oleObj>
              </mc:Choice>
              <mc:Fallback>
                <p:oleObj name="Equation" r:id="rId11" imgW="647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1250"/>
                        <a:ext cx="647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1" name="Text Box 44"/>
          <p:cNvSpPr txBox="1">
            <a:spLocks noChangeArrowheads="1"/>
          </p:cNvSpPr>
          <p:nvPr/>
        </p:nvSpPr>
        <p:spPr bwMode="auto">
          <a:xfrm>
            <a:off x="3352800" y="381000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(E, F, G)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343400" y="3879850"/>
          <a:ext cx="4429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13" imgW="444240" imgH="241200" progId="Equation.3">
                  <p:embed/>
                </p:oleObj>
              </mc:Choice>
              <mc:Fallback>
                <p:oleObj name="Equation" r:id="rId13" imgW="4442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79850"/>
                        <a:ext cx="4429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" name="Text Box 46"/>
          <p:cNvSpPr txBox="1">
            <a:spLocks noChangeArrowheads="1"/>
          </p:cNvSpPr>
          <p:nvPr/>
        </p:nvSpPr>
        <p:spPr bwMode="auto">
          <a:xfrm>
            <a:off x="4343400" y="3657600"/>
            <a:ext cx="609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(E, F)</a:t>
            </a:r>
          </a:p>
        </p:txBody>
      </p:sp>
      <p:sp>
        <p:nvSpPr>
          <p:cNvPr id="1073" name="Line 47"/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Line 48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248400" y="4032250"/>
          <a:ext cx="2651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15" imgW="266400" imgH="241200" progId="Equation.3">
                  <p:embed/>
                </p:oleObj>
              </mc:Choice>
              <mc:Fallback>
                <p:oleObj name="Equation" r:id="rId15" imgW="266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32250"/>
                        <a:ext cx="2651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" name="Text Box 50"/>
          <p:cNvSpPr txBox="1">
            <a:spLocks noChangeArrowheads="1"/>
          </p:cNvSpPr>
          <p:nvPr/>
        </p:nvSpPr>
        <p:spPr bwMode="auto">
          <a:xfrm>
            <a:off x="6172200" y="3810000"/>
            <a:ext cx="457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(E)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648200" y="6248400"/>
          <a:ext cx="2143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方程式" r:id="rId17" imgW="215640" imgH="228600" progId="Equation.3">
                  <p:embed/>
                </p:oleObj>
              </mc:Choice>
              <mc:Fallback>
                <p:oleObj name="方程式" r:id="rId17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248400"/>
                        <a:ext cx="2143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4572000" y="6019800"/>
            <a:ext cx="381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(G)</a:t>
            </a: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324600" y="616585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19" imgW="190440" imgH="241200" progId="Equation.3">
                  <p:embed/>
                </p:oleObj>
              </mc:Choice>
              <mc:Fallback>
                <p:oleObj name="Equation" r:id="rId19" imgW="1904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165850"/>
                        <a:ext cx="190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" name="Text Box 54"/>
          <p:cNvSpPr txBox="1">
            <a:spLocks noChangeArrowheads="1"/>
          </p:cNvSpPr>
          <p:nvPr/>
        </p:nvSpPr>
        <p:spPr bwMode="auto">
          <a:xfrm>
            <a:off x="6248400" y="5943600"/>
            <a:ext cx="381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100"/>
              <a:t>(F)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7391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    (sequence a)                                                     (sequence b)</a:t>
            </a:r>
          </a:p>
          <a:p>
            <a:pPr algn="l">
              <a:spcBef>
                <a:spcPct val="50000"/>
              </a:spcBef>
            </a:pPr>
            <a:endParaRPr lang="en-US" altLang="zh-TW" sz="2000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14478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        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(LK)B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(HK)C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    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    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    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    G</a:t>
            </a:r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 flipV="1">
            <a:off x="1600200" y="1447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2057400" y="1066800"/>
            <a:ext cx="13716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    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(overhead)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</a:t>
            </a:r>
            <a:r>
              <a:rPr lang="en-US" altLang="zh-TW" sz="2000">
                <a:solidFill>
                  <a:srgbClr val="FF5050"/>
                </a:solidFill>
              </a:rPr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>
              <a:solidFill>
                <a:srgbClr val="FF5050"/>
              </a:solidFill>
            </a:endParaRP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>
              <a:solidFill>
                <a:srgbClr val="FF5050"/>
              </a:solidFill>
            </a:endParaRP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FF5050"/>
                </a:solidFill>
              </a:rPr>
              <a:t>    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    G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(bottoms)</a:t>
            </a:r>
          </a:p>
        </p:txBody>
      </p:sp>
      <p:sp>
        <p:nvSpPr>
          <p:cNvPr id="2056" name="Line 6"/>
          <p:cNvSpPr>
            <a:spLocks noChangeShapeType="1"/>
          </p:cNvSpPr>
          <p:nvPr/>
        </p:nvSpPr>
        <p:spPr bwMode="auto">
          <a:xfrm>
            <a:off x="1600200" y="2514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3352800" y="2438400"/>
            <a:ext cx="5334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G</a:t>
            </a:r>
          </a:p>
        </p:txBody>
      </p:sp>
      <p:sp>
        <p:nvSpPr>
          <p:cNvPr id="2058" name="Line 8"/>
          <p:cNvSpPr>
            <a:spLocks noChangeShapeType="1"/>
          </p:cNvSpPr>
          <p:nvPr/>
        </p:nvSpPr>
        <p:spPr bwMode="auto">
          <a:xfrm flipV="1">
            <a:off x="25908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9"/>
          <p:cNvSpPr>
            <a:spLocks noChangeShapeType="1"/>
          </p:cNvSpPr>
          <p:nvPr/>
        </p:nvSpPr>
        <p:spPr bwMode="auto">
          <a:xfrm>
            <a:off x="2590800" y="3505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Text Box 10"/>
          <p:cNvSpPr txBox="1">
            <a:spLocks noChangeArrowheads="1"/>
          </p:cNvSpPr>
          <p:nvPr/>
        </p:nvSpPr>
        <p:spPr bwMode="auto">
          <a:xfrm>
            <a:off x="3886200" y="2362200"/>
            <a:ext cx="381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spcBef>
                <a:spcPct val="50000"/>
              </a:spcBef>
            </a:pPr>
            <a:endParaRPr lang="en-US" altLang="zh-TW" sz="1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G</a:t>
            </a:r>
          </a:p>
        </p:txBody>
      </p:sp>
      <p:sp>
        <p:nvSpPr>
          <p:cNvPr id="2061" name="Line 11"/>
          <p:cNvSpPr>
            <a:spLocks noChangeShapeType="1"/>
          </p:cNvSpPr>
          <p:nvPr/>
        </p:nvSpPr>
        <p:spPr bwMode="auto">
          <a:xfrm flipV="1">
            <a:off x="3657600" y="259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2"/>
          <p:cNvSpPr>
            <a:spLocks noChangeShapeType="1"/>
          </p:cNvSpPr>
          <p:nvPr/>
        </p:nvSpPr>
        <p:spPr bwMode="auto">
          <a:xfrm>
            <a:off x="3657600" y="2895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3"/>
          <p:cNvSpPr>
            <a:spLocks noChangeShapeType="1"/>
          </p:cNvSpPr>
          <p:nvPr/>
        </p:nvSpPr>
        <p:spPr bwMode="auto">
          <a:xfrm flipV="1">
            <a:off x="3657600" y="3657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4"/>
          <p:cNvSpPr>
            <a:spLocks noChangeShapeType="1"/>
          </p:cNvSpPr>
          <p:nvPr/>
        </p:nvSpPr>
        <p:spPr bwMode="auto">
          <a:xfrm>
            <a:off x="3657600" y="3962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5"/>
          <p:cNvSpPr txBox="1">
            <a:spLocks noChangeArrowheads="1"/>
          </p:cNvSpPr>
          <p:nvPr/>
        </p:nvSpPr>
        <p:spPr bwMode="auto">
          <a:xfrm>
            <a:off x="4343400" y="3200400"/>
            <a:ext cx="533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spcBef>
                <a:spcPct val="50000"/>
              </a:spcBef>
            </a:pPr>
            <a:r>
              <a:rPr lang="en-US" altLang="zh-TW" sz="2000"/>
              <a:t>F</a:t>
            </a:r>
          </a:p>
        </p:txBody>
      </p:sp>
      <p:sp>
        <p:nvSpPr>
          <p:cNvPr id="2066" name="Line 16"/>
          <p:cNvSpPr>
            <a:spLocks noChangeShapeType="1"/>
          </p:cNvSpPr>
          <p:nvPr/>
        </p:nvSpPr>
        <p:spPr bwMode="auto">
          <a:xfrm flipV="1">
            <a:off x="41148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7"/>
          <p:cNvSpPr>
            <a:spLocks noChangeShapeType="1"/>
          </p:cNvSpPr>
          <p:nvPr/>
        </p:nvSpPr>
        <p:spPr bwMode="auto">
          <a:xfrm>
            <a:off x="4114800" y="3733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5800" y="4495800"/>
          <a:ext cx="16875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方程式" r:id="rId3" imgW="1002960" imgH="215640" progId="Equation.3">
                  <p:embed/>
                </p:oleObj>
              </mc:Choice>
              <mc:Fallback>
                <p:oleObj name="方程式" r:id="rId3" imgW="10029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16875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990600" y="4800600"/>
            <a:ext cx="3276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(component B’s recovery fraction in the overhead)</a:t>
            </a:r>
            <a:endParaRPr lang="en-US" altLang="zh-TW" sz="18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180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5800" y="5410200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方程式" r:id="rId5" imgW="977760" imgH="228600" progId="Equation.3">
                  <p:embed/>
                </p:oleObj>
              </mc:Choice>
              <mc:Fallback>
                <p:oleObj name="方程式" r:id="rId5" imgW="977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1676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990600" y="57150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(component C’s recovery fraction in the bottoms)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486400" y="1524000"/>
            <a:ext cx="4572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G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6172200" y="990600"/>
            <a:ext cx="3810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G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6858000" y="838200"/>
            <a:ext cx="3810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A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B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G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7543800" y="1447800"/>
            <a:ext cx="5334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/>
              <a:t>C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altLang="zh-TW" sz="2000"/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000"/>
              <a:t>F</a:t>
            </a:r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V="1">
            <a:off x="5791200" y="167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57912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 flipV="1">
            <a:off x="6477000" y="114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6477000" y="167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V="1">
            <a:off x="6400800" y="2819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6400800" y="3200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V="1">
            <a:off x="7162800" y="1676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7162800" y="1981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 flipV="1">
            <a:off x="7086600" y="2667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>
            <a:off x="7086600" y="2971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1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5800" y="3810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</a:t>
            </a:r>
            <a:r>
              <a:rPr lang="vi-VN" b="1" dirty="0">
                <a:solidFill>
                  <a:srgbClr val="0070C0"/>
                </a:solidFill>
              </a:rPr>
              <a:t>ương </a:t>
            </a:r>
            <a:r>
              <a:rPr lang="vi-VN" b="1" dirty="0" err="1">
                <a:solidFill>
                  <a:srgbClr val="0070C0"/>
                </a:solidFill>
              </a:rPr>
              <a:t>pháp</a:t>
            </a:r>
            <a:r>
              <a:rPr lang="vi-VN" b="1" dirty="0">
                <a:solidFill>
                  <a:srgbClr val="0070C0"/>
                </a:solidFill>
              </a:rPr>
              <a:t> phân </a:t>
            </a:r>
            <a:r>
              <a:rPr lang="vi-VN" b="1" dirty="0" err="1">
                <a:solidFill>
                  <a:srgbClr val="0070C0"/>
                </a:solidFill>
              </a:rPr>
              <a:t>tách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r>
              <a:rPr lang="vi-VN" b="1" dirty="0" err="1">
                <a:solidFill>
                  <a:srgbClr val="0070C0"/>
                </a:solidFill>
              </a:rPr>
              <a:t>hỗn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r>
              <a:rPr lang="vi-VN" b="1" dirty="0" err="1">
                <a:solidFill>
                  <a:srgbClr val="0070C0"/>
                </a:solidFill>
              </a:rPr>
              <a:t>hợp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r>
              <a:rPr lang="vi-VN" b="1" dirty="0" err="1">
                <a:solidFill>
                  <a:srgbClr val="0070C0"/>
                </a:solidFill>
              </a:rPr>
              <a:t>lỏng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685800" y="533400"/>
            <a:ext cx="8001000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kinh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hỗn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lỏng</a:t>
            </a:r>
            <a:r>
              <a:rPr lang="vi-VN" dirty="0"/>
              <a:t>: phương </a:t>
            </a:r>
            <a:r>
              <a:rPr lang="vi-VN" dirty="0" err="1"/>
              <a:t>pháp</a:t>
            </a:r>
            <a:r>
              <a:rPr lang="vi-VN" dirty="0"/>
              <a:t> chưng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xem </a:t>
            </a:r>
            <a:r>
              <a:rPr lang="vi-VN" dirty="0" err="1"/>
              <a:t>xét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 err="1"/>
              <a:t>ượng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hay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đáy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hơn 5% </a:t>
            </a:r>
            <a:r>
              <a:rPr lang="vi-VN" dirty="0" err="1"/>
              <a:t>kl</a:t>
            </a:r>
            <a:r>
              <a:rPr lang="vi-VN" dirty="0"/>
              <a:t> so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 chưng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Nên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như: </a:t>
            </a:r>
            <a:r>
              <a:rPr lang="vi-VN" dirty="0" err="1"/>
              <a:t>kết</a:t>
            </a:r>
            <a:r>
              <a:rPr lang="vi-VN" dirty="0"/>
              <a:t> tinh, </a:t>
            </a:r>
            <a:r>
              <a:rPr lang="vi-VN" dirty="0" err="1"/>
              <a:t>trích</a:t>
            </a:r>
            <a:r>
              <a:rPr lang="vi-VN" dirty="0"/>
              <a:t> ly,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,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màng</a:t>
            </a:r>
            <a:r>
              <a:rPr lang="vi-VN" dirty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1804</Words>
  <Application>Microsoft Office PowerPoint</Application>
  <PresentationFormat>On-screen Show (4:3)</PresentationFormat>
  <Paragraphs>474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新細明體</vt:lpstr>
      <vt:lpstr>Symbol</vt:lpstr>
      <vt:lpstr>Times New Roman</vt:lpstr>
      <vt:lpstr>Wingdings</vt:lpstr>
      <vt:lpstr>Wingdings 3</vt:lpstr>
      <vt:lpstr>Office Theme</vt:lpstr>
      <vt:lpstr>方程式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sss</dc:creator>
  <cp:lastModifiedBy>Admin</cp:lastModifiedBy>
  <cp:revision>90</cp:revision>
  <dcterms:created xsi:type="dcterms:W3CDTF">1999-09-29T09:04:06Z</dcterms:created>
  <dcterms:modified xsi:type="dcterms:W3CDTF">2021-09-20T01:35:05Z</dcterms:modified>
</cp:coreProperties>
</file>