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24" r:id="rId2"/>
    <p:sldId id="425" r:id="rId3"/>
    <p:sldId id="426" r:id="rId4"/>
    <p:sldId id="427" r:id="rId5"/>
    <p:sldId id="428" r:id="rId6"/>
    <p:sldId id="317" r:id="rId7"/>
    <p:sldId id="378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79" r:id="rId17"/>
    <p:sldId id="380" r:id="rId18"/>
    <p:sldId id="382" r:id="rId19"/>
    <p:sldId id="381" r:id="rId20"/>
    <p:sldId id="346" r:id="rId21"/>
    <p:sldId id="343" r:id="rId22"/>
    <p:sldId id="344" r:id="rId23"/>
    <p:sldId id="345" r:id="rId24"/>
    <p:sldId id="347" r:id="rId25"/>
    <p:sldId id="348" r:id="rId26"/>
    <p:sldId id="353" r:id="rId27"/>
    <p:sldId id="350" r:id="rId28"/>
    <p:sldId id="332" r:id="rId29"/>
    <p:sldId id="333" r:id="rId30"/>
    <p:sldId id="392" r:id="rId31"/>
    <p:sldId id="354" r:id="rId32"/>
    <p:sldId id="351" r:id="rId33"/>
    <p:sldId id="352" r:id="rId34"/>
    <p:sldId id="356" r:id="rId35"/>
    <p:sldId id="357" r:id="rId36"/>
    <p:sldId id="358" r:id="rId37"/>
    <p:sldId id="374" r:id="rId38"/>
    <p:sldId id="375" r:id="rId39"/>
    <p:sldId id="430" r:id="rId40"/>
    <p:sldId id="432" r:id="rId41"/>
    <p:sldId id="431" r:id="rId42"/>
    <p:sldId id="433" r:id="rId43"/>
    <p:sldId id="434" r:id="rId44"/>
    <p:sldId id="435" r:id="rId45"/>
    <p:sldId id="436" r:id="rId46"/>
    <p:sldId id="359" r:id="rId47"/>
    <p:sldId id="372" r:id="rId48"/>
    <p:sldId id="404" r:id="rId49"/>
    <p:sldId id="373" r:id="rId50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FFCC00"/>
    <a:srgbClr val="FFA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4" autoAdjust="0"/>
  </p:normalViewPr>
  <p:slideViewPr>
    <p:cSldViewPr>
      <p:cViewPr varScale="1">
        <p:scale>
          <a:sx n="62" d="100"/>
          <a:sy n="62" d="100"/>
        </p:scale>
        <p:origin x="15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FBFC69-B47F-4DD7-BBA6-D8AB754B95A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A280B-9EED-4E64-B75D-1AEBF9D4896E}" type="slidenum">
              <a:rPr lang="da-DK" smtClean="0"/>
              <a:pPr/>
              <a:t>1</a:t>
            </a:fld>
            <a:endParaRPr lang="da-DK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9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15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671BD-F4BB-4E64-BD8E-ED7BF4D77985}" type="slidenum">
              <a:rPr lang="da-DK" smtClean="0"/>
              <a:pPr/>
              <a:t>16</a:t>
            </a:fld>
            <a:endParaRPr lang="da-DK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0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671BD-F4BB-4E64-BD8E-ED7BF4D77985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3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671BD-F4BB-4E64-BD8E-ED7BF4D77985}" type="slidenum">
              <a:rPr lang="da-DK" smtClean="0"/>
              <a:pPr/>
              <a:t>18</a:t>
            </a:fld>
            <a:endParaRPr lang="da-DK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5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671BD-F4BB-4E64-BD8E-ED7BF4D77985}" type="slidenum">
              <a:rPr lang="da-DK" smtClean="0"/>
              <a:pPr/>
              <a:t>19</a:t>
            </a:fld>
            <a:endParaRPr lang="da-DK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21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22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23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24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25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893EE-06C7-4335-9808-99D1DABB8CD0}" type="slidenum">
              <a:rPr lang="da-DK" smtClean="0"/>
              <a:pPr/>
              <a:t>2</a:t>
            </a:fld>
            <a:endParaRPr lang="da-DK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2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26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27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99B7A3-EEF2-4759-BBF6-170771EE5CCB}" type="slidenum">
              <a:rPr lang="da-DK" smtClean="0"/>
              <a:pPr/>
              <a:t>28</a:t>
            </a:fld>
            <a:endParaRPr lang="da-DK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29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30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5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31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32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33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34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35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671BD-F4BB-4E64-BD8E-ED7BF4D77985}" type="slidenum">
              <a:rPr lang="da-DK" smtClean="0"/>
              <a:pPr/>
              <a:t>6</a:t>
            </a:fld>
            <a:endParaRPr lang="da-DK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36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39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08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40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86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14EFD-AEF5-4F63-88FB-8AD1F2E8A597}" type="slidenum">
              <a:rPr lang="da-DK" smtClean="0"/>
              <a:pPr/>
              <a:t>45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7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46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671BD-F4BB-4E64-BD8E-ED7BF4D77985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671BD-F4BB-4E64-BD8E-ED7BF4D77985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1E23D-847B-4DE6-86AE-11151D1C3602}" type="slidenum">
              <a:rPr lang="da-DK" smtClean="0"/>
              <a:pPr/>
              <a:t>9</a:t>
            </a:fld>
            <a:endParaRPr lang="da-DK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10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541C0-B77D-4D0E-8144-8B1C0EA79D54}" type="slidenum">
              <a:rPr lang="da-DK" smtClean="0"/>
              <a:pPr/>
              <a:t>13</a:t>
            </a:fld>
            <a:endParaRPr lang="da-DK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13141-EAA6-4DDE-8A38-1126309ADB2A}" type="slidenum">
              <a:rPr lang="da-DK" smtClean="0"/>
              <a:pPr/>
              <a:t>14</a:t>
            </a:fld>
            <a:endParaRPr lang="da-DK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422E-FF23-4AA4-9419-4A13398043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04428-0868-49EE-91B8-9BB6D72CDD1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F6655-7676-493D-9C71-78FC5621CA1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F983-69AC-4BAD-8EFF-945FCB2683F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870F2-1E00-43A0-899A-374D26D1E02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D9D7C-E6A6-4BCB-9E15-8C2661283D0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CF6E-AFE2-4CC2-8BBC-A899834E31A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0A93D-3CA6-4D5E-A100-F25BC81C49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72849-2EBF-4F4B-859B-A9D0D3B7F84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D897B-6973-4B36-BA36-252AFD5CEC7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2397-C3C0-4F40-A02F-9AE3C541149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CE3BFC8-37B5-4FD0-A791-52B1A948D1C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FF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990600" y="1600200"/>
            <a:ext cx="6934200" cy="280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Ch</a:t>
            </a:r>
            <a:r>
              <a:rPr lang="vi-VN" sz="2800" b="1" dirty="0">
                <a:solidFill>
                  <a:srgbClr val="FF0000"/>
                </a:solidFill>
                <a:latin typeface="Tahoma" pitchFamily="34" charset="0"/>
              </a:rPr>
              <a:t>ư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ơng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6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THIẾT KẾ HỆ THỐNG THIẾT BỊ TRUYỀN NHIỆT BẰNG PH</a:t>
            </a:r>
            <a:r>
              <a:rPr lang="vi-VN" sz="2800" b="1" dirty="0">
                <a:solidFill>
                  <a:srgbClr val="FF0000"/>
                </a:solidFill>
                <a:latin typeface="Tahoma" pitchFamily="34" charset="0"/>
              </a:rPr>
              <a:t>ƯƠNG PHÁP PHÂN TÍCH PINCH</a:t>
            </a:r>
            <a:endParaRPr lang="en-US" sz="28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7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Đối</a:t>
            </a: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nghịch</a:t>
            </a: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giữa</a:t>
            </a: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chi </a:t>
            </a:r>
            <a:r>
              <a:rPr lang="en-US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phí</a:t>
            </a: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thiết</a:t>
            </a: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bị</a:t>
            </a: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chi </a:t>
            </a:r>
            <a:r>
              <a:rPr lang="en-US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phí</a:t>
            </a: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năng</a:t>
            </a:r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l</a:t>
            </a:r>
            <a:r>
              <a:rPr lang="vi-VN" sz="28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ượng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 flipV="1">
            <a:off x="1258836" y="1357432"/>
            <a:ext cx="0" cy="46864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1258836" y="6043852"/>
            <a:ext cx="6521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7"/>
          <p:cNvSpPr>
            <a:spLocks/>
          </p:cNvSpPr>
          <p:nvPr/>
        </p:nvSpPr>
        <p:spPr bwMode="auto">
          <a:xfrm>
            <a:off x="1547232" y="1659047"/>
            <a:ext cx="5800550" cy="1664575"/>
          </a:xfrm>
          <a:custGeom>
            <a:avLst/>
            <a:gdLst>
              <a:gd name="T0" fmla="*/ 0 w 1920"/>
              <a:gd name="T1" fmla="*/ 0 h 536"/>
              <a:gd name="T2" fmla="*/ 213 w 1920"/>
              <a:gd name="T3" fmla="*/ 419 h 536"/>
              <a:gd name="T4" fmla="*/ 533 w 1920"/>
              <a:gd name="T5" fmla="*/ 576 h 536"/>
              <a:gd name="T6" fmla="*/ 1279 w 1920"/>
              <a:gd name="T7" fmla="*/ 471 h 536"/>
              <a:gd name="T8" fmla="*/ 2132 w 1920"/>
              <a:gd name="T9" fmla="*/ 105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536"/>
              <a:gd name="T17" fmla="*/ 1920 w 1920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536">
                <a:moveTo>
                  <a:pt x="0" y="0"/>
                </a:moveTo>
                <a:cubicBezTo>
                  <a:pt x="56" y="148"/>
                  <a:pt x="112" y="296"/>
                  <a:pt x="192" y="384"/>
                </a:cubicBezTo>
                <a:cubicBezTo>
                  <a:pt x="272" y="472"/>
                  <a:pt x="320" y="520"/>
                  <a:pt x="480" y="528"/>
                </a:cubicBezTo>
                <a:cubicBezTo>
                  <a:pt x="640" y="536"/>
                  <a:pt x="912" y="504"/>
                  <a:pt x="1152" y="432"/>
                </a:cubicBezTo>
                <a:cubicBezTo>
                  <a:pt x="1392" y="360"/>
                  <a:pt x="1656" y="228"/>
                  <a:pt x="1920" y="96"/>
                </a:cubicBezTo>
              </a:path>
            </a:pathLst>
          </a:custGeom>
          <a:noFill/>
          <a:ln w="28575">
            <a:solidFill>
              <a:srgbClr val="0066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8"/>
          <p:cNvSpPr>
            <a:spLocks/>
          </p:cNvSpPr>
          <p:nvPr/>
        </p:nvSpPr>
        <p:spPr bwMode="auto">
          <a:xfrm>
            <a:off x="1403033" y="1809855"/>
            <a:ext cx="5797830" cy="3502722"/>
          </a:xfrm>
          <a:custGeom>
            <a:avLst/>
            <a:gdLst>
              <a:gd name="T0" fmla="*/ 0 w 2208"/>
              <a:gd name="T1" fmla="*/ 0 h 1112"/>
              <a:gd name="T2" fmla="*/ 139 w 2208"/>
              <a:gd name="T3" fmla="*/ 638 h 1112"/>
              <a:gd name="T4" fmla="*/ 463 w 2208"/>
              <a:gd name="T5" fmla="*/ 1010 h 1112"/>
              <a:gd name="T6" fmla="*/ 973 w 2208"/>
              <a:gd name="T7" fmla="*/ 1169 h 1112"/>
              <a:gd name="T8" fmla="*/ 1668 w 2208"/>
              <a:gd name="T9" fmla="*/ 1222 h 1112"/>
              <a:gd name="T10" fmla="*/ 2131 w 2208"/>
              <a:gd name="T11" fmla="*/ 1222 h 1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08"/>
              <a:gd name="T19" fmla="*/ 0 h 1112"/>
              <a:gd name="T20" fmla="*/ 2208 w 2208"/>
              <a:gd name="T21" fmla="*/ 1112 h 1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08" h="1112">
                <a:moveTo>
                  <a:pt x="0" y="0"/>
                </a:moveTo>
                <a:cubicBezTo>
                  <a:pt x="32" y="212"/>
                  <a:pt x="64" y="424"/>
                  <a:pt x="144" y="576"/>
                </a:cubicBezTo>
                <a:cubicBezTo>
                  <a:pt x="224" y="728"/>
                  <a:pt x="336" y="832"/>
                  <a:pt x="480" y="912"/>
                </a:cubicBezTo>
                <a:cubicBezTo>
                  <a:pt x="624" y="992"/>
                  <a:pt x="800" y="1024"/>
                  <a:pt x="1008" y="1056"/>
                </a:cubicBezTo>
                <a:cubicBezTo>
                  <a:pt x="1216" y="1088"/>
                  <a:pt x="1528" y="1096"/>
                  <a:pt x="1728" y="1104"/>
                </a:cubicBezTo>
                <a:cubicBezTo>
                  <a:pt x="1928" y="1112"/>
                  <a:pt x="2120" y="1104"/>
                  <a:pt x="2208" y="1104"/>
                </a:cubicBezTo>
              </a:path>
            </a:pathLst>
          </a:custGeom>
          <a:noFill/>
          <a:ln w="28575">
            <a:solidFill>
              <a:srgbClr val="6699FF"/>
            </a:solidFill>
            <a:prstDash val="lgDash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9"/>
          <p:cNvSpPr>
            <a:spLocks noChangeShapeType="1"/>
          </p:cNvSpPr>
          <p:nvPr/>
        </p:nvSpPr>
        <p:spPr bwMode="auto">
          <a:xfrm flipV="1">
            <a:off x="1403033" y="2868354"/>
            <a:ext cx="5944747" cy="1966191"/>
          </a:xfrm>
          <a:prstGeom prst="line">
            <a:avLst/>
          </a:prstGeom>
          <a:noFill/>
          <a:ln w="28575">
            <a:solidFill>
              <a:srgbClr val="333399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2853171" y="3323622"/>
            <a:ext cx="0" cy="2720230"/>
          </a:xfrm>
          <a:prstGeom prst="line">
            <a:avLst/>
          </a:prstGeom>
          <a:noFill/>
          <a:ln w="15875">
            <a:solidFill>
              <a:srgbClr val="00206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4087958" y="2277322"/>
            <a:ext cx="1700322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06666"/>
                </a:solidFill>
              </a:rPr>
              <a:t>Chi </a:t>
            </a:r>
            <a:r>
              <a:rPr lang="en-US" sz="2000" b="1" i="0" dirty="0" err="1">
                <a:solidFill>
                  <a:srgbClr val="006666"/>
                </a:solidFill>
              </a:rPr>
              <a:t>phí</a:t>
            </a:r>
            <a:r>
              <a:rPr lang="en-US" sz="2000" b="1" i="0" dirty="0">
                <a:solidFill>
                  <a:srgbClr val="006666"/>
                </a:solidFill>
              </a:rPr>
              <a:t> </a:t>
            </a:r>
            <a:r>
              <a:rPr lang="en-US" sz="2000" b="1" i="0" dirty="0" err="1">
                <a:solidFill>
                  <a:srgbClr val="006666"/>
                </a:solidFill>
              </a:rPr>
              <a:t>tổng</a:t>
            </a:r>
            <a:endParaRPr lang="en-US" sz="2000" b="1" i="0" dirty="0">
              <a:solidFill>
                <a:srgbClr val="006666"/>
              </a:solidFill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 rot="20502498">
            <a:off x="5314042" y="2606377"/>
            <a:ext cx="2581974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dirty="0">
                <a:solidFill>
                  <a:srgbClr val="333399"/>
                </a:solidFill>
              </a:rPr>
              <a:t>Chi </a:t>
            </a:r>
            <a:r>
              <a:rPr lang="en-US" sz="2000" b="1" dirty="0" err="1">
                <a:solidFill>
                  <a:srgbClr val="333399"/>
                </a:solidFill>
              </a:rPr>
              <a:t>phí</a:t>
            </a:r>
            <a:r>
              <a:rPr lang="en-US" sz="2000" b="1" dirty="0">
                <a:solidFill>
                  <a:srgbClr val="333399"/>
                </a:solidFill>
              </a:rPr>
              <a:t> </a:t>
            </a:r>
            <a:r>
              <a:rPr lang="en-US" sz="2000" b="1" dirty="0" err="1">
                <a:solidFill>
                  <a:srgbClr val="333399"/>
                </a:solidFill>
              </a:rPr>
              <a:t>năng</a:t>
            </a:r>
            <a:r>
              <a:rPr lang="en-US" sz="2000" b="1" dirty="0">
                <a:solidFill>
                  <a:srgbClr val="333399"/>
                </a:solidFill>
              </a:rPr>
              <a:t> l</a:t>
            </a:r>
            <a:r>
              <a:rPr lang="vi-VN" sz="2000" b="1" dirty="0" err="1">
                <a:solidFill>
                  <a:srgbClr val="333399"/>
                </a:solidFill>
              </a:rPr>
              <a:t>ượng</a:t>
            </a:r>
            <a:endParaRPr lang="en-US" sz="2000" b="1" i="0" dirty="0">
              <a:solidFill>
                <a:srgbClr val="333399"/>
              </a:solidFill>
            </a:endParaRP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5318133" y="4810371"/>
            <a:ext cx="1982451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0B0F0"/>
                </a:solidFill>
              </a:rPr>
              <a:t>Chi </a:t>
            </a:r>
            <a:r>
              <a:rPr lang="en-US" sz="2000" b="1" i="0" dirty="0" err="1">
                <a:solidFill>
                  <a:srgbClr val="00B0F0"/>
                </a:solidFill>
              </a:rPr>
              <a:t>phí</a:t>
            </a:r>
            <a:r>
              <a:rPr lang="en-US" sz="2000" b="1" i="0" dirty="0">
                <a:solidFill>
                  <a:srgbClr val="00B0F0"/>
                </a:solidFill>
              </a:rPr>
              <a:t> </a:t>
            </a:r>
            <a:r>
              <a:rPr lang="en-US" sz="2000" b="1" i="0" dirty="0" err="1">
                <a:solidFill>
                  <a:srgbClr val="00B0F0"/>
                </a:solidFill>
              </a:rPr>
              <a:t>thiết</a:t>
            </a:r>
            <a:r>
              <a:rPr lang="en-US" sz="2000" b="1" i="0" dirty="0">
                <a:solidFill>
                  <a:srgbClr val="00B0F0"/>
                </a:solidFill>
              </a:rPr>
              <a:t> </a:t>
            </a:r>
            <a:r>
              <a:rPr lang="en-US" sz="2000" b="1" i="0" dirty="0" err="1">
                <a:solidFill>
                  <a:srgbClr val="00B0F0"/>
                </a:solidFill>
              </a:rPr>
              <a:t>bị</a:t>
            </a:r>
            <a:endParaRPr lang="en-US" sz="2000" b="1" i="0" dirty="0">
              <a:solidFill>
                <a:srgbClr val="00B0F0"/>
              </a:solidFill>
            </a:endParaRP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 rot="16217704">
            <a:off x="-694072" y="3128253"/>
            <a:ext cx="3326306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defTabSz="1014413"/>
            <a:r>
              <a:rPr lang="en-US" i="0" dirty="0">
                <a:solidFill>
                  <a:srgbClr val="000000"/>
                </a:solidFill>
              </a:rPr>
              <a:t>Chi </a:t>
            </a:r>
            <a:r>
              <a:rPr lang="en-US" i="0" dirty="0" err="1">
                <a:solidFill>
                  <a:srgbClr val="000000"/>
                </a:solidFill>
              </a:rPr>
              <a:t>phí</a:t>
            </a:r>
            <a:r>
              <a:rPr lang="en-US" i="0" dirty="0">
                <a:solidFill>
                  <a:srgbClr val="000000"/>
                </a:solidFill>
              </a:rPr>
              <a:t> </a:t>
            </a:r>
            <a:r>
              <a:rPr lang="en-US" i="0" dirty="0" err="1">
                <a:solidFill>
                  <a:srgbClr val="000000"/>
                </a:solidFill>
              </a:rPr>
              <a:t>tổng</a:t>
            </a:r>
            <a:r>
              <a:rPr lang="en-US" i="0" dirty="0">
                <a:solidFill>
                  <a:srgbClr val="000000"/>
                </a:solidFill>
              </a:rPr>
              <a:t> ($ / </a:t>
            </a:r>
            <a:r>
              <a:rPr lang="en-US" i="0" dirty="0" err="1">
                <a:solidFill>
                  <a:srgbClr val="000000"/>
                </a:solidFill>
              </a:rPr>
              <a:t>năm</a:t>
            </a:r>
            <a:r>
              <a:rPr lang="en-US" i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7197529" y="6078042"/>
            <a:ext cx="1210715" cy="62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i="0" dirty="0">
                <a:solidFill>
                  <a:srgbClr val="000000"/>
                </a:solidFill>
                <a:sym typeface="Symbol" pitchFamily="18" charset="2"/>
              </a:rPr>
              <a:t>T</a:t>
            </a:r>
            <a:r>
              <a:rPr lang="en-US" i="0" baseline="-25000" dirty="0">
                <a:solidFill>
                  <a:srgbClr val="000000"/>
                </a:solidFill>
                <a:sym typeface="Symbol" pitchFamily="18" charset="2"/>
              </a:rPr>
              <a:t>MIN</a:t>
            </a:r>
            <a:endParaRPr lang="en-US" i="0" dirty="0">
              <a:solidFill>
                <a:srgbClr val="000000"/>
              </a:solidFill>
            </a:endParaRP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3982265" y="4191478"/>
            <a:ext cx="1607348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06600"/>
                </a:solidFill>
                <a:sym typeface="Symbol" pitchFamily="18" charset="2"/>
              </a:rPr>
              <a:t>T</a:t>
            </a:r>
            <a:r>
              <a:rPr lang="en-US" sz="2000" b="1" i="0" baseline="-25000" dirty="0">
                <a:solidFill>
                  <a:srgbClr val="006600"/>
                </a:solidFill>
                <a:sym typeface="Symbol" pitchFamily="18" charset="2"/>
              </a:rPr>
              <a:t>MIN </a:t>
            </a:r>
            <a:r>
              <a:rPr lang="en-US" sz="2000" b="1" i="0" dirty="0" err="1">
                <a:solidFill>
                  <a:srgbClr val="006600"/>
                </a:solidFill>
                <a:sym typeface="Symbol" pitchFamily="18" charset="2"/>
              </a:rPr>
              <a:t>tối</a:t>
            </a:r>
            <a:r>
              <a:rPr lang="en-US" sz="2000" b="1" i="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vi-VN" sz="2000" b="1" i="0" dirty="0">
                <a:solidFill>
                  <a:srgbClr val="006600"/>
                </a:solidFill>
                <a:sym typeface="Symbol" pitchFamily="18" charset="2"/>
              </a:rPr>
              <a:t>ư</a:t>
            </a:r>
            <a:r>
              <a:rPr lang="en-US" sz="2000" b="1" i="0" dirty="0">
                <a:solidFill>
                  <a:srgbClr val="006600"/>
                </a:solidFill>
                <a:sym typeface="Symbol" pitchFamily="18" charset="2"/>
              </a:rPr>
              <a:t>u</a:t>
            </a:r>
            <a:endParaRPr lang="en-US" sz="2000" i="0" dirty="0">
              <a:solidFill>
                <a:schemeClr val="tx2"/>
              </a:solidFill>
            </a:endParaRPr>
          </a:p>
        </p:txBody>
      </p:sp>
      <p:sp>
        <p:nvSpPr>
          <p:cNvPr id="71" name="Freeform 17"/>
          <p:cNvSpPr>
            <a:spLocks/>
          </p:cNvSpPr>
          <p:nvPr/>
        </p:nvSpPr>
        <p:spPr bwMode="auto">
          <a:xfrm>
            <a:off x="2873829" y="4683737"/>
            <a:ext cx="1138365" cy="1304730"/>
          </a:xfrm>
          <a:custGeom>
            <a:avLst/>
            <a:gdLst>
              <a:gd name="T0" fmla="*/ 266 w 288"/>
              <a:gd name="T1" fmla="*/ 0 h 432"/>
              <a:gd name="T2" fmla="*/ 89 w 288"/>
              <a:gd name="T3" fmla="*/ 189 h 432"/>
              <a:gd name="T4" fmla="*/ 133 w 288"/>
              <a:gd name="T5" fmla="*/ 283 h 432"/>
              <a:gd name="T6" fmla="*/ 0 w 288"/>
              <a:gd name="T7" fmla="*/ 425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288" y="0"/>
                </a:moveTo>
                <a:cubicBezTo>
                  <a:pt x="204" y="72"/>
                  <a:pt x="120" y="144"/>
                  <a:pt x="96" y="192"/>
                </a:cubicBezTo>
                <a:cubicBezTo>
                  <a:pt x="72" y="240"/>
                  <a:pt x="160" y="248"/>
                  <a:pt x="144" y="288"/>
                </a:cubicBezTo>
                <a:cubicBezTo>
                  <a:pt x="128" y="328"/>
                  <a:pt x="16" y="408"/>
                  <a:pt x="0" y="432"/>
                </a:cubicBezTo>
              </a:path>
            </a:pathLst>
          </a:custGeom>
          <a:noFill/>
          <a:ln w="1587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auto">
          <a:xfrm flipH="1" flipV="1">
            <a:off x="1258836" y="3235415"/>
            <a:ext cx="1594335" cy="62599"/>
          </a:xfrm>
          <a:prstGeom prst="line">
            <a:avLst/>
          </a:prstGeom>
          <a:noFill/>
          <a:ln w="15875">
            <a:solidFill>
              <a:srgbClr val="00206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125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EMAT</a:t>
            </a: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0" y="-1538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 flipH="1" flipV="1">
            <a:off x="1310419" y="1081667"/>
            <a:ext cx="2566" cy="39257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>
            <a:off x="1325827" y="4998831"/>
            <a:ext cx="6521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11"/>
          <p:cNvSpPr txBox="1">
            <a:spLocks noChangeArrowheads="1"/>
          </p:cNvSpPr>
          <p:nvPr/>
        </p:nvSpPr>
        <p:spPr bwMode="auto">
          <a:xfrm>
            <a:off x="914400" y="5608511"/>
            <a:ext cx="7772400" cy="5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defTabSz="1014413">
              <a:lnSpc>
                <a:spcPct val="150000"/>
              </a:lnSpc>
            </a:pPr>
            <a:r>
              <a:rPr lang="en-US" sz="2000" b="1" i="0" dirty="0">
                <a:solidFill>
                  <a:srgbClr val="006666"/>
                </a:solidFill>
              </a:rPr>
              <a:t>EMAT:  Exchangers Minimum Approach Temperature = </a:t>
            </a:r>
            <a:r>
              <a:rPr lang="en-US" sz="2000" b="1" i="0" dirty="0">
                <a:solidFill>
                  <a:srgbClr val="006666"/>
                </a:solidFill>
                <a:sym typeface="Symbol"/>
              </a:rPr>
              <a:t>T</a:t>
            </a:r>
            <a:r>
              <a:rPr lang="en-US" sz="2000" b="1" i="0" baseline="-25000" dirty="0">
                <a:solidFill>
                  <a:srgbClr val="006666"/>
                </a:solidFill>
                <a:sym typeface="Symbol"/>
              </a:rPr>
              <a:t>MIN</a:t>
            </a:r>
            <a:endParaRPr lang="en-US" sz="2000" b="1" i="0" baseline="-25000" dirty="0">
              <a:solidFill>
                <a:srgbClr val="006666"/>
              </a:solidFill>
            </a:endParaRPr>
          </a:p>
        </p:txBody>
      </p:sp>
      <p:sp>
        <p:nvSpPr>
          <p:cNvPr id="79" name="Text Box 14"/>
          <p:cNvSpPr txBox="1">
            <a:spLocks noChangeArrowheads="1"/>
          </p:cNvSpPr>
          <p:nvPr/>
        </p:nvSpPr>
        <p:spPr bwMode="auto">
          <a:xfrm rot="16217704">
            <a:off x="257849" y="1653251"/>
            <a:ext cx="1711503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algn="ctr" defTabSz="1014413"/>
            <a:r>
              <a:rPr lang="en-US" b="1" i="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7425293" y="4452448"/>
            <a:ext cx="1179346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b="1" i="0" dirty="0">
                <a:solidFill>
                  <a:srgbClr val="000000"/>
                </a:solidFill>
                <a:sym typeface="Symbol" pitchFamily="18" charset="2"/>
              </a:rPr>
              <a:t>Enthalpy</a:t>
            </a:r>
            <a:endParaRPr lang="en-US" b="1" i="0" dirty="0">
              <a:solidFill>
                <a:srgbClr val="000000"/>
              </a:solidFill>
            </a:endParaRPr>
          </a:p>
        </p:txBody>
      </p:sp>
      <p:sp>
        <p:nvSpPr>
          <p:cNvPr id="81" name="Text Box 16"/>
          <p:cNvSpPr txBox="1">
            <a:spLocks noChangeArrowheads="1"/>
          </p:cNvSpPr>
          <p:nvPr/>
        </p:nvSpPr>
        <p:spPr bwMode="auto">
          <a:xfrm>
            <a:off x="2506335" y="3304302"/>
            <a:ext cx="613486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06600"/>
                </a:solidFill>
                <a:sym typeface="Symbol" pitchFamily="18" charset="2"/>
              </a:rPr>
              <a:t>T</a:t>
            </a:r>
            <a:r>
              <a:rPr lang="en-US" sz="2000" b="1" i="0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endParaRPr lang="en-US" sz="2000" i="0" dirty="0">
              <a:solidFill>
                <a:schemeClr val="tx2"/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3068098" y="928924"/>
            <a:ext cx="3644201" cy="2040707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3094893" y="2786751"/>
            <a:ext cx="3630804" cy="1233714"/>
          </a:xfrm>
          <a:prstGeom prst="line">
            <a:avLst/>
          </a:prstGeom>
          <a:noFill/>
          <a:ln w="28575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" name="Straight Arrow Connector 20"/>
          <p:cNvCxnSpPr>
            <a:stCxn id="18" idx="0"/>
            <a:endCxn id="19" idx="0"/>
          </p:cNvCxnSpPr>
          <p:nvPr/>
        </p:nvCxnSpPr>
        <p:spPr>
          <a:xfrm rot="16200000" flipH="1">
            <a:off x="2542681" y="3495047"/>
            <a:ext cx="105083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784500" y="184332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2"/>
          <p:cNvSpPr txBox="1">
            <a:spLocks noChangeArrowheads="1"/>
          </p:cNvSpPr>
          <p:nvPr/>
        </p:nvSpPr>
        <p:spPr bwMode="auto">
          <a:xfrm rot="20502498">
            <a:off x="4177155" y="3493572"/>
            <a:ext cx="1685895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333399"/>
                </a:solidFill>
              </a:rPr>
              <a:t>Cold stream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 rot="19920000">
            <a:off x="3870000" y="1259278"/>
            <a:ext cx="1543228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FF0000"/>
                </a:solidFill>
              </a:rPr>
              <a:t>Hot stream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6766836" y="1707731"/>
            <a:ext cx="613486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06600"/>
                </a:solidFill>
                <a:sym typeface="Symbol" pitchFamily="18" charset="2"/>
              </a:rPr>
              <a:t>T</a:t>
            </a:r>
            <a:r>
              <a:rPr lang="en-US" sz="2000" b="1" baseline="-25000" dirty="0">
                <a:solidFill>
                  <a:srgbClr val="006600"/>
                </a:solidFill>
                <a:sym typeface="Symbol" pitchFamily="18" charset="2"/>
              </a:rPr>
              <a:t>2</a:t>
            </a:r>
            <a:endParaRPr lang="en-US" sz="2000" i="0" dirty="0">
              <a:solidFill>
                <a:schemeClr val="tx2"/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253915" y="4165605"/>
            <a:ext cx="1632285" cy="7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defTabSz="1014413"/>
            <a:r>
              <a:rPr lang="en-US" sz="2000" b="1" dirty="0">
                <a:solidFill>
                  <a:srgbClr val="006600"/>
                </a:solidFill>
                <a:sym typeface="Symbol" pitchFamily="18" charset="2"/>
              </a:rPr>
              <a:t>T</a:t>
            </a:r>
            <a:r>
              <a:rPr lang="en-US" sz="2000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sz="2000" b="1" i="0" dirty="0">
                <a:solidFill>
                  <a:srgbClr val="006666"/>
                </a:solidFill>
              </a:rPr>
              <a:t> ≥ EMAT (10 </a:t>
            </a:r>
            <a:r>
              <a:rPr lang="en-US" sz="2000" b="1" i="0" baseline="30000" dirty="0" err="1">
                <a:solidFill>
                  <a:srgbClr val="006666"/>
                </a:solidFill>
              </a:rPr>
              <a:t>o</a:t>
            </a:r>
            <a:r>
              <a:rPr lang="en-US" sz="2000" b="1" i="0" dirty="0" err="1">
                <a:solidFill>
                  <a:srgbClr val="006666"/>
                </a:solidFill>
              </a:rPr>
              <a:t>C</a:t>
            </a:r>
            <a:r>
              <a:rPr lang="en-US" sz="2000" b="1" i="0" dirty="0">
                <a:solidFill>
                  <a:srgbClr val="006666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1800" y="6096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130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25146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37338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2514600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115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400800" y="2895600"/>
            <a:ext cx="1632285" cy="7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defTabSz="1014413"/>
            <a:r>
              <a:rPr lang="en-US" sz="2000" b="1" dirty="0">
                <a:solidFill>
                  <a:srgbClr val="006600"/>
                </a:solidFill>
                <a:sym typeface="Symbol" pitchFamily="18" charset="2"/>
              </a:rPr>
              <a:t>T</a:t>
            </a:r>
            <a:r>
              <a:rPr lang="en-US" sz="2000" b="1" baseline="-250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US" sz="2000" b="1" i="0" dirty="0">
                <a:solidFill>
                  <a:srgbClr val="006666"/>
                </a:solidFill>
              </a:rPr>
              <a:t> ≥ EMAT (10 </a:t>
            </a:r>
            <a:r>
              <a:rPr lang="en-US" sz="2000" b="1" i="0" baseline="30000" dirty="0" err="1">
                <a:solidFill>
                  <a:srgbClr val="006666"/>
                </a:solidFill>
              </a:rPr>
              <a:t>o</a:t>
            </a:r>
            <a:r>
              <a:rPr lang="en-US" sz="2000" b="1" i="0" dirty="0" err="1">
                <a:solidFill>
                  <a:srgbClr val="006666"/>
                </a:solidFill>
              </a:rPr>
              <a:t>C</a:t>
            </a:r>
            <a:r>
              <a:rPr lang="en-US" sz="2000" b="1" i="0" dirty="0">
                <a:solidFill>
                  <a:srgbClr val="006666"/>
                </a:solidFill>
              </a:rPr>
              <a:t>)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1676400" y="685800"/>
          <a:ext cx="189629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3" name="Equation" r:id="rId3" imgW="850680" imgH="444240" progId="Equation.DSMT4">
                  <p:embed/>
                </p:oleObj>
              </mc:Choice>
              <mc:Fallback>
                <p:oleObj name="Equation" r:id="rId3" imgW="850680" imgH="444240" progId="Equation.DSMT4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85800"/>
                        <a:ext cx="189629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73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0" y="-1538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 flipH="1" flipV="1">
            <a:off x="1310419" y="1081667"/>
            <a:ext cx="2566" cy="39257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>
            <a:off x="1325827" y="4998831"/>
            <a:ext cx="6521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11"/>
          <p:cNvSpPr txBox="1">
            <a:spLocks noChangeArrowheads="1"/>
          </p:cNvSpPr>
          <p:nvPr/>
        </p:nvSpPr>
        <p:spPr bwMode="auto">
          <a:xfrm>
            <a:off x="914400" y="5562601"/>
            <a:ext cx="5867400" cy="5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defTabSz="1014413">
              <a:lnSpc>
                <a:spcPct val="150000"/>
              </a:lnSpc>
            </a:pPr>
            <a:r>
              <a:rPr lang="en-US" sz="2000" b="1" i="0" dirty="0">
                <a:solidFill>
                  <a:srgbClr val="002060"/>
                </a:solidFill>
                <a:sym typeface="Symbol"/>
              </a:rPr>
              <a:t>T</a:t>
            </a:r>
            <a:r>
              <a:rPr lang="en-US" sz="2000" b="1" i="0" baseline="-25000" dirty="0">
                <a:solidFill>
                  <a:srgbClr val="002060"/>
                </a:solidFill>
                <a:sym typeface="Symbol"/>
              </a:rPr>
              <a:t>MIN 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  <a:sym typeface="Symbol"/>
              </a:rPr>
              <a:t>  Q </a:t>
            </a:r>
            <a:r>
              <a:rPr lang="en-US" sz="2000" b="1" dirty="0">
                <a:solidFill>
                  <a:srgbClr val="002060"/>
                </a:solidFill>
              </a:rPr>
              <a:t>, </a:t>
            </a:r>
            <a:r>
              <a:rPr lang="en-US" sz="2000" b="1" dirty="0">
                <a:solidFill>
                  <a:srgbClr val="002060"/>
                </a:solidFill>
                <a:sym typeface="Symbol"/>
              </a:rPr>
              <a:t></a:t>
            </a:r>
            <a:r>
              <a:rPr lang="en-US" sz="2000" b="1" dirty="0" err="1">
                <a:solidFill>
                  <a:srgbClr val="002060"/>
                </a:solidFill>
                <a:sym typeface="Symbol"/>
              </a:rPr>
              <a:t>T</a:t>
            </a:r>
            <a:r>
              <a:rPr lang="en-US" sz="2000" b="1" baseline="-25000" dirty="0" err="1">
                <a:solidFill>
                  <a:srgbClr val="002060"/>
                </a:solidFill>
                <a:sym typeface="Symbol"/>
              </a:rPr>
              <a:t>log</a:t>
            </a:r>
            <a:r>
              <a:rPr lang="en-US" sz="2000" b="1" dirty="0">
                <a:solidFill>
                  <a:srgbClr val="002060"/>
                </a:solidFill>
                <a:sym typeface="Symbol"/>
              </a:rPr>
              <a:t>  and A</a:t>
            </a:r>
            <a:endParaRPr lang="en-US" sz="2000" b="1" i="0" baseline="-25000" dirty="0">
              <a:solidFill>
                <a:srgbClr val="002060"/>
              </a:solidFill>
            </a:endParaRPr>
          </a:p>
        </p:txBody>
      </p:sp>
      <p:sp>
        <p:nvSpPr>
          <p:cNvPr id="79" name="Text Box 14"/>
          <p:cNvSpPr txBox="1">
            <a:spLocks noChangeArrowheads="1"/>
          </p:cNvSpPr>
          <p:nvPr/>
        </p:nvSpPr>
        <p:spPr bwMode="auto">
          <a:xfrm rot="16217704">
            <a:off x="257849" y="1653251"/>
            <a:ext cx="1711503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algn="ctr" defTabSz="1014413"/>
            <a:r>
              <a:rPr lang="en-US" b="1" i="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7425293" y="4452448"/>
            <a:ext cx="1179346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b="1" i="0" dirty="0">
                <a:solidFill>
                  <a:srgbClr val="000000"/>
                </a:solidFill>
                <a:sym typeface="Symbol" pitchFamily="18" charset="2"/>
              </a:rPr>
              <a:t>Enthalpy</a:t>
            </a:r>
            <a:endParaRPr lang="en-US" b="1" i="0" dirty="0">
              <a:solidFill>
                <a:srgbClr val="000000"/>
              </a:solidFill>
            </a:endParaRPr>
          </a:p>
        </p:txBody>
      </p:sp>
      <p:sp>
        <p:nvSpPr>
          <p:cNvPr id="81" name="Text Box 16"/>
          <p:cNvSpPr txBox="1">
            <a:spLocks noChangeArrowheads="1"/>
          </p:cNvSpPr>
          <p:nvPr/>
        </p:nvSpPr>
        <p:spPr bwMode="auto">
          <a:xfrm>
            <a:off x="2506335" y="3304302"/>
            <a:ext cx="613486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06600"/>
                </a:solidFill>
                <a:sym typeface="Symbol" pitchFamily="18" charset="2"/>
              </a:rPr>
              <a:t>T</a:t>
            </a:r>
            <a:r>
              <a:rPr lang="en-US" sz="2000" b="1" i="0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endParaRPr lang="en-US" sz="2000" i="0" dirty="0">
              <a:solidFill>
                <a:schemeClr val="tx2"/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3068098" y="928924"/>
            <a:ext cx="3644201" cy="2040707"/>
          </a:xfrm>
          <a:prstGeom prst="line">
            <a:avLst/>
          </a:pr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3094893" y="2786751"/>
            <a:ext cx="3630804" cy="1233714"/>
          </a:xfrm>
          <a:prstGeom prst="line">
            <a:avLst/>
          </a:prstGeom>
          <a:noFill/>
          <a:ln w="28575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" name="Straight Arrow Connector 20"/>
          <p:cNvCxnSpPr>
            <a:stCxn id="18" idx="0"/>
            <a:endCxn id="19" idx="0"/>
          </p:cNvCxnSpPr>
          <p:nvPr/>
        </p:nvCxnSpPr>
        <p:spPr>
          <a:xfrm rot="16200000" flipH="1">
            <a:off x="2542681" y="3495047"/>
            <a:ext cx="105083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784500" y="1843322"/>
            <a:ext cx="18288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2"/>
          <p:cNvSpPr txBox="1">
            <a:spLocks noChangeArrowheads="1"/>
          </p:cNvSpPr>
          <p:nvPr/>
        </p:nvSpPr>
        <p:spPr bwMode="auto">
          <a:xfrm rot="20502498">
            <a:off x="4177155" y="3493572"/>
            <a:ext cx="1685895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333399"/>
                </a:solidFill>
              </a:rPr>
              <a:t>Cold stream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 rot="19920000">
            <a:off x="3870000" y="1259278"/>
            <a:ext cx="1543228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FF0000"/>
                </a:solidFill>
              </a:rPr>
              <a:t>Hot stream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6766836" y="1707731"/>
            <a:ext cx="613486" cy="4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06600"/>
                </a:solidFill>
                <a:sym typeface="Symbol" pitchFamily="18" charset="2"/>
              </a:rPr>
              <a:t>T</a:t>
            </a:r>
            <a:r>
              <a:rPr lang="en-US" sz="2000" b="1" baseline="-25000" dirty="0">
                <a:solidFill>
                  <a:srgbClr val="006600"/>
                </a:solidFill>
                <a:sym typeface="Symbol" pitchFamily="18" charset="2"/>
              </a:rPr>
              <a:t>2</a:t>
            </a:r>
            <a:endParaRPr lang="en-US" sz="2000" i="0" dirty="0">
              <a:solidFill>
                <a:schemeClr val="tx2"/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253915" y="4165605"/>
            <a:ext cx="1632285" cy="7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defTabSz="1014413"/>
            <a:r>
              <a:rPr lang="en-US" sz="2000" b="1" dirty="0">
                <a:solidFill>
                  <a:srgbClr val="006600"/>
                </a:solidFill>
                <a:sym typeface="Symbol" pitchFamily="18" charset="2"/>
              </a:rPr>
              <a:t>T</a:t>
            </a:r>
            <a:r>
              <a:rPr lang="en-US" sz="2000" b="1" baseline="-25000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sz="2000" b="1" i="0" dirty="0">
                <a:solidFill>
                  <a:srgbClr val="006666"/>
                </a:solidFill>
              </a:rPr>
              <a:t> ≥ EMAT (20 </a:t>
            </a:r>
            <a:r>
              <a:rPr lang="en-US" sz="2000" b="1" i="0" baseline="30000" dirty="0" err="1">
                <a:solidFill>
                  <a:srgbClr val="006666"/>
                </a:solidFill>
              </a:rPr>
              <a:t>o</a:t>
            </a:r>
            <a:r>
              <a:rPr lang="en-US" sz="2000" b="1" i="0" dirty="0" err="1">
                <a:solidFill>
                  <a:srgbClr val="006666"/>
                </a:solidFill>
              </a:rPr>
              <a:t>C</a:t>
            </a:r>
            <a:r>
              <a:rPr lang="en-US" sz="2000" b="1" i="0" dirty="0">
                <a:solidFill>
                  <a:srgbClr val="006666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1800" y="6096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130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25146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37338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25146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107 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endParaRPr lang="en-US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400800" y="2895600"/>
            <a:ext cx="1632285" cy="7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defTabSz="1014413"/>
            <a:r>
              <a:rPr lang="en-US" sz="2000" b="1" dirty="0">
                <a:solidFill>
                  <a:srgbClr val="006600"/>
                </a:solidFill>
                <a:sym typeface="Symbol" pitchFamily="18" charset="2"/>
              </a:rPr>
              <a:t>T</a:t>
            </a:r>
            <a:r>
              <a:rPr lang="en-US" sz="2000" b="1" baseline="-250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US" sz="2000" b="1" i="0" dirty="0">
                <a:solidFill>
                  <a:srgbClr val="006666"/>
                </a:solidFill>
              </a:rPr>
              <a:t> ≥ EMAT (20 </a:t>
            </a:r>
            <a:r>
              <a:rPr lang="en-US" sz="2000" b="1" i="0" baseline="30000" dirty="0" err="1">
                <a:solidFill>
                  <a:srgbClr val="006666"/>
                </a:solidFill>
              </a:rPr>
              <a:t>o</a:t>
            </a:r>
            <a:r>
              <a:rPr lang="en-US" sz="2000" b="1" i="0" dirty="0" err="1">
                <a:solidFill>
                  <a:srgbClr val="006666"/>
                </a:solidFill>
              </a:rPr>
              <a:t>C</a:t>
            </a:r>
            <a:r>
              <a:rPr lang="en-US" sz="2000" b="1" i="0" dirty="0">
                <a:solidFill>
                  <a:srgbClr val="006666"/>
                </a:solidFill>
              </a:rPr>
              <a:t>)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828800" y="533400"/>
          <a:ext cx="1897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7" name="Equation" r:id="rId3" imgW="850680" imgH="444240" progId="Equation.DSMT4">
                  <p:embed/>
                </p:oleObj>
              </mc:Choice>
              <mc:Fallback>
                <p:oleObj name="Equation" r:id="rId3" imgW="850680" imgH="444240" progId="Equation.DSMT4">
                  <p:embed/>
                  <p:pic>
                    <p:nvPicPr>
                      <p:cNvPr id="60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400"/>
                        <a:ext cx="18970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90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95400" y="12192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Một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vài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định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nghĩa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 1:3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21" name="Object 10"/>
          <p:cNvGraphicFramePr>
            <a:graphicFrameLocks noChangeAspect="1"/>
          </p:cNvGraphicFramePr>
          <p:nvPr/>
        </p:nvGraphicFramePr>
        <p:xfrm>
          <a:off x="4343400" y="1028700"/>
          <a:ext cx="43434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3" name="Picture" r:id="rId4" imgW="2942844" imgH="2712720" progId="Word.Picture.8">
                  <p:embed/>
                </p:oleObj>
              </mc:Choice>
              <mc:Fallback>
                <p:oleObj name="Picture" r:id="rId4" imgW="2942844" imgH="2712720" progId="Word.Picture.8">
                  <p:embed/>
                  <p:pic>
                    <p:nvPicPr>
                      <p:cNvPr id="92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28700"/>
                        <a:ext cx="43434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228600" y="2209800"/>
            <a:ext cx="4343400" cy="1524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457200" algn="l"/>
              </a:tabLst>
            </a:pPr>
            <a:r>
              <a:rPr lang="en-US" altLang="he-IL" sz="2000" b="1" dirty="0">
                <a:latin typeface="Tahoma" pitchFamily="34" charset="0"/>
                <a:cs typeface="Tahoma" pitchFamily="34" charset="0"/>
              </a:rPr>
              <a:t>T</a:t>
            </a:r>
            <a:r>
              <a:rPr lang="en-US" altLang="he-IL" sz="2000" b="1" baseline="30000" dirty="0">
                <a:latin typeface="Tahoma" pitchFamily="34" charset="0"/>
                <a:cs typeface="Tahoma" pitchFamily="34" charset="0"/>
              </a:rPr>
              <a:t>S</a:t>
            </a:r>
            <a:r>
              <a:rPr lang="en-US" altLang="he-IL" sz="2000" baseline="300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=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vào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(supply T) (</a:t>
            </a:r>
            <a:r>
              <a:rPr lang="en-US" altLang="he-IL" sz="2000" baseline="30000" dirty="0" err="1">
                <a:latin typeface="Tahoma" pitchFamily="34" charset="0"/>
                <a:cs typeface="Tahoma" pitchFamily="34" charset="0"/>
              </a:rPr>
              <a:t>o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C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)</a:t>
            </a:r>
            <a:br>
              <a:rPr lang="en-US" altLang="he-IL" sz="2000" dirty="0">
                <a:latin typeface="Tahoma" pitchFamily="34" charset="0"/>
                <a:cs typeface="Tahoma" pitchFamily="34" charset="0"/>
              </a:rPr>
            </a:br>
            <a:br>
              <a:rPr lang="en-US" altLang="he-IL" sz="1400" dirty="0">
                <a:latin typeface="Tahoma" pitchFamily="34" charset="0"/>
                <a:cs typeface="Tahoma" pitchFamily="34" charset="0"/>
              </a:rPr>
            </a:br>
            <a:br>
              <a:rPr lang="en-US" altLang="he-IL" sz="2000" dirty="0">
                <a:latin typeface="Tahoma" pitchFamily="34" charset="0"/>
                <a:cs typeface="Tahoma" pitchFamily="34" charset="0"/>
              </a:rPr>
            </a:br>
            <a:r>
              <a:rPr lang="en-US" altLang="he-IL" sz="2000" b="1" dirty="0">
                <a:latin typeface="Tahoma" pitchFamily="34" charset="0"/>
                <a:cs typeface="Tahoma" pitchFamily="34" charset="0"/>
              </a:rPr>
              <a:t>T</a:t>
            </a:r>
            <a:r>
              <a:rPr lang="en-US" altLang="he-IL" sz="2000" b="1" baseline="30000" dirty="0">
                <a:latin typeface="Tahoma" pitchFamily="34" charset="0"/>
                <a:cs typeface="Tahoma" pitchFamily="34" charset="0"/>
              </a:rPr>
              <a:t>T</a:t>
            </a:r>
            <a:r>
              <a:rPr lang="en-US" altLang="he-IL" sz="2000" baseline="30000" dirty="0">
                <a:latin typeface="Tahoma" pitchFamily="34" charset="0"/>
                <a:cs typeface="Tahoma" pitchFamily="34" charset="0"/>
              </a:rPr>
              <a:t>   	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=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ra (target T) (</a:t>
            </a:r>
            <a:r>
              <a:rPr lang="en-US" altLang="he-IL" sz="2000" baseline="30000" dirty="0" err="1">
                <a:latin typeface="Tahoma" pitchFamily="34" charset="0"/>
                <a:cs typeface="Tahoma" pitchFamily="34" charset="0"/>
              </a:rPr>
              <a:t>o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C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9223" name="Rectangle 14"/>
          <p:cNvSpPr>
            <a:spLocks noChangeArrowheads="1"/>
          </p:cNvSpPr>
          <p:nvPr/>
        </p:nvSpPr>
        <p:spPr bwMode="auto">
          <a:xfrm>
            <a:off x="457200" y="5105400"/>
            <a:ext cx="8305800" cy="1524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457200" algn="l"/>
                <a:tab pos="3597275" algn="l"/>
                <a:tab pos="4054475" algn="l"/>
              </a:tabLst>
            </a:pPr>
            <a:r>
              <a:rPr lang="en-US" altLang="he-IL" sz="2000" b="1" dirty="0">
                <a:latin typeface="Tahoma" pitchFamily="34" charset="0"/>
                <a:cs typeface="Tahoma" pitchFamily="34" charset="0"/>
              </a:rPr>
              <a:t>H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= Enthalpy (MW)	</a:t>
            </a:r>
            <a:r>
              <a:rPr lang="en-US" altLang="he-IL" sz="2000" b="1" dirty="0">
                <a:latin typeface="Tahoma" pitchFamily="34" charset="0"/>
                <a:cs typeface="Tahoma" pitchFamily="34" charset="0"/>
              </a:rPr>
              <a:t>CP	</a:t>
            </a:r>
            <a:r>
              <a:rPr lang="en-US" altLang="he-IL" sz="2000" dirty="0">
                <a:latin typeface="Tahoma" pitchFamily="34" charset="0"/>
                <a:cs typeface="Tahoma" pitchFamily="34" charset="0"/>
                <a:sym typeface="Symbol" pitchFamily="18" charset="2"/>
              </a:rPr>
              <a:t>= 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Heat capacity flowrate (MW/</a:t>
            </a:r>
            <a:r>
              <a:rPr lang="en-US" altLang="he-IL" sz="2000" baseline="30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aseline="30000" dirty="0" err="1">
                <a:latin typeface="Tahoma" pitchFamily="34" charset="0"/>
                <a:cs typeface="Tahoma" pitchFamily="34" charset="0"/>
              </a:rPr>
              <a:t>o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C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)</a:t>
            </a:r>
            <a:br>
              <a:rPr lang="en-US" altLang="he-IL" sz="2000" dirty="0">
                <a:latin typeface="Tahoma" pitchFamily="34" charset="0"/>
                <a:cs typeface="Tahoma" pitchFamily="34" charset="0"/>
              </a:rPr>
            </a:br>
            <a:r>
              <a:rPr lang="en-US" altLang="he-IL" sz="2000" dirty="0">
                <a:latin typeface="Tahoma" pitchFamily="34" charset="0"/>
                <a:cs typeface="Tahoma" pitchFamily="34" charset="0"/>
              </a:rPr>
              <a:t>			= L</a:t>
            </a:r>
            <a:r>
              <a:rPr lang="vi-VN" altLang="he-IL" sz="2000" dirty="0">
                <a:latin typeface="Tahoma" pitchFamily="34" charset="0"/>
                <a:cs typeface="Tahoma" pitchFamily="34" charset="0"/>
              </a:rPr>
              <a:t>ư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u l</a:t>
            </a:r>
            <a:r>
              <a:rPr lang="vi-VN" altLang="he-IL" sz="2000" dirty="0">
                <a:latin typeface="Tahoma" pitchFamily="34" charset="0"/>
                <a:cs typeface="Tahoma" pitchFamily="34" charset="0"/>
              </a:rPr>
              <a:t>ư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ợng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="1" dirty="0">
                <a:latin typeface="Tahoma" pitchFamily="34" charset="0"/>
                <a:cs typeface="Tahoma" pitchFamily="34" charset="0"/>
              </a:rPr>
              <a:t>x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dung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riêng</a:t>
            </a:r>
            <a:br>
              <a:rPr lang="en-US" altLang="he-IL" sz="2000" dirty="0">
                <a:latin typeface="Tahoma" pitchFamily="34" charset="0"/>
                <a:cs typeface="Tahoma" pitchFamily="34" charset="0"/>
              </a:rPr>
            </a:br>
            <a:r>
              <a:rPr lang="en-US" altLang="he-IL" sz="2000" dirty="0">
                <a:latin typeface="Tahoma" pitchFamily="34" charset="0"/>
                <a:cs typeface="Tahoma" pitchFamily="34" charset="0"/>
              </a:rPr>
              <a:t>			= </a:t>
            </a:r>
            <a:r>
              <a:rPr lang="en-US" altLang="he-IL" sz="2000" dirty="0">
                <a:latin typeface="Tahoma" pitchFamily="34" charset="0"/>
                <a:cs typeface="Tahoma" pitchFamily="34" charset="0"/>
                <a:sym typeface="Symbol" pitchFamily="18" charset="2"/>
              </a:rPr>
              <a:t>m </a:t>
            </a:r>
            <a:r>
              <a:rPr lang="en-US" altLang="he-IL" sz="2000" b="1" dirty="0">
                <a:latin typeface="Tahoma" pitchFamily="34" charset="0"/>
                <a:cs typeface="Tahoma" pitchFamily="34" charset="0"/>
                <a:sym typeface="Symbol" pitchFamily="18" charset="2"/>
              </a:rPr>
              <a:t>x </a:t>
            </a:r>
            <a:r>
              <a:rPr lang="en-US" altLang="he-IL" sz="2000" dirty="0">
                <a:latin typeface="Tahoma" pitchFamily="34" charset="0"/>
                <a:cs typeface="Tahoma" pitchFamily="34" charset="0"/>
                <a:sym typeface="Symbol" pitchFamily="18" charset="2"/>
              </a:rPr>
              <a:t>C</a:t>
            </a:r>
            <a:r>
              <a:rPr lang="en-US" altLang="he-IL" sz="2000" baseline="-25000" dirty="0">
                <a:latin typeface="Tahoma" pitchFamily="34" charset="0"/>
                <a:cs typeface="Tahoma" pitchFamily="34" charset="0"/>
                <a:sym typeface="Symbol" pitchFamily="18" charset="2"/>
              </a:rPr>
              <a:t>p</a:t>
            </a:r>
            <a:r>
              <a:rPr lang="en-US" altLang="he-IL" sz="2000" i="1" dirty="0">
                <a:latin typeface="Tahoma" pitchFamily="34" charset="0"/>
                <a:cs typeface="Tahoma" pitchFamily="34" charset="0"/>
                <a:sym typeface="Symbol" pitchFamily="18" charset="2"/>
              </a:rPr>
              <a:t> 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(MW/</a:t>
            </a:r>
            <a:r>
              <a:rPr lang="en-US" altLang="he-IL" sz="2000" baseline="30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aseline="30000" dirty="0" err="1">
                <a:latin typeface="Tahoma" pitchFamily="34" charset="0"/>
                <a:cs typeface="Tahoma" pitchFamily="34" charset="0"/>
              </a:rPr>
              <a:t>o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C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59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Một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vài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định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nghĩa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 2:3</a:t>
            </a:r>
          </a:p>
          <a:p>
            <a:pPr algn="ctr">
              <a:spcBef>
                <a:spcPct val="50000"/>
              </a:spcBef>
            </a:pP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190500" y="990599"/>
            <a:ext cx="8420100" cy="16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just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sz="2400" dirty="0" err="1">
                <a:latin typeface="Tahoma" pitchFamily="34" charset="0"/>
              </a:rPr>
              <a:t>Chênh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lệch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nhiệt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độ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tối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thiểu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trong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các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thiết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bị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truyền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nhiệt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2400" b="1" dirty="0" err="1">
                <a:solidFill>
                  <a:srgbClr val="0000FF"/>
                </a:solidFill>
                <a:latin typeface="Tahoma" pitchFamily="34" charset="0"/>
              </a:rPr>
              <a:t>T</a:t>
            </a:r>
            <a:r>
              <a:rPr lang="en-US" sz="2400" b="1" baseline="-25000" dirty="0" err="1">
                <a:solidFill>
                  <a:srgbClr val="0000FF"/>
                </a:solidFill>
                <a:latin typeface="Tahoma" pitchFamily="34" charset="0"/>
              </a:rPr>
              <a:t>min</a:t>
            </a:r>
            <a:endParaRPr lang="en-US" sz="1600" dirty="0">
              <a:latin typeface="Tahoma" pitchFamily="34" charset="0"/>
            </a:endParaRPr>
          </a:p>
          <a:p>
            <a:pPr marL="609600" indent="-609600" algn="just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sz="2400" dirty="0" err="1">
                <a:latin typeface="Tahoma" pitchFamily="34" charset="0"/>
              </a:rPr>
              <a:t>Nếu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Symbol" pitchFamily="18" charset="2"/>
              </a:rPr>
              <a:t>D</a:t>
            </a:r>
            <a:r>
              <a:rPr lang="en-US" sz="2400" dirty="0" err="1">
                <a:latin typeface="Tahoma" pitchFamily="34" charset="0"/>
              </a:rPr>
              <a:t>T</a:t>
            </a:r>
            <a:r>
              <a:rPr lang="en-US" sz="2400" baseline="-25000" dirty="0" err="1">
                <a:latin typeface="Tahoma" pitchFamily="34" charset="0"/>
              </a:rPr>
              <a:t>min</a:t>
            </a:r>
            <a:r>
              <a:rPr lang="en-US" sz="2400" dirty="0">
                <a:latin typeface="Tahoma" pitchFamily="34" charset="0"/>
              </a:rPr>
              <a:t> = 20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°</a:t>
            </a:r>
            <a:r>
              <a:rPr lang="en-US" sz="2400" dirty="0">
                <a:latin typeface="Tahoma" pitchFamily="34" charset="0"/>
              </a:rPr>
              <a:t>C: </a:t>
            </a:r>
            <a:r>
              <a:rPr lang="en-US" sz="2400" dirty="0" err="1">
                <a:latin typeface="Tahoma" pitchFamily="34" charset="0"/>
              </a:rPr>
              <a:t>thiết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bị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trao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đổi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nhiệt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nào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dưới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đây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không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thỏa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mãn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yêu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cầu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về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Symbol" pitchFamily="18" charset="2"/>
              </a:rPr>
              <a:t>D</a:t>
            </a:r>
            <a:r>
              <a:rPr lang="en-US" sz="2400" dirty="0" err="1">
                <a:latin typeface="Tahoma" pitchFamily="34" charset="0"/>
              </a:rPr>
              <a:t>T</a:t>
            </a:r>
            <a:r>
              <a:rPr lang="en-US" sz="2400" baseline="-25000" dirty="0" err="1">
                <a:latin typeface="Tahoma" pitchFamily="34" charset="0"/>
              </a:rPr>
              <a:t>min</a:t>
            </a:r>
            <a:r>
              <a:rPr lang="en-US" sz="2400" dirty="0">
                <a:latin typeface="Tahoma" pitchFamily="34" charset="0"/>
              </a:rPr>
              <a:t> </a:t>
            </a:r>
          </a:p>
          <a:p>
            <a:pPr marL="1254125" lvl="1" indent="-396875" algn="just">
              <a:lnSpc>
                <a:spcPct val="120000"/>
              </a:lnSpc>
              <a:spcBef>
                <a:spcPts val="0"/>
              </a:spcBef>
              <a:buFontTx/>
              <a:buChar char="–"/>
            </a:pPr>
            <a:endParaRPr lang="en-US" sz="2000" dirty="0">
              <a:latin typeface="Tahoma" pitchFamily="34" charset="0"/>
            </a:endParaRPr>
          </a:p>
          <a:p>
            <a:pPr marL="1254125" lvl="1" indent="-396875" algn="just">
              <a:lnSpc>
                <a:spcPct val="120000"/>
              </a:lnSpc>
              <a:spcBef>
                <a:spcPts val="0"/>
              </a:spcBef>
              <a:buFontTx/>
              <a:buChar char="–"/>
            </a:pPr>
            <a:endParaRPr lang="en-US" sz="2000" dirty="0">
              <a:latin typeface="Tahoma" pitchFamily="34" charset="0"/>
            </a:endParaRPr>
          </a:p>
        </p:txBody>
      </p:sp>
      <p:graphicFrame>
        <p:nvGraphicFramePr>
          <p:cNvPr id="200714" name="Object 10"/>
          <p:cNvGraphicFramePr>
            <a:graphicFrameLocks noChangeAspect="1"/>
          </p:cNvGraphicFramePr>
          <p:nvPr/>
        </p:nvGraphicFramePr>
        <p:xfrm>
          <a:off x="2230438" y="3141663"/>
          <a:ext cx="4551362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7" name="Picture" r:id="rId4" imgW="3712464" imgH="2036064" progId="Word.Picture.8">
                  <p:embed/>
                </p:oleObj>
              </mc:Choice>
              <mc:Fallback>
                <p:oleObj name="Picture" r:id="rId4" imgW="3712464" imgH="2036064" progId="Word.Picture.8">
                  <p:embed/>
                  <p:pic>
                    <p:nvPicPr>
                      <p:cNvPr id="2007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141663"/>
                        <a:ext cx="4551362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91200" y="4191000"/>
            <a:ext cx="1371600" cy="884238"/>
            <a:chOff x="3648" y="2256"/>
            <a:chExt cx="864" cy="557"/>
          </a:xfrm>
        </p:grpSpPr>
        <p:sp>
          <p:nvSpPr>
            <p:cNvPr id="10258" name="Text Box 12"/>
            <p:cNvSpPr txBox="1">
              <a:spLocks noChangeArrowheads="1"/>
            </p:cNvSpPr>
            <p:nvPr/>
          </p:nvSpPr>
          <p:spPr bwMode="auto">
            <a:xfrm>
              <a:off x="3984" y="2544"/>
              <a:ext cx="5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60000"/>
                </a:spcBef>
                <a:buFontTx/>
                <a:buChar char=" "/>
              </a:pPr>
              <a:r>
                <a:rPr lang="en-US" altLang="en-US" sz="22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20</a:t>
              </a:r>
              <a:r>
                <a:rPr lang="en-US" altLang="he-IL" sz="2200" baseline="300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o</a:t>
              </a:r>
              <a:endParaRPr lang="en-US" altLang="he-IL" sz="2200">
                <a:solidFill>
                  <a:schemeClr val="tx2"/>
                </a:solidFill>
                <a:latin typeface="Comic Sans MS" pitchFamily="66" charset="0"/>
                <a:cs typeface="Narkisim" pitchFamily="2" charset="-79"/>
              </a:endParaRPr>
            </a:p>
          </p:txBody>
        </p:sp>
        <p:sp>
          <p:nvSpPr>
            <p:cNvPr id="10259" name="Arc 13"/>
            <p:cNvSpPr>
              <a:spLocks/>
            </p:cNvSpPr>
            <p:nvPr/>
          </p:nvSpPr>
          <p:spPr bwMode="auto">
            <a:xfrm flipV="1">
              <a:off x="3648" y="2256"/>
              <a:ext cx="576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00400" y="4191000"/>
            <a:ext cx="1371600" cy="884238"/>
            <a:chOff x="2016" y="2256"/>
            <a:chExt cx="864" cy="557"/>
          </a:xfrm>
        </p:grpSpPr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2352" y="2544"/>
              <a:ext cx="5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60000"/>
                </a:spcBef>
                <a:buFontTx/>
                <a:buChar char=" "/>
              </a:pPr>
              <a:r>
                <a:rPr lang="en-US" altLang="en-US" sz="22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10</a:t>
              </a:r>
              <a:r>
                <a:rPr lang="en-US" altLang="he-IL" sz="2200" baseline="300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o</a:t>
              </a:r>
              <a:endParaRPr lang="en-US" altLang="he-IL" sz="2200">
                <a:solidFill>
                  <a:schemeClr val="tx2"/>
                </a:solidFill>
                <a:latin typeface="Comic Sans MS" pitchFamily="66" charset="0"/>
                <a:cs typeface="Narkisim" pitchFamily="2" charset="-79"/>
              </a:endParaRPr>
            </a:p>
          </p:txBody>
        </p:sp>
        <p:sp>
          <p:nvSpPr>
            <p:cNvPr id="10257" name="Arc 16"/>
            <p:cNvSpPr>
              <a:spLocks/>
            </p:cNvSpPr>
            <p:nvPr/>
          </p:nvSpPr>
          <p:spPr bwMode="auto">
            <a:xfrm flipV="1">
              <a:off x="2016" y="2256"/>
              <a:ext cx="576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048000"/>
            <a:ext cx="1219200" cy="990600"/>
            <a:chOff x="1152" y="1536"/>
            <a:chExt cx="768" cy="624"/>
          </a:xfrm>
        </p:grpSpPr>
        <p:sp>
          <p:nvSpPr>
            <p:cNvPr id="10254" name="Text Box 18"/>
            <p:cNvSpPr txBox="1">
              <a:spLocks noChangeArrowheads="1"/>
            </p:cNvSpPr>
            <p:nvPr/>
          </p:nvSpPr>
          <p:spPr bwMode="auto">
            <a:xfrm>
              <a:off x="1152" y="1536"/>
              <a:ext cx="5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60000"/>
                </a:spcBef>
                <a:buFontTx/>
                <a:buChar char=" "/>
              </a:pPr>
              <a:r>
                <a:rPr lang="en-US" altLang="en-US" sz="22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20</a:t>
              </a:r>
              <a:r>
                <a:rPr lang="en-US" altLang="he-IL" sz="2200" baseline="300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o</a:t>
              </a:r>
              <a:endParaRPr lang="en-US" altLang="he-IL" sz="2200">
                <a:solidFill>
                  <a:schemeClr val="tx2"/>
                </a:solidFill>
                <a:latin typeface="Comic Sans MS" pitchFamily="66" charset="0"/>
                <a:cs typeface="Narkisim" pitchFamily="2" charset="-79"/>
              </a:endParaRPr>
            </a:p>
          </p:txBody>
        </p:sp>
        <p:sp>
          <p:nvSpPr>
            <p:cNvPr id="10255" name="Arc 19"/>
            <p:cNvSpPr>
              <a:spLocks/>
            </p:cNvSpPr>
            <p:nvPr/>
          </p:nvSpPr>
          <p:spPr bwMode="auto">
            <a:xfrm flipH="1">
              <a:off x="1344" y="1632"/>
              <a:ext cx="576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43400" y="3048000"/>
            <a:ext cx="1219200" cy="914400"/>
            <a:chOff x="2736" y="1536"/>
            <a:chExt cx="768" cy="576"/>
          </a:xfrm>
        </p:grpSpPr>
        <p:sp>
          <p:nvSpPr>
            <p:cNvPr id="10252" name="Text Box 21"/>
            <p:cNvSpPr txBox="1">
              <a:spLocks noChangeArrowheads="1"/>
            </p:cNvSpPr>
            <p:nvPr/>
          </p:nvSpPr>
          <p:spPr bwMode="auto">
            <a:xfrm>
              <a:off x="2736" y="1536"/>
              <a:ext cx="5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60000"/>
                </a:spcBef>
                <a:buFontTx/>
                <a:buChar char=" "/>
              </a:pPr>
              <a:r>
                <a:rPr lang="en-US" altLang="en-US" sz="22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30</a:t>
              </a:r>
              <a:r>
                <a:rPr lang="en-US" altLang="he-IL" sz="2200" baseline="300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o</a:t>
              </a:r>
              <a:endParaRPr lang="en-US" altLang="he-IL" sz="2200">
                <a:solidFill>
                  <a:schemeClr val="tx2"/>
                </a:solidFill>
                <a:latin typeface="Comic Sans MS" pitchFamily="66" charset="0"/>
                <a:cs typeface="Narkisim" pitchFamily="2" charset="-79"/>
              </a:endParaRPr>
            </a:p>
          </p:txBody>
        </p:sp>
        <p:sp>
          <p:nvSpPr>
            <p:cNvPr id="10253" name="Arc 22"/>
            <p:cNvSpPr>
              <a:spLocks/>
            </p:cNvSpPr>
            <p:nvPr/>
          </p:nvSpPr>
          <p:spPr bwMode="auto">
            <a:xfrm flipH="1">
              <a:off x="2928" y="1584"/>
              <a:ext cx="576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1066800" y="5943600"/>
            <a:ext cx="716280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 err="1">
                <a:latin typeface="Tahoma" pitchFamily="34" charset="0"/>
              </a:rPr>
              <a:t>Trao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đổi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nhiệt</a:t>
            </a:r>
            <a:r>
              <a:rPr lang="en-US" sz="2400" dirty="0">
                <a:latin typeface="Tahoma" pitchFamily="34" charset="0"/>
              </a:rPr>
              <a:t> A </a:t>
            </a:r>
            <a:r>
              <a:rPr lang="en-US" sz="2400" dirty="0" err="1">
                <a:latin typeface="Tahoma" pitchFamily="34" charset="0"/>
              </a:rPr>
              <a:t>không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thỏa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mãn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yêu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cầu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về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Symbol" pitchFamily="18" charset="2"/>
              </a:rPr>
              <a:t>D</a:t>
            </a:r>
            <a:r>
              <a:rPr lang="en-US" sz="2400" dirty="0" err="1">
                <a:latin typeface="Tahoma" pitchFamily="34" charset="0"/>
              </a:rPr>
              <a:t>T</a:t>
            </a:r>
            <a:r>
              <a:rPr lang="en-US" sz="2400" baseline="-25000" dirty="0" err="1">
                <a:latin typeface="Tahoma" pitchFamily="34" charset="0"/>
              </a:rPr>
              <a:t>min</a:t>
            </a:r>
            <a:endParaRPr lang="en-US" altLang="he-IL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Một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vài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định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nghĩa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 3:3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269" name="Object 20"/>
          <p:cNvGraphicFramePr>
            <a:graphicFrameLocks noChangeAspect="1"/>
          </p:cNvGraphicFramePr>
          <p:nvPr/>
        </p:nvGraphicFramePr>
        <p:xfrm>
          <a:off x="6704013" y="1101725"/>
          <a:ext cx="2211387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0" name="Picture" r:id="rId4" imgW="1906524" imgH="1546860" progId="Word.Picture.8">
                  <p:embed/>
                </p:oleObj>
              </mc:Choice>
              <mc:Fallback>
                <p:oleObj name="Picture" r:id="rId4" imgW="1906524" imgH="1546860" progId="Word.Picture.8">
                  <p:embed/>
                  <p:pic>
                    <p:nvPicPr>
                      <p:cNvPr id="1126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1101725"/>
                        <a:ext cx="2211387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23"/>
          <p:cNvSpPr>
            <a:spLocks noChangeArrowheads="1"/>
          </p:cNvSpPr>
          <p:nvPr/>
        </p:nvSpPr>
        <p:spPr bwMode="auto">
          <a:xfrm>
            <a:off x="228600" y="11430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4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altLang="he-IL" sz="2400" b="1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suất</a:t>
            </a:r>
            <a:r>
              <a:rPr lang="en-US" altLang="he-IL" sz="2400" b="1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trao</a:t>
            </a:r>
            <a:r>
              <a:rPr lang="en-US" altLang="he-IL" sz="2400" b="1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đổi</a:t>
            </a:r>
            <a:r>
              <a:rPr lang="en-US" altLang="he-IL" sz="2400" b="1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b="1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(Exchanger Duty) (Q):</a:t>
            </a:r>
            <a:endParaRPr lang="en-US" altLang="he-IL" sz="4000" b="1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1" name="Rectangle 24"/>
          <p:cNvSpPr>
            <a:spLocks noChangeArrowheads="1"/>
          </p:cNvSpPr>
          <p:nvPr/>
        </p:nvSpPr>
        <p:spPr bwMode="auto">
          <a:xfrm>
            <a:off x="838200" y="16764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000" u="sng" noProof="1">
                <a:latin typeface="Tahoma" pitchFamily="34" charset="0"/>
                <a:cs typeface="Tahoma" pitchFamily="34" charset="0"/>
              </a:rPr>
              <a:t>Số liệu:</a:t>
            </a:r>
            <a:r>
              <a:rPr lang="en-US" altLang="he-IL" sz="2000" noProof="1">
                <a:latin typeface="Tahoma" pitchFamily="34" charset="0"/>
                <a:cs typeface="Tahoma" pitchFamily="34" charset="0"/>
              </a:rPr>
              <a:t>	Dòng nóng CP   = 0.3 MW/</a:t>
            </a:r>
            <a:r>
              <a:rPr lang="en-US" altLang="he-IL" sz="2000" baseline="30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aseline="30000" dirty="0" err="1">
                <a:latin typeface="Tahoma" pitchFamily="34" charset="0"/>
                <a:cs typeface="Tahoma" pitchFamily="34" charset="0"/>
              </a:rPr>
              <a:t>o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C</a:t>
            </a:r>
            <a:r>
              <a:rPr lang="en-US" altLang="he-IL" sz="2000" noProof="1">
                <a:latin typeface="Tahoma" pitchFamily="34" charset="0"/>
                <a:cs typeface="Tahoma" pitchFamily="34" charset="0"/>
              </a:rPr>
              <a:t> </a:t>
            </a:r>
            <a:br>
              <a:rPr lang="en-US" altLang="he-IL" sz="2000" noProof="1">
                <a:latin typeface="Tahoma" pitchFamily="34" charset="0"/>
                <a:cs typeface="Tahoma" pitchFamily="34" charset="0"/>
              </a:rPr>
            </a:br>
            <a:r>
              <a:rPr lang="en-US" altLang="he-IL" sz="20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CP = 0.4 MW/</a:t>
            </a:r>
            <a:r>
              <a:rPr lang="en-US" altLang="he-IL" sz="2000" baseline="30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aseline="30000" dirty="0" err="1">
                <a:latin typeface="Tahoma" pitchFamily="34" charset="0"/>
                <a:cs typeface="Tahoma" pitchFamily="34" charset="0"/>
              </a:rPr>
              <a:t>o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C</a:t>
            </a:r>
            <a:endParaRPr lang="en-US" altLang="he-IL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2" name="Rectangle 26"/>
          <p:cNvSpPr>
            <a:spLocks noChangeArrowheads="1"/>
          </p:cNvSpPr>
          <p:nvPr/>
        </p:nvSpPr>
        <p:spPr bwMode="auto">
          <a:xfrm>
            <a:off x="228600" y="38862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400" b="1" u="sng" dirty="0" err="1">
                <a:solidFill>
                  <a:srgbClr val="0000FF"/>
                </a:solidFill>
                <a:cs typeface="David" pitchFamily="2" charset="-79"/>
              </a:rPr>
              <a:t>Diện</a:t>
            </a:r>
            <a:r>
              <a:rPr lang="en-US" altLang="he-IL" sz="2400" b="1" u="sng" dirty="0">
                <a:solidFill>
                  <a:srgbClr val="0000FF"/>
                </a:solidFill>
                <a:cs typeface="David" pitchFamily="2" charset="-79"/>
              </a:rPr>
              <a:t> </a:t>
            </a:r>
            <a:r>
              <a:rPr lang="en-US" altLang="he-IL" sz="2400" b="1" u="sng" dirty="0" err="1">
                <a:solidFill>
                  <a:srgbClr val="0000FF"/>
                </a:solidFill>
                <a:cs typeface="David" pitchFamily="2" charset="-79"/>
              </a:rPr>
              <a:t>tích</a:t>
            </a:r>
            <a:r>
              <a:rPr lang="en-US" altLang="he-IL" sz="2400" b="1" u="sng" dirty="0">
                <a:solidFill>
                  <a:srgbClr val="0000FF"/>
                </a:solidFill>
                <a:cs typeface="David" pitchFamily="2" charset="-79"/>
              </a:rPr>
              <a:t> </a:t>
            </a:r>
            <a:r>
              <a:rPr lang="en-US" altLang="he-IL" sz="2400" b="1" u="sng" dirty="0" err="1">
                <a:solidFill>
                  <a:srgbClr val="0000FF"/>
                </a:solidFill>
                <a:cs typeface="David" pitchFamily="2" charset="-79"/>
              </a:rPr>
              <a:t>bề</a:t>
            </a:r>
            <a:r>
              <a:rPr lang="en-US" altLang="he-IL" sz="2400" b="1" u="sng" dirty="0">
                <a:solidFill>
                  <a:srgbClr val="0000FF"/>
                </a:solidFill>
                <a:cs typeface="David" pitchFamily="2" charset="-79"/>
              </a:rPr>
              <a:t> </a:t>
            </a:r>
            <a:r>
              <a:rPr lang="en-US" altLang="he-IL" sz="2400" b="1" u="sng" dirty="0" err="1">
                <a:solidFill>
                  <a:srgbClr val="0000FF"/>
                </a:solidFill>
                <a:cs typeface="David" pitchFamily="2" charset="-79"/>
              </a:rPr>
              <a:t>mặt</a:t>
            </a:r>
            <a:r>
              <a:rPr lang="en-US" altLang="he-IL" sz="2400" b="1" u="sng" dirty="0">
                <a:solidFill>
                  <a:srgbClr val="0000FF"/>
                </a:solidFill>
                <a:cs typeface="David" pitchFamily="2" charset="-79"/>
              </a:rPr>
              <a:t> </a:t>
            </a:r>
            <a:r>
              <a:rPr lang="en-US" altLang="he-IL" sz="2400" b="1" u="sng" dirty="0" err="1">
                <a:solidFill>
                  <a:srgbClr val="0000FF"/>
                </a:solidFill>
                <a:cs typeface="David" pitchFamily="2" charset="-79"/>
              </a:rPr>
              <a:t>truyền</a:t>
            </a:r>
            <a:r>
              <a:rPr lang="en-US" altLang="he-IL" sz="2400" b="1" u="sng" dirty="0">
                <a:solidFill>
                  <a:srgbClr val="0000FF"/>
                </a:solidFill>
                <a:cs typeface="David" pitchFamily="2" charset="-79"/>
              </a:rPr>
              <a:t> </a:t>
            </a:r>
            <a:r>
              <a:rPr lang="en-US" altLang="he-IL" sz="2400" b="1" u="sng" dirty="0" err="1">
                <a:solidFill>
                  <a:srgbClr val="0000FF"/>
                </a:solidFill>
                <a:cs typeface="David" pitchFamily="2" charset="-79"/>
              </a:rPr>
              <a:t>nhiệt</a:t>
            </a:r>
            <a:r>
              <a:rPr lang="en-US" altLang="he-IL" sz="2400" b="1" u="sng" dirty="0">
                <a:solidFill>
                  <a:srgbClr val="0000FF"/>
                </a:solidFill>
                <a:cs typeface="David" pitchFamily="2" charset="-79"/>
              </a:rPr>
              <a:t> (A):</a:t>
            </a:r>
            <a:endParaRPr lang="en-US" altLang="he-IL" sz="4000" b="1" dirty="0">
              <a:solidFill>
                <a:srgbClr val="0000FF"/>
              </a:solidFill>
              <a:latin typeface="Times" pitchFamily="18" charset="0"/>
              <a:cs typeface="David" pitchFamily="2" charset="-79"/>
            </a:endParaRPr>
          </a:p>
        </p:txBody>
      </p:sp>
      <p:sp>
        <p:nvSpPr>
          <p:cNvPr id="11273" name="Rectangle 27"/>
          <p:cNvSpPr>
            <a:spLocks noChangeArrowheads="1"/>
          </p:cNvSpPr>
          <p:nvPr/>
        </p:nvSpPr>
        <p:spPr bwMode="auto">
          <a:xfrm>
            <a:off x="838200" y="4343400"/>
            <a:ext cx="762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914400" algn="l"/>
              </a:tabLst>
            </a:pPr>
            <a:r>
              <a:rPr lang="en-US" altLang="he-IL" sz="2000" u="sng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altLang="he-IL" sz="2000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u="sng" dirty="0" err="1">
                <a:latin typeface="Tahoma" pitchFamily="34" charset="0"/>
                <a:cs typeface="Tahoma" pitchFamily="34" charset="0"/>
              </a:rPr>
              <a:t>liệu</a:t>
            </a:r>
            <a:r>
              <a:rPr lang="en-US" altLang="he-IL" sz="2000" u="sng" dirty="0">
                <a:latin typeface="Tahoma" pitchFamily="34" charset="0"/>
                <a:cs typeface="Tahoma" pitchFamily="34" charset="0"/>
              </a:rPr>
              <a:t>: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Hệ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trao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đổi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toàn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thể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(overall): U=1.7 kW/m</a:t>
            </a:r>
            <a:r>
              <a:rPr lang="en-US" altLang="he-IL" sz="2000" baseline="30000" dirty="0">
                <a:latin typeface="Tahoma" pitchFamily="34" charset="0"/>
                <a:cs typeface="Tahoma" pitchFamily="34" charset="0"/>
              </a:rPr>
              <a:t>2</a:t>
            </a:r>
            <a:r>
              <a:rPr lang="en-US" altLang="he-IL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aseline="30000" dirty="0" err="1">
                <a:latin typeface="Tahoma" pitchFamily="34" charset="0"/>
                <a:cs typeface="Tahoma" pitchFamily="34" charset="0"/>
              </a:rPr>
              <a:t>o</a:t>
            </a:r>
            <a:r>
              <a:rPr lang="en-US" altLang="he-IL" sz="2000" dirty="0" err="1">
                <a:latin typeface="Tahoma" pitchFamily="34" charset="0"/>
                <a:cs typeface="Tahoma" pitchFamily="34" charset="0"/>
              </a:rPr>
              <a:t>C</a:t>
            </a:r>
            <a:endParaRPr lang="en-US" altLang="he-IL" sz="3600" baseline="30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1756" name="Rectangle 28"/>
          <p:cNvSpPr>
            <a:spLocks noChangeArrowheads="1"/>
          </p:cNvSpPr>
          <p:nvPr/>
        </p:nvSpPr>
        <p:spPr bwMode="auto">
          <a:xfrm>
            <a:off x="838200" y="2286000"/>
            <a:ext cx="617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000" dirty="0">
                <a:latin typeface="Tahoma" pitchFamily="34" charset="0"/>
                <a:cs typeface="Tahoma" pitchFamily="34" charset="0"/>
              </a:rPr>
              <a:t>        Q = 0.4(70 - 40) = 0.3(100 - 60) = 12 MW</a:t>
            </a:r>
            <a:endParaRPr lang="en-US" altLang="he-IL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1757" name="Rectangle 29"/>
          <p:cNvSpPr>
            <a:spLocks noChangeArrowheads="1"/>
          </p:cNvSpPr>
          <p:nvPr/>
        </p:nvSpPr>
        <p:spPr bwMode="auto">
          <a:xfrm>
            <a:off x="838200" y="52578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914400" algn="l"/>
              </a:tabLst>
            </a:pPr>
            <a:r>
              <a:rPr lang="en-US" altLang="he-IL" sz="200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000">
                <a:latin typeface="Tahoma" pitchFamily="34" charset="0"/>
                <a:cs typeface="Tahoma" pitchFamily="34" charset="0"/>
                <a:sym typeface="Symbol" pitchFamily="18" charset="2"/>
              </a:rPr>
              <a:t></a:t>
            </a:r>
            <a:r>
              <a:rPr lang="en-US" altLang="he-IL" sz="2000">
                <a:latin typeface="Tahoma" pitchFamily="34" charset="0"/>
                <a:cs typeface="Tahoma" pitchFamily="34" charset="0"/>
              </a:rPr>
              <a:t>T</a:t>
            </a:r>
            <a:r>
              <a:rPr lang="en-US" altLang="he-IL" sz="2000" baseline="-25000">
                <a:latin typeface="Tahoma" pitchFamily="34" charset="0"/>
                <a:cs typeface="Tahoma" pitchFamily="34" charset="0"/>
              </a:rPr>
              <a:t>lm </a:t>
            </a:r>
            <a:r>
              <a:rPr lang="en-US" altLang="he-IL" sz="2000">
                <a:latin typeface="Tahoma" pitchFamily="34" charset="0"/>
                <a:cs typeface="Tahoma" pitchFamily="34" charset="0"/>
              </a:rPr>
              <a:t>= (30 - 20)/log</a:t>
            </a:r>
            <a:r>
              <a:rPr lang="en-US" altLang="he-IL" sz="2000" baseline="-25000">
                <a:latin typeface="Tahoma" pitchFamily="34" charset="0"/>
                <a:cs typeface="Tahoma" pitchFamily="34" charset="0"/>
              </a:rPr>
              <a:t>e</a:t>
            </a:r>
            <a:r>
              <a:rPr lang="en-US" altLang="he-IL" sz="2000">
                <a:latin typeface="Tahoma" pitchFamily="34" charset="0"/>
                <a:cs typeface="Tahoma" pitchFamily="34" charset="0"/>
              </a:rPr>
              <a:t>(30/20) = 24.66</a:t>
            </a:r>
            <a:br>
              <a:rPr lang="en-US" altLang="he-IL" sz="2000">
                <a:latin typeface="Tahoma" pitchFamily="34" charset="0"/>
                <a:cs typeface="Tahoma" pitchFamily="34" charset="0"/>
              </a:rPr>
            </a:br>
            <a:br>
              <a:rPr lang="en-US" altLang="he-IL" sz="2000">
                <a:latin typeface="Tahoma" pitchFamily="34" charset="0"/>
                <a:cs typeface="Tahoma" pitchFamily="34" charset="0"/>
              </a:rPr>
            </a:br>
            <a:r>
              <a:rPr lang="en-US" altLang="he-IL" sz="2000">
                <a:latin typeface="Tahoma" pitchFamily="34" charset="0"/>
                <a:cs typeface="Tahoma" pitchFamily="34" charset="0"/>
              </a:rPr>
              <a:t>	So, A = Q/(U</a:t>
            </a:r>
            <a:r>
              <a:rPr lang="en-US" altLang="he-IL" sz="2000">
                <a:latin typeface="Tahoma" pitchFamily="34" charset="0"/>
                <a:cs typeface="Tahoma" pitchFamily="34" charset="0"/>
                <a:sym typeface="Symbol" pitchFamily="18" charset="2"/>
              </a:rPr>
              <a:t></a:t>
            </a:r>
            <a:r>
              <a:rPr lang="en-US" altLang="he-IL" sz="2000">
                <a:latin typeface="Tahoma" pitchFamily="34" charset="0"/>
                <a:cs typeface="Tahoma" pitchFamily="34" charset="0"/>
              </a:rPr>
              <a:t>T</a:t>
            </a:r>
            <a:r>
              <a:rPr lang="en-US" altLang="he-IL" sz="2000" baseline="-25000">
                <a:latin typeface="Tahoma" pitchFamily="34" charset="0"/>
                <a:cs typeface="Tahoma" pitchFamily="34" charset="0"/>
              </a:rPr>
              <a:t>lm</a:t>
            </a:r>
            <a:r>
              <a:rPr lang="en-US" altLang="he-IL" sz="2000">
                <a:latin typeface="Tahoma" pitchFamily="34" charset="0"/>
                <a:cs typeface="Tahoma" pitchFamily="34" charset="0"/>
              </a:rPr>
              <a:t>) = 12000/(1.7</a:t>
            </a:r>
            <a:r>
              <a:rPr lang="en-US" altLang="he-IL" sz="2000">
                <a:latin typeface="Tahoma" pitchFamily="34" charset="0"/>
                <a:cs typeface="Tahoma" pitchFamily="34" charset="0"/>
                <a:sym typeface="Symbol" pitchFamily="18" charset="2"/>
              </a:rPr>
              <a:t></a:t>
            </a:r>
            <a:r>
              <a:rPr lang="en-US" altLang="he-IL" sz="2000">
                <a:latin typeface="Tahoma" pitchFamily="34" charset="0"/>
                <a:cs typeface="Tahoma" pitchFamily="34" charset="0"/>
              </a:rPr>
              <a:t>24.66) = 286.2 m</a:t>
            </a:r>
            <a:r>
              <a:rPr lang="en-US" altLang="he-IL" sz="2000" baseline="30000">
                <a:latin typeface="Tahoma" pitchFamily="34" charset="0"/>
                <a:cs typeface="Tahoma" pitchFamily="34" charset="0"/>
              </a:rPr>
              <a:t>2</a:t>
            </a:r>
            <a:endParaRPr lang="en-US" altLang="he-IL" sz="3600" baseline="300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90600" y="213076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Phân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tích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bài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toán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truyền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nhiệt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giản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đồ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T - 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H</a:t>
            </a:r>
            <a:endParaRPr lang="en-US" sz="2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159438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00"/>
            <a:ext cx="8620125" cy="12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2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0825" cy="69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0560" y="1295400"/>
            <a:ext cx="8183880" cy="51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H: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thụ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F5C289B-47A6-44DC-AB89-E27CA980B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076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Phân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tích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bài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toán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truyền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nhiệt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giản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đồ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T - 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H</a:t>
            </a:r>
            <a:endParaRPr lang="en-US" sz="22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8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1066800"/>
            <a:ext cx="8153400" cy="44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T-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H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bài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toán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nhiều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dòng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nóng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&amp;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lạnh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“composite”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“composite”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83D85C2-2EBD-49D1-AB8E-89AAA1FD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076"/>
            <a:ext cx="7543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Phân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tích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bài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toán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truyền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nhiệt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giản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ahoma" pitchFamily="34" charset="0"/>
              </a:rPr>
              <a:t>đồ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</a:rPr>
              <a:t> T - </a:t>
            </a:r>
            <a:r>
              <a:rPr lang="en-US" sz="22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H</a:t>
            </a:r>
            <a:endParaRPr lang="en-US" sz="22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Motivating Example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0500" y="9906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just"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</a:rPr>
              <a:t>What is wrong with this process from an energy viewpoint?</a:t>
            </a:r>
          </a:p>
          <a:p>
            <a:pPr marL="1254125" lvl="1" indent="-396875" algn="just">
              <a:spcBef>
                <a:spcPct val="20000"/>
              </a:spcBef>
            </a:pPr>
            <a:endParaRPr lang="en-US" sz="2000">
              <a:latin typeface="Tahoma" pitchFamily="34" charset="0"/>
            </a:endParaRPr>
          </a:p>
        </p:txBody>
      </p:sp>
      <p:sp>
        <p:nvSpPr>
          <p:cNvPr id="190485" name="AutoShape 21"/>
          <p:cNvSpPr>
            <a:spLocks noChangeArrowheads="1"/>
          </p:cNvSpPr>
          <p:nvPr/>
        </p:nvSpPr>
        <p:spPr bwMode="auto">
          <a:xfrm>
            <a:off x="685800" y="4724400"/>
            <a:ext cx="2590800" cy="19050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ahoma" pitchFamily="34" charset="0"/>
              </a:rPr>
              <a:t>No heat </a:t>
            </a:r>
          </a:p>
          <a:p>
            <a:pPr algn="ctr"/>
            <a:r>
              <a:rPr lang="en-US" b="1" dirty="0">
                <a:latin typeface="Tahoma" pitchFamily="34" charset="0"/>
              </a:rPr>
              <a:t>recovery!!!!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6096000" cy="359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2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75" y="116116"/>
            <a:ext cx="8229600" cy="10305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</a:t>
            </a:r>
            <a:r>
              <a:rPr lang="vi-VN" dirty="0">
                <a:solidFill>
                  <a:srgbClr val="FF0000"/>
                </a:solidFill>
              </a:rPr>
              <a:t>ương </a:t>
            </a:r>
            <a:r>
              <a:rPr lang="vi-VN" dirty="0" err="1">
                <a:solidFill>
                  <a:srgbClr val="FF0000"/>
                </a:solidFill>
              </a:rPr>
              <a:t>pháp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thiết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kế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pinch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09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 rot="21477598">
            <a:off x="1225326" y="1301969"/>
            <a:ext cx="85407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Số</a:t>
            </a:r>
            <a:r>
              <a:rPr lang="en-US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 </a:t>
            </a:r>
            <a:r>
              <a:rPr lang="en-US" sz="24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liệu</a:t>
            </a:r>
            <a:endParaRPr lang="en-US" sz="2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FF66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4371164" y="1273124"/>
            <a:ext cx="1179513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Mục</a:t>
            </a:r>
            <a:r>
              <a:rPr lang="en-US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 </a:t>
            </a:r>
            <a:r>
              <a:rPr lang="en-US" sz="24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tiêu</a:t>
            </a:r>
            <a:endParaRPr lang="en-US" sz="2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FF66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 rot="17111">
            <a:off x="7586438" y="1335534"/>
            <a:ext cx="1106488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4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Thiết</a:t>
            </a:r>
            <a:r>
              <a:rPr lang="en-US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 </a:t>
            </a:r>
            <a:r>
              <a:rPr lang="en-US" sz="24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FF66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kế</a:t>
            </a:r>
            <a:endParaRPr lang="en-US" sz="2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CCFF66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7126" y="5486400"/>
            <a:ext cx="2819400" cy="1118023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defTabSz="1014413"/>
            <a:r>
              <a:rPr lang="en-US" sz="2200" b="1" i="0" dirty="0">
                <a:solidFill>
                  <a:srgbClr val="0D04BC"/>
                </a:solidFill>
              </a:rPr>
              <a:t>4</a:t>
            </a:r>
            <a:r>
              <a:rPr lang="en-US" sz="2200" i="0" dirty="0">
                <a:solidFill>
                  <a:srgbClr val="0D04BC"/>
                </a:solidFill>
              </a:rPr>
              <a:t> </a:t>
            </a:r>
            <a:r>
              <a:rPr lang="en-US" sz="2200" i="0" dirty="0" err="1">
                <a:solidFill>
                  <a:srgbClr val="0D04BC"/>
                </a:solidFill>
              </a:rPr>
              <a:t>Xây</a:t>
            </a:r>
            <a:r>
              <a:rPr lang="en-US" sz="2200" i="0" dirty="0">
                <a:solidFill>
                  <a:srgbClr val="0D04BC"/>
                </a:solidFill>
              </a:rPr>
              <a:t> </a:t>
            </a:r>
            <a:r>
              <a:rPr lang="en-US" sz="2200" i="0" dirty="0" err="1">
                <a:solidFill>
                  <a:srgbClr val="0D04BC"/>
                </a:solidFill>
              </a:rPr>
              <a:t>d</a:t>
            </a:r>
            <a:r>
              <a:rPr lang="en-US" sz="2200" dirty="0" err="1">
                <a:solidFill>
                  <a:srgbClr val="0D04BC"/>
                </a:solidFill>
              </a:rPr>
              <a:t>ựng</a:t>
            </a:r>
            <a:r>
              <a:rPr lang="en-US" sz="2200" dirty="0">
                <a:solidFill>
                  <a:srgbClr val="0D04BC"/>
                </a:solidFill>
              </a:rPr>
              <a:t> </a:t>
            </a:r>
            <a:r>
              <a:rPr lang="en-US" sz="2200" dirty="0" err="1">
                <a:solidFill>
                  <a:srgbClr val="0D04BC"/>
                </a:solidFill>
              </a:rPr>
              <a:t>các</a:t>
            </a:r>
            <a:r>
              <a:rPr lang="en-US" sz="2200" dirty="0">
                <a:solidFill>
                  <a:srgbClr val="0D04BC"/>
                </a:solidFill>
              </a:rPr>
              <a:t> đ</a:t>
            </a:r>
            <a:r>
              <a:rPr lang="vi-VN" sz="2200" dirty="0" err="1">
                <a:solidFill>
                  <a:srgbClr val="0D04BC"/>
                </a:solidFill>
              </a:rPr>
              <a:t>ường</a:t>
            </a:r>
            <a:r>
              <a:rPr lang="vi-VN" sz="2200" dirty="0">
                <a:solidFill>
                  <a:srgbClr val="0D04BC"/>
                </a:solidFill>
              </a:rPr>
              <a:t> </a:t>
            </a:r>
            <a:r>
              <a:rPr lang="vi-VN" sz="2200" dirty="0" err="1">
                <a:solidFill>
                  <a:srgbClr val="0D04BC"/>
                </a:solidFill>
              </a:rPr>
              <a:t>gọp</a:t>
            </a:r>
            <a:r>
              <a:rPr lang="vi-VN" sz="2200" dirty="0">
                <a:solidFill>
                  <a:srgbClr val="0D04BC"/>
                </a:solidFill>
              </a:rPr>
              <a:t> “</a:t>
            </a:r>
            <a:r>
              <a:rPr lang="vi-VN" sz="2200" dirty="0" err="1">
                <a:solidFill>
                  <a:srgbClr val="0D04BC"/>
                </a:solidFill>
              </a:rPr>
              <a:t>composite</a:t>
            </a:r>
            <a:r>
              <a:rPr lang="vi-VN" sz="2200" dirty="0">
                <a:solidFill>
                  <a:srgbClr val="0D04BC"/>
                </a:solidFill>
              </a:rPr>
              <a:t>”</a:t>
            </a:r>
            <a:endParaRPr lang="en-US" sz="2200" i="0" dirty="0">
              <a:solidFill>
                <a:srgbClr val="0D04BC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87126" y="2257644"/>
            <a:ext cx="2819400" cy="1025690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D04BC"/>
                </a:solidFill>
              </a:rPr>
              <a:t>1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Nhận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diện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các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dòng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công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nghệ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và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các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dòng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tiện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ích</a:t>
            </a:r>
            <a:endParaRPr lang="en-US" sz="2000" i="0" dirty="0">
              <a:solidFill>
                <a:srgbClr val="0D04BC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7126" y="3477471"/>
            <a:ext cx="2819400" cy="717913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D04BC"/>
                </a:solidFill>
              </a:rPr>
              <a:t>2</a:t>
            </a:r>
            <a:r>
              <a:rPr lang="en-US" sz="2000" i="0" dirty="0">
                <a:solidFill>
                  <a:srgbClr val="0D04BC"/>
                </a:solidFill>
              </a:rPr>
              <a:t> Thu </a:t>
            </a:r>
            <a:r>
              <a:rPr lang="en-US" sz="2000" i="0" dirty="0" err="1">
                <a:solidFill>
                  <a:srgbClr val="0D04BC"/>
                </a:solidFill>
              </a:rPr>
              <a:t>thập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số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liệu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của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các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dòng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6154" y="4485133"/>
            <a:ext cx="2819400" cy="779468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defTabSz="1014413"/>
            <a:r>
              <a:rPr lang="en-US" sz="2200" b="1" i="0" dirty="0">
                <a:solidFill>
                  <a:srgbClr val="0D04BC"/>
                </a:solidFill>
              </a:rPr>
              <a:t>3</a:t>
            </a:r>
            <a:r>
              <a:rPr lang="en-US" sz="2200" i="0" dirty="0">
                <a:solidFill>
                  <a:srgbClr val="0D04BC"/>
                </a:solidFill>
              </a:rPr>
              <a:t> </a:t>
            </a:r>
            <a:r>
              <a:rPr lang="en-US" sz="2200" i="0" dirty="0" err="1">
                <a:solidFill>
                  <a:srgbClr val="0D04BC"/>
                </a:solidFill>
              </a:rPr>
              <a:t>L</a:t>
            </a:r>
            <a:r>
              <a:rPr lang="en-US" sz="2200" dirty="0" err="1">
                <a:solidFill>
                  <a:srgbClr val="0D04BC"/>
                </a:solidFill>
              </a:rPr>
              <a:t>ựa</a:t>
            </a:r>
            <a:r>
              <a:rPr lang="en-US" sz="2200" dirty="0">
                <a:solidFill>
                  <a:srgbClr val="0D04BC"/>
                </a:solidFill>
              </a:rPr>
              <a:t> </a:t>
            </a:r>
            <a:r>
              <a:rPr lang="en-US" sz="2200" dirty="0" err="1">
                <a:solidFill>
                  <a:srgbClr val="0D04BC"/>
                </a:solidFill>
              </a:rPr>
              <a:t>chọn</a:t>
            </a:r>
            <a:r>
              <a:rPr lang="en-US" sz="2200" dirty="0">
                <a:solidFill>
                  <a:srgbClr val="0D04BC"/>
                </a:solidFill>
              </a:rPr>
              <a:t> </a:t>
            </a:r>
            <a:r>
              <a:rPr lang="en-US" sz="2200" dirty="0" err="1">
                <a:solidFill>
                  <a:srgbClr val="0D04BC"/>
                </a:solidFill>
              </a:rPr>
              <a:t>một</a:t>
            </a:r>
            <a:r>
              <a:rPr lang="en-US" sz="2200" dirty="0">
                <a:solidFill>
                  <a:srgbClr val="0D04BC"/>
                </a:solidFill>
              </a:rPr>
              <a:t> </a:t>
            </a:r>
            <a:r>
              <a:rPr lang="en-US" sz="2200" dirty="0" err="1">
                <a:solidFill>
                  <a:srgbClr val="0D04BC"/>
                </a:solidFill>
              </a:rPr>
              <a:t>giá</a:t>
            </a:r>
            <a:r>
              <a:rPr lang="en-US" sz="2200" dirty="0">
                <a:solidFill>
                  <a:srgbClr val="0D04BC"/>
                </a:solidFill>
              </a:rPr>
              <a:t> </a:t>
            </a:r>
            <a:r>
              <a:rPr lang="en-US" sz="2200" dirty="0" err="1">
                <a:solidFill>
                  <a:srgbClr val="0D04BC"/>
                </a:solidFill>
              </a:rPr>
              <a:t>trị</a:t>
            </a:r>
            <a:r>
              <a:rPr lang="en-US" sz="2200" dirty="0">
                <a:solidFill>
                  <a:srgbClr val="0D04BC"/>
                </a:solidFill>
              </a:rPr>
              <a:t> </a:t>
            </a:r>
            <a:r>
              <a:rPr lang="en-US" sz="2200" i="0" dirty="0">
                <a:solidFill>
                  <a:srgbClr val="0D04BC"/>
                </a:solidFill>
                <a:sym typeface="Symbol" pitchFamily="18" charset="2"/>
              </a:rPr>
              <a:t>T</a:t>
            </a:r>
            <a:r>
              <a:rPr lang="en-US" sz="2200" i="0" baseline="-25000" dirty="0">
                <a:solidFill>
                  <a:srgbClr val="0D04BC"/>
                </a:solidFill>
                <a:sym typeface="Symbol" pitchFamily="18" charset="2"/>
              </a:rPr>
              <a:t>MIN</a:t>
            </a:r>
            <a:r>
              <a:rPr lang="en-US" sz="2200" i="0" dirty="0">
                <a:solidFill>
                  <a:srgbClr val="0D04BC"/>
                </a:solidFill>
                <a:sym typeface="Symbol" pitchFamily="18" charset="2"/>
              </a:rPr>
              <a:t> ban </a:t>
            </a:r>
            <a:r>
              <a:rPr lang="en-US" sz="2200" i="0" dirty="0" err="1">
                <a:solidFill>
                  <a:srgbClr val="0D04BC"/>
                </a:solidFill>
                <a:sym typeface="Symbol" pitchFamily="18" charset="2"/>
              </a:rPr>
              <a:t>đầu</a:t>
            </a:r>
            <a:endParaRPr lang="en-US" sz="2200" i="0" dirty="0">
              <a:solidFill>
                <a:srgbClr val="0D04BC"/>
              </a:solidFill>
            </a:endParaRPr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 rot="5400000">
            <a:off x="1682526" y="559019"/>
            <a:ext cx="228600" cy="2819400"/>
          </a:xfrm>
          <a:prstGeom prst="leftBrace">
            <a:avLst>
              <a:gd name="adj1" fmla="val 102778"/>
              <a:gd name="adj2" fmla="val 50000"/>
            </a:avLst>
          </a:prstGeom>
          <a:noFill/>
          <a:ln w="38100">
            <a:solidFill>
              <a:srgbClr val="CC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663726" y="2235419"/>
            <a:ext cx="3128962" cy="717913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D04BC"/>
                </a:solidFill>
              </a:rPr>
              <a:t>5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Tính</a:t>
            </a:r>
            <a:r>
              <a:rPr lang="en-US" sz="2000" i="0" dirty="0">
                <a:solidFill>
                  <a:srgbClr val="0D04BC"/>
                </a:solidFill>
              </a:rPr>
              <a:t> l</a:t>
            </a:r>
            <a:r>
              <a:rPr lang="vi-VN" sz="2000" i="0" dirty="0" err="1">
                <a:solidFill>
                  <a:srgbClr val="0D04BC"/>
                </a:solidFill>
              </a:rPr>
              <a:t>ượng</a:t>
            </a:r>
            <a:r>
              <a:rPr lang="vi-VN" sz="2000" i="0" dirty="0">
                <a:solidFill>
                  <a:srgbClr val="0D04BC"/>
                </a:solidFill>
              </a:rPr>
              <a:t> </a:t>
            </a:r>
            <a:r>
              <a:rPr lang="vi-VN" sz="2000" i="0" dirty="0" err="1">
                <a:solidFill>
                  <a:srgbClr val="0D04BC"/>
                </a:solidFill>
              </a:rPr>
              <a:t>và</a:t>
            </a:r>
            <a:r>
              <a:rPr lang="vi-VN" sz="2000" i="0" dirty="0">
                <a:solidFill>
                  <a:srgbClr val="0D04BC"/>
                </a:solidFill>
              </a:rPr>
              <a:t> chi </a:t>
            </a:r>
            <a:r>
              <a:rPr lang="vi-VN" sz="2000" i="0" dirty="0" err="1">
                <a:solidFill>
                  <a:srgbClr val="0D04BC"/>
                </a:solidFill>
              </a:rPr>
              <a:t>phí</a:t>
            </a:r>
            <a:r>
              <a:rPr lang="vi-VN" sz="2000" i="0" dirty="0">
                <a:solidFill>
                  <a:srgbClr val="0D04BC"/>
                </a:solidFill>
              </a:rPr>
              <a:t> năng </a:t>
            </a:r>
            <a:r>
              <a:rPr lang="vi-VN" sz="2000" i="0" dirty="0" err="1">
                <a:solidFill>
                  <a:srgbClr val="0D04BC"/>
                </a:solidFill>
              </a:rPr>
              <a:t>lượng</a:t>
            </a:r>
            <a:r>
              <a:rPr lang="vi-VN" sz="2000" i="0" dirty="0">
                <a:solidFill>
                  <a:srgbClr val="0D04BC"/>
                </a:solidFill>
              </a:rPr>
              <a:t> tiêu </a:t>
            </a:r>
            <a:r>
              <a:rPr lang="vi-VN" sz="2000" i="0" dirty="0" err="1">
                <a:solidFill>
                  <a:srgbClr val="0D04BC"/>
                </a:solidFill>
              </a:rPr>
              <a:t>thụ</a:t>
            </a:r>
            <a:endParaRPr lang="en-US" sz="2000" i="0" dirty="0">
              <a:solidFill>
                <a:srgbClr val="0D04BC"/>
              </a:solidFill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663726" y="3378419"/>
            <a:ext cx="3124200" cy="717913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D04BC"/>
                </a:solidFill>
              </a:rPr>
              <a:t>6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Tính</a:t>
            </a:r>
            <a:r>
              <a:rPr lang="en-US" sz="2000" i="0" dirty="0">
                <a:solidFill>
                  <a:srgbClr val="0D04BC"/>
                </a:solidFill>
              </a:rPr>
              <a:t> chi </a:t>
            </a:r>
            <a:r>
              <a:rPr lang="en-US" sz="2000" i="0" dirty="0" err="1">
                <a:solidFill>
                  <a:srgbClr val="0D04BC"/>
                </a:solidFill>
              </a:rPr>
              <a:t>phí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đầu</a:t>
            </a:r>
            <a:r>
              <a:rPr lang="en-US" sz="2000" i="0" dirty="0">
                <a:solidFill>
                  <a:srgbClr val="0D04BC"/>
                </a:solidFill>
              </a:rPr>
              <a:t> t</a:t>
            </a:r>
            <a:r>
              <a:rPr lang="vi-VN" sz="2000" i="0" dirty="0">
                <a:solidFill>
                  <a:srgbClr val="0D04BC"/>
                </a:solidFill>
              </a:rPr>
              <a:t>ư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thiết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bị</a:t>
            </a:r>
            <a:endParaRPr lang="en-US" sz="2000" i="0" dirty="0">
              <a:solidFill>
                <a:srgbClr val="0D04BC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663726" y="4521419"/>
            <a:ext cx="3124200" cy="739775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D04BC"/>
                </a:solidFill>
              </a:rPr>
              <a:t>7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dirty="0" err="1">
                <a:solidFill>
                  <a:srgbClr val="0D04BC"/>
                </a:solidFill>
              </a:rPr>
              <a:t>Xác</a:t>
            </a:r>
            <a:r>
              <a:rPr lang="en-US" sz="2000" dirty="0">
                <a:solidFill>
                  <a:srgbClr val="0D04BC"/>
                </a:solidFill>
              </a:rPr>
              <a:t> </a:t>
            </a:r>
            <a:r>
              <a:rPr lang="en-US" sz="2000" dirty="0" err="1">
                <a:solidFill>
                  <a:srgbClr val="0D04BC"/>
                </a:solidFill>
              </a:rPr>
              <a:t>định</a:t>
            </a:r>
            <a:r>
              <a:rPr lang="en-US" sz="2000" dirty="0">
                <a:solidFill>
                  <a:srgbClr val="0D04BC"/>
                </a:solidFill>
              </a:rPr>
              <a:t> </a:t>
            </a:r>
            <a:r>
              <a:rPr lang="en-US" sz="2000" dirty="0" err="1">
                <a:solidFill>
                  <a:srgbClr val="0D04BC"/>
                </a:solidFill>
              </a:rPr>
              <a:t>giá</a:t>
            </a:r>
            <a:r>
              <a:rPr lang="en-US" sz="2000" dirty="0">
                <a:solidFill>
                  <a:srgbClr val="0D04BC"/>
                </a:solidFill>
              </a:rPr>
              <a:t> </a:t>
            </a:r>
            <a:r>
              <a:rPr lang="en-US" sz="2000" dirty="0" err="1">
                <a:solidFill>
                  <a:srgbClr val="0D04BC"/>
                </a:solidFill>
              </a:rPr>
              <a:t>trị</a:t>
            </a:r>
            <a:endParaRPr lang="en-US" sz="2000" i="0" dirty="0">
              <a:solidFill>
                <a:srgbClr val="0D04BC"/>
              </a:solidFill>
            </a:endParaRPr>
          </a:p>
          <a:p>
            <a:pPr defTabSz="1014413"/>
            <a:r>
              <a:rPr lang="en-US" sz="2000" i="0" dirty="0">
                <a:solidFill>
                  <a:srgbClr val="0D04BC"/>
                </a:solidFill>
                <a:sym typeface="Symbol" pitchFamily="18" charset="2"/>
              </a:rPr>
              <a:t></a:t>
            </a:r>
            <a:r>
              <a:rPr lang="en-US" sz="2000" i="0" dirty="0">
                <a:solidFill>
                  <a:srgbClr val="0D04BC"/>
                </a:solidFill>
              </a:rPr>
              <a:t>T</a:t>
            </a:r>
            <a:r>
              <a:rPr lang="en-US" sz="2000" i="0" baseline="-25000" dirty="0">
                <a:solidFill>
                  <a:srgbClr val="0D04BC"/>
                </a:solidFill>
              </a:rPr>
              <a:t>MIN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tối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vi-VN" sz="2000" i="0" dirty="0">
                <a:solidFill>
                  <a:srgbClr val="0D04BC"/>
                </a:solidFill>
              </a:rPr>
              <a:t>ư</a:t>
            </a:r>
            <a:r>
              <a:rPr lang="en-US" sz="2000" i="0" dirty="0">
                <a:solidFill>
                  <a:srgbClr val="0D04BC"/>
                </a:solidFill>
              </a:rPr>
              <a:t>u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3663725" y="5527510"/>
            <a:ext cx="3921533" cy="1025690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defTabSz="1014413"/>
            <a:r>
              <a:rPr lang="en-US" sz="2000" b="1" i="0" dirty="0">
                <a:solidFill>
                  <a:srgbClr val="0D04BC"/>
                </a:solidFill>
              </a:rPr>
              <a:t>8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Xác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định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các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mục</a:t>
            </a:r>
            <a:r>
              <a:rPr lang="en-US" sz="2000" i="0" dirty="0">
                <a:solidFill>
                  <a:srgbClr val="0D04BC"/>
                </a:solidFill>
              </a:rPr>
              <a:t> </a:t>
            </a:r>
            <a:r>
              <a:rPr lang="en-US" sz="2000" i="0" dirty="0" err="1">
                <a:solidFill>
                  <a:srgbClr val="0D04BC"/>
                </a:solidFill>
              </a:rPr>
              <a:t>tiêu</a:t>
            </a:r>
            <a:r>
              <a:rPr lang="en-US" sz="2000" i="0" dirty="0">
                <a:solidFill>
                  <a:srgbClr val="0D04BC"/>
                </a:solidFill>
              </a:rPr>
              <a:t> (</a:t>
            </a:r>
            <a:r>
              <a:rPr lang="en-US" sz="2000" i="0" dirty="0" err="1">
                <a:solidFill>
                  <a:srgbClr val="0D04BC"/>
                </a:solidFill>
              </a:rPr>
              <a:t>m</a:t>
            </a:r>
            <a:r>
              <a:rPr lang="en-US" sz="2000" dirty="0" err="1">
                <a:solidFill>
                  <a:srgbClr val="0D04BC"/>
                </a:solidFill>
              </a:rPr>
              <a:t>ức</a:t>
            </a:r>
            <a:r>
              <a:rPr lang="en-US" sz="2000" dirty="0">
                <a:solidFill>
                  <a:srgbClr val="0D04BC"/>
                </a:solidFill>
              </a:rPr>
              <a:t> </a:t>
            </a:r>
            <a:r>
              <a:rPr lang="en-US" sz="2000" dirty="0" err="1">
                <a:solidFill>
                  <a:srgbClr val="0D04BC"/>
                </a:solidFill>
              </a:rPr>
              <a:t>tiêu</a:t>
            </a:r>
            <a:r>
              <a:rPr lang="en-US" sz="2000" dirty="0">
                <a:solidFill>
                  <a:srgbClr val="0D04BC"/>
                </a:solidFill>
              </a:rPr>
              <a:t> </a:t>
            </a:r>
            <a:r>
              <a:rPr lang="en-US" sz="2000" dirty="0" err="1">
                <a:solidFill>
                  <a:srgbClr val="0D04BC"/>
                </a:solidFill>
              </a:rPr>
              <a:t>thụ</a:t>
            </a:r>
            <a:r>
              <a:rPr lang="en-US" sz="2000" dirty="0">
                <a:solidFill>
                  <a:srgbClr val="0D04BC"/>
                </a:solidFill>
              </a:rPr>
              <a:t> </a:t>
            </a:r>
            <a:r>
              <a:rPr lang="en-US" sz="2000" dirty="0" err="1">
                <a:solidFill>
                  <a:srgbClr val="0D04BC"/>
                </a:solidFill>
              </a:rPr>
              <a:t>năng</a:t>
            </a:r>
            <a:r>
              <a:rPr lang="en-US" sz="2000" dirty="0">
                <a:solidFill>
                  <a:srgbClr val="0D04BC"/>
                </a:solidFill>
              </a:rPr>
              <a:t> l</a:t>
            </a:r>
            <a:r>
              <a:rPr lang="vi-VN" sz="2000" dirty="0" err="1">
                <a:solidFill>
                  <a:srgbClr val="0D04BC"/>
                </a:solidFill>
              </a:rPr>
              <a:t>ượng</a:t>
            </a:r>
            <a:r>
              <a:rPr lang="vi-VN" sz="2000" dirty="0">
                <a:solidFill>
                  <a:srgbClr val="0D04BC"/>
                </a:solidFill>
              </a:rPr>
              <a:t>) tương </a:t>
            </a:r>
            <a:r>
              <a:rPr lang="vi-VN" sz="2000" dirty="0" err="1">
                <a:solidFill>
                  <a:srgbClr val="0D04BC"/>
                </a:solidFill>
              </a:rPr>
              <a:t>ứng</a:t>
            </a:r>
            <a:r>
              <a:rPr lang="vi-VN" sz="2000" dirty="0">
                <a:solidFill>
                  <a:srgbClr val="0D04BC"/>
                </a:solidFill>
              </a:rPr>
              <a:t> </a:t>
            </a:r>
            <a:r>
              <a:rPr lang="en-US" sz="2000" dirty="0">
                <a:solidFill>
                  <a:srgbClr val="0D04BC"/>
                </a:solidFill>
                <a:sym typeface="Symbol" pitchFamily="18" charset="2"/>
              </a:rPr>
              <a:t></a:t>
            </a:r>
            <a:r>
              <a:rPr lang="en-US" sz="2000" dirty="0">
                <a:solidFill>
                  <a:srgbClr val="0D04BC"/>
                </a:solidFill>
              </a:rPr>
              <a:t>T</a:t>
            </a:r>
            <a:r>
              <a:rPr lang="en-US" sz="2000" baseline="-25000" dirty="0">
                <a:solidFill>
                  <a:srgbClr val="0D04BC"/>
                </a:solidFill>
              </a:rPr>
              <a:t>MIN</a:t>
            </a:r>
            <a:r>
              <a:rPr lang="en-US" sz="2000" dirty="0">
                <a:solidFill>
                  <a:srgbClr val="0D04BC"/>
                </a:solidFill>
              </a:rPr>
              <a:t> </a:t>
            </a:r>
            <a:r>
              <a:rPr lang="en-US" sz="2000" dirty="0" err="1">
                <a:solidFill>
                  <a:srgbClr val="0D04BC"/>
                </a:solidFill>
              </a:rPr>
              <a:t>tối</a:t>
            </a:r>
            <a:r>
              <a:rPr lang="en-US" sz="2000" dirty="0">
                <a:solidFill>
                  <a:srgbClr val="0D04BC"/>
                </a:solidFill>
              </a:rPr>
              <a:t> </a:t>
            </a:r>
            <a:r>
              <a:rPr lang="vi-VN" sz="2000" dirty="0">
                <a:solidFill>
                  <a:srgbClr val="0D04BC"/>
                </a:solidFill>
              </a:rPr>
              <a:t>ư</a:t>
            </a:r>
            <a:r>
              <a:rPr lang="en-US" sz="2000" dirty="0">
                <a:solidFill>
                  <a:srgbClr val="0D04BC"/>
                </a:solidFill>
              </a:rPr>
              <a:t>u</a:t>
            </a:r>
            <a:endParaRPr lang="en-US" sz="2000" i="0" dirty="0">
              <a:solidFill>
                <a:srgbClr val="0D04BC"/>
              </a:solidFill>
            </a:endParaRPr>
          </a:p>
        </p:txBody>
      </p:sp>
      <p:sp>
        <p:nvSpPr>
          <p:cNvPr id="20" name="AutoShape 30"/>
          <p:cNvSpPr>
            <a:spLocks/>
          </p:cNvSpPr>
          <p:nvPr/>
        </p:nvSpPr>
        <p:spPr bwMode="auto">
          <a:xfrm rot="5400000">
            <a:off x="5111526" y="406619"/>
            <a:ext cx="228600" cy="3124200"/>
          </a:xfrm>
          <a:prstGeom prst="leftBrace">
            <a:avLst>
              <a:gd name="adj1" fmla="val 113889"/>
              <a:gd name="adj2" fmla="val 50000"/>
            </a:avLst>
          </a:prstGeom>
          <a:noFill/>
          <a:ln w="38100">
            <a:solidFill>
              <a:srgbClr val="CC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2825526" y="1397219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gradFill rotWithShape="1">
            <a:gsLst>
              <a:gs pos="0">
                <a:schemeClr val="accent1"/>
              </a:gs>
              <a:gs pos="50000">
                <a:schemeClr val="tx2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7168926" y="2278731"/>
            <a:ext cx="1800899" cy="440914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wrap="square" lIns="101370" tIns="50685" rIns="101370" bIns="50685">
            <a:spAutoFit/>
          </a:bodyPr>
          <a:lstStyle/>
          <a:p>
            <a:pPr defTabSz="1014413"/>
            <a:r>
              <a:rPr lang="en-US" sz="2200" b="1" i="0" dirty="0">
                <a:solidFill>
                  <a:srgbClr val="0D04BC"/>
                </a:solidFill>
              </a:rPr>
              <a:t>9</a:t>
            </a:r>
            <a:r>
              <a:rPr lang="en-US" sz="2200" i="0" dirty="0">
                <a:solidFill>
                  <a:srgbClr val="0D04BC"/>
                </a:solidFill>
              </a:rPr>
              <a:t> </a:t>
            </a:r>
            <a:r>
              <a:rPr lang="en-US" sz="2200" i="0" dirty="0" err="1">
                <a:solidFill>
                  <a:srgbClr val="0D04BC"/>
                </a:solidFill>
              </a:rPr>
              <a:t>Thiết</a:t>
            </a:r>
            <a:r>
              <a:rPr lang="en-US" sz="2200" i="0" dirty="0">
                <a:solidFill>
                  <a:srgbClr val="0D04BC"/>
                </a:solidFill>
              </a:rPr>
              <a:t> </a:t>
            </a:r>
            <a:r>
              <a:rPr lang="en-US" sz="2200" i="0" dirty="0" err="1">
                <a:solidFill>
                  <a:srgbClr val="0D04BC"/>
                </a:solidFill>
              </a:rPr>
              <a:t>kế</a:t>
            </a:r>
            <a:endParaRPr lang="en-US" sz="2200" i="0" dirty="0">
              <a:solidFill>
                <a:srgbClr val="0D04BC"/>
              </a:solidFill>
            </a:endParaRPr>
          </a:p>
        </p:txBody>
      </p:sp>
      <p:sp>
        <p:nvSpPr>
          <p:cNvPr id="24" name="AutoShape 31"/>
          <p:cNvSpPr>
            <a:spLocks/>
          </p:cNvSpPr>
          <p:nvPr/>
        </p:nvSpPr>
        <p:spPr bwMode="auto">
          <a:xfrm rot="5400000">
            <a:off x="7958815" y="1143787"/>
            <a:ext cx="195380" cy="1681496"/>
          </a:xfrm>
          <a:prstGeom prst="leftBrace">
            <a:avLst>
              <a:gd name="adj1" fmla="val 92766"/>
              <a:gd name="adj2" fmla="val 50000"/>
            </a:avLst>
          </a:prstGeom>
          <a:noFill/>
          <a:ln w="38100">
            <a:solidFill>
              <a:srgbClr val="CCFF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6483126" y="1321019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gradFill rotWithShape="1">
            <a:gsLst>
              <a:gs pos="0">
                <a:schemeClr val="accent1"/>
              </a:gs>
              <a:gs pos="50000">
                <a:schemeClr val="tx2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1</a:t>
            </a: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152400" y="6219806"/>
            <a:ext cx="883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err="1"/>
              <a:t>Hình</a:t>
            </a:r>
            <a:r>
              <a:rPr lang="en-US" altLang="zh-TW" sz="2000" b="1" dirty="0"/>
              <a:t> 1. </a:t>
            </a:r>
            <a:r>
              <a:rPr lang="en-US" altLang="zh-TW" sz="2000" dirty="0" err="1"/>
              <a:t>Một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quy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trình</a:t>
            </a:r>
            <a:r>
              <a:rPr lang="en-US" altLang="zh-TW" sz="2000" dirty="0"/>
              <a:t> đ</a:t>
            </a:r>
            <a:r>
              <a:rPr lang="vi-VN" altLang="zh-TW" sz="2000" dirty="0"/>
              <a:t>ơ</a:t>
            </a:r>
            <a:r>
              <a:rPr lang="en-US" altLang="zh-TW" sz="2000" dirty="0"/>
              <a:t>n </a:t>
            </a:r>
            <a:r>
              <a:rPr lang="en-US" altLang="zh-TW" sz="2000" dirty="0" err="1"/>
              <a:t>giản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với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hai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dòng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nóng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và</a:t>
            </a:r>
            <a:r>
              <a:rPr lang="en-US" altLang="zh-TW" sz="2000" dirty="0"/>
              <a:t> </a:t>
            </a:r>
            <a:r>
              <a:rPr lang="en-US" altLang="zh-TW" sz="2000" dirty="0" err="1"/>
              <a:t>hai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dòng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lạnh</a:t>
            </a:r>
            <a:endParaRPr lang="en-US" altLang="zh-TW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1066800"/>
            <a:ext cx="9056454" cy="49244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1 –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Số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liệu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388"/>
              </p:ext>
            </p:extLst>
          </p:nvPr>
        </p:nvGraphicFramePr>
        <p:xfrm>
          <a:off x="304800" y="1107123"/>
          <a:ext cx="8610600" cy="5369878"/>
        </p:xfrm>
        <a:graphic>
          <a:graphicData uri="http://schemas.openxmlformats.org/drawingml/2006/table">
            <a:tbl>
              <a:tblPr/>
              <a:tblGrid>
                <a:gridCol w="1528985">
                  <a:extLst>
                    <a:ext uri="{9D8B030D-6E8A-4147-A177-3AD203B41FA5}">
                      <a16:colId xmlns:a16="http://schemas.microsoft.com/office/drawing/2014/main" val="3388187184"/>
                    </a:ext>
                  </a:extLst>
                </a:gridCol>
                <a:gridCol w="1207094">
                  <a:extLst>
                    <a:ext uri="{9D8B030D-6E8A-4147-A177-3AD203B41FA5}">
                      <a16:colId xmlns:a16="http://schemas.microsoft.com/office/drawing/2014/main" val="1114117388"/>
                    </a:ext>
                  </a:extLst>
                </a:gridCol>
                <a:gridCol w="1569221">
                  <a:extLst>
                    <a:ext uri="{9D8B030D-6E8A-4147-A177-3AD203B41FA5}">
                      <a16:colId xmlns:a16="http://schemas.microsoft.com/office/drawing/2014/main" val="1556790048"/>
                    </a:ext>
                  </a:extLst>
                </a:gridCol>
                <a:gridCol w="1435101">
                  <a:extLst>
                    <a:ext uri="{9D8B030D-6E8A-4147-A177-3AD203B41FA5}">
                      <a16:colId xmlns:a16="http://schemas.microsoft.com/office/drawing/2014/main" val="1774293445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320886033"/>
                    </a:ext>
                  </a:extLst>
                </a:gridCol>
                <a:gridCol w="1834338">
                  <a:extLst>
                    <a:ext uri="{9D8B030D-6E8A-4147-A177-3AD203B41FA5}">
                      <a16:colId xmlns:a16="http://schemas.microsoft.com/office/drawing/2014/main" val="2278831789"/>
                    </a:ext>
                  </a:extLst>
                </a:gridCol>
              </a:tblGrid>
              <a:tr h="1789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Stream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Type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Supply temperature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(°C)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Target temperature T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(°C)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Δ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H (MW)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Heat capacity flowrate CP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(MW/K)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17418"/>
                  </a:ext>
                </a:extLst>
              </a:tr>
              <a:tr h="894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Reactor 1 feed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085712"/>
                  </a:ext>
                </a:extLst>
              </a:tr>
              <a:tr h="894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Reactor 1 product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92963"/>
                  </a:ext>
                </a:extLst>
              </a:tr>
              <a:tr h="894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Reactor 2 feed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570119"/>
                  </a:ext>
                </a:extLst>
              </a:tr>
              <a:tr h="894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Reactor 2 product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901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Giản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đồ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T-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/>
              </a:rPr>
              <a:t>H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sym typeface="Symbol"/>
              </a:rPr>
              <a:t>cho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sym typeface="Symbol"/>
              </a:rPr>
              <a:t>từng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sym typeface="Symbol"/>
              </a:rPr>
              <a:t>dòng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sym typeface="Symbol"/>
              </a:rPr>
              <a:t>riêng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sym typeface="Symbol"/>
              </a:rPr>
              <a:t>biệt</a:t>
            </a:r>
            <a:endParaRPr lang="en-US" sz="28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089025"/>
            <a:ext cx="6134100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15000" y="3276600"/>
          <a:ext cx="319193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5" imgW="1473120" imgH="457200" progId="Equation.DSMT4">
                  <p:embed/>
                </p:oleObj>
              </mc:Choice>
              <mc:Fallback>
                <p:oleObj name="Equation" r:id="rId5" imgW="1473120" imgH="457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6600"/>
                        <a:ext cx="3191934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Xây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dựng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đ</a:t>
            </a:r>
            <a:r>
              <a:rPr lang="vi-VN" sz="3200" b="1" dirty="0" err="1">
                <a:solidFill>
                  <a:srgbClr val="FF0000"/>
                </a:solidFill>
                <a:latin typeface="Tahoma" pitchFamily="34" charset="0"/>
              </a:rPr>
              <a:t>ường</a:t>
            </a:r>
            <a:r>
              <a:rPr lang="vi-VN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vi-VN" sz="3200" b="1" dirty="0" err="1">
                <a:solidFill>
                  <a:srgbClr val="FF0000"/>
                </a:solidFill>
                <a:latin typeface="Tahoma" pitchFamily="34" charset="0"/>
              </a:rPr>
              <a:t>gọp</a:t>
            </a:r>
            <a:r>
              <a:rPr lang="vi-VN" sz="3200" b="1" dirty="0">
                <a:solidFill>
                  <a:srgbClr val="FF0000"/>
                </a:solidFill>
                <a:latin typeface="Tahoma" pitchFamily="34" charset="0"/>
              </a:rPr>
              <a:t> “</a:t>
            </a:r>
            <a:r>
              <a:rPr lang="vi-VN" sz="3200" b="1" dirty="0" err="1">
                <a:solidFill>
                  <a:srgbClr val="FF0000"/>
                </a:solidFill>
                <a:latin typeface="Tahoma" pitchFamily="34" charset="0"/>
              </a:rPr>
              <a:t>composite</a:t>
            </a:r>
            <a:r>
              <a:rPr lang="vi-VN" sz="3200" b="1" dirty="0">
                <a:solidFill>
                  <a:srgbClr val="FF0000"/>
                </a:solidFill>
                <a:latin typeface="Tahoma" pitchFamily="34" charset="0"/>
              </a:rPr>
              <a:t>”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990600"/>
            <a:ext cx="8001000" cy="163121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Trong</a:t>
            </a:r>
            <a:r>
              <a:rPr lang="en-US" sz="2000" b="1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mỗi</a:t>
            </a:r>
            <a:r>
              <a:rPr lang="en-US" sz="2000" b="1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khoảng</a:t>
            </a:r>
            <a:r>
              <a:rPr lang="en-US" sz="2000" b="1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b="1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độ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kết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hợp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để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tạo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thành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một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đường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gọp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duy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nhất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: 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5715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 dirty="0" err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CP</a:t>
            </a:r>
            <a:r>
              <a:rPr lang="en-US" sz="2000" b="1" baseline="-25000" dirty="0" err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composite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= </a:t>
            </a:r>
            <a:r>
              <a:rPr lang="en-US" sz="2000" dirty="0">
                <a:latin typeface="Tahoma" pitchFamily="34" charset="0"/>
                <a:cs typeface="Tahoma" pitchFamily="34" charset="0"/>
                <a:sym typeface="Symbol"/>
              </a:rPr>
              <a:t> </a:t>
            </a:r>
            <a:r>
              <a:rPr lang="en-US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CP</a:t>
            </a:r>
            <a:r>
              <a:rPr lang="en-US" sz="2000" b="1" baseline="-250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individual</a:t>
            </a:r>
            <a:r>
              <a:rPr lang="en-US" sz="2000" b="1" baseline="-25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streams</a:t>
            </a:r>
            <a:endParaRPr lang="en-US" sz="2000" b="1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  <a:p>
            <a:pPr marL="5715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  <a:sym typeface="Symbol"/>
              </a:rPr>
              <a:t></a:t>
            </a:r>
            <a:r>
              <a:rPr lang="en-US" sz="2000" b="1" dirty="0" err="1">
                <a:solidFill>
                  <a:srgbClr val="00B050"/>
                </a:solidFill>
                <a:latin typeface="Tahoma" pitchFamily="34" charset="0"/>
                <a:cs typeface="Tahoma" pitchFamily="34" charset="0"/>
                <a:sym typeface="Symbol"/>
              </a:rPr>
              <a:t>H</a:t>
            </a:r>
            <a:r>
              <a:rPr lang="en-US" sz="2000" b="1" baseline="-25000" dirty="0" err="1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composite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= </a:t>
            </a:r>
            <a:r>
              <a:rPr lang="en-US" sz="2000" dirty="0">
                <a:latin typeface="Tahoma" pitchFamily="34" charset="0"/>
                <a:cs typeface="Tahoma" pitchFamily="34" charset="0"/>
                <a:sym typeface="Symbol"/>
              </a:rPr>
              <a:t> 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  <a:sym typeface="Symbol"/>
              </a:rPr>
              <a:t></a:t>
            </a:r>
            <a:r>
              <a:rPr lang="en-US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  <a:sym typeface="Symbol"/>
              </a:rPr>
              <a:t>H</a:t>
            </a:r>
            <a:r>
              <a:rPr lang="en-US" sz="2000" b="1" baseline="-250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individual</a:t>
            </a:r>
            <a:r>
              <a:rPr lang="en-US" sz="2000" b="1" baseline="-25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streams</a:t>
            </a:r>
            <a:endParaRPr lang="en-US" sz="2000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12440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32728" y="2971800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Composite curve of hot streams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14478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Composite curve of cold streams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1" y="1828800"/>
            <a:ext cx="9052729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5A245EE-9099-4568-B37D-4490A1823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Xây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dựng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đ</a:t>
            </a:r>
            <a:r>
              <a:rPr lang="vi-VN" sz="3200" b="1" dirty="0" err="1">
                <a:solidFill>
                  <a:srgbClr val="FF0000"/>
                </a:solidFill>
                <a:latin typeface="Tahoma" pitchFamily="34" charset="0"/>
              </a:rPr>
              <a:t>ường</a:t>
            </a:r>
            <a:r>
              <a:rPr lang="vi-VN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vi-VN" sz="3200" b="1" dirty="0" err="1">
                <a:solidFill>
                  <a:srgbClr val="FF0000"/>
                </a:solidFill>
                <a:latin typeface="Tahoma" pitchFamily="34" charset="0"/>
              </a:rPr>
              <a:t>gọp</a:t>
            </a:r>
            <a:r>
              <a:rPr lang="vi-VN" sz="3200" b="1" dirty="0">
                <a:solidFill>
                  <a:srgbClr val="FF0000"/>
                </a:solidFill>
                <a:latin typeface="Tahoma" pitchFamily="34" charset="0"/>
              </a:rPr>
              <a:t> “</a:t>
            </a:r>
            <a:r>
              <a:rPr lang="vi-VN" sz="3200" b="1" dirty="0" err="1">
                <a:solidFill>
                  <a:srgbClr val="FF0000"/>
                </a:solidFill>
                <a:latin typeface="Tahoma" pitchFamily="34" charset="0"/>
              </a:rPr>
              <a:t>composite</a:t>
            </a:r>
            <a:r>
              <a:rPr lang="vi-VN" sz="3200" b="1" dirty="0">
                <a:solidFill>
                  <a:srgbClr val="FF0000"/>
                </a:solidFill>
                <a:latin typeface="Tahoma" pitchFamily="34" charset="0"/>
              </a:rPr>
              <a:t>”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Giản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đồ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(T-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H)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với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 đ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ường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gọp</a:t>
            </a:r>
            <a:endParaRPr lang="en-US" sz="24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28600" y="1066800"/>
            <a:ext cx="8656035" cy="5562600"/>
            <a:chOff x="890587" y="1316038"/>
            <a:chExt cx="6253163" cy="424497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428995" y="1981200"/>
              <a:ext cx="2826072" cy="2444750"/>
              <a:chOff x="2352" y="624"/>
              <a:chExt cx="1604" cy="1392"/>
            </a:xfrm>
          </p:grpSpPr>
          <p:grpSp>
            <p:nvGrpSpPr>
              <p:cNvPr id="6" name="Group 4"/>
              <p:cNvGrpSpPr>
                <a:grpSpLocks/>
              </p:cNvGrpSpPr>
              <p:nvPr/>
            </p:nvGrpSpPr>
            <p:grpSpPr bwMode="auto">
              <a:xfrm>
                <a:off x="2352" y="624"/>
                <a:ext cx="1604" cy="1392"/>
                <a:chOff x="2352" y="624"/>
                <a:chExt cx="1604" cy="1392"/>
              </a:xfrm>
            </p:grpSpPr>
            <p:sp>
              <p:nvSpPr>
                <p:cNvPr id="9" name="Freeform 5"/>
                <p:cNvSpPr>
                  <a:spLocks/>
                </p:cNvSpPr>
                <p:nvPr/>
              </p:nvSpPr>
              <p:spPr bwMode="auto">
                <a:xfrm>
                  <a:off x="2352" y="624"/>
                  <a:ext cx="672" cy="1392"/>
                </a:xfrm>
                <a:custGeom>
                  <a:avLst/>
                  <a:gdLst>
                    <a:gd name="T0" fmla="*/ 0 w 672"/>
                    <a:gd name="T1" fmla="*/ 1392 h 1392"/>
                    <a:gd name="T2" fmla="*/ 0 w 672"/>
                    <a:gd name="T3" fmla="*/ 816 h 1392"/>
                    <a:gd name="T4" fmla="*/ 336 w 672"/>
                    <a:gd name="T5" fmla="*/ 672 h 1392"/>
                    <a:gd name="T6" fmla="*/ 672 w 672"/>
                    <a:gd name="T7" fmla="*/ 0 h 1392"/>
                    <a:gd name="T8" fmla="*/ 672 w 672"/>
                    <a:gd name="T9" fmla="*/ 720 h 1392"/>
                    <a:gd name="T10" fmla="*/ 96 w 672"/>
                    <a:gd name="T11" fmla="*/ 1056 h 1392"/>
                    <a:gd name="T12" fmla="*/ 0 w 672"/>
                    <a:gd name="T13" fmla="*/ 1392 h 13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72"/>
                    <a:gd name="T22" fmla="*/ 0 h 1392"/>
                    <a:gd name="T23" fmla="*/ 672 w 672"/>
                    <a:gd name="T24" fmla="*/ 1392 h 13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72" h="1392">
                      <a:moveTo>
                        <a:pt x="0" y="1392"/>
                      </a:moveTo>
                      <a:lnTo>
                        <a:pt x="0" y="816"/>
                      </a:lnTo>
                      <a:lnTo>
                        <a:pt x="336" y="672"/>
                      </a:lnTo>
                      <a:lnTo>
                        <a:pt x="672" y="0"/>
                      </a:lnTo>
                      <a:lnTo>
                        <a:pt x="672" y="720"/>
                      </a:lnTo>
                      <a:lnTo>
                        <a:pt x="96" y="1056"/>
                      </a:lnTo>
                      <a:lnTo>
                        <a:pt x="0" y="139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/>
                    </a:gs>
                    <a:gs pos="100000">
                      <a:srgbClr val="FF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110" y="1399"/>
                  <a:ext cx="846" cy="16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101370" tIns="50685" rIns="101370" bIns="50685">
                  <a:spAutoFit/>
                </a:bodyPr>
                <a:lstStyle/>
                <a:p>
                  <a:pPr defTabSz="1014413"/>
                  <a:r>
                    <a:rPr lang="en-US" i="0" dirty="0" err="1">
                      <a:solidFill>
                        <a:srgbClr val="000000"/>
                      </a:solidFill>
                    </a:rPr>
                    <a:t>Vùng</a:t>
                  </a:r>
                  <a:r>
                    <a:rPr lang="en-US" i="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i="0" dirty="0" err="1">
                      <a:solidFill>
                        <a:srgbClr val="000000"/>
                      </a:solidFill>
                    </a:rPr>
                    <a:t>thu</a:t>
                  </a:r>
                  <a:r>
                    <a:rPr lang="en-US" i="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i="0" dirty="0" err="1">
                      <a:solidFill>
                        <a:srgbClr val="000000"/>
                      </a:solidFill>
                    </a:rPr>
                    <a:t>hồi</a:t>
                  </a:r>
                  <a:r>
                    <a:rPr lang="en-US" i="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i="0" dirty="0" err="1">
                      <a:solidFill>
                        <a:srgbClr val="000000"/>
                      </a:solidFill>
                    </a:rPr>
                    <a:t>nhiệt</a:t>
                  </a:r>
                  <a:endParaRPr lang="en-US" i="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2832" y="1296"/>
                <a:ext cx="288" cy="288"/>
              </a:xfrm>
              <a:custGeom>
                <a:avLst/>
                <a:gdLst>
                  <a:gd name="T0" fmla="*/ 288 w 408"/>
                  <a:gd name="T1" fmla="*/ 207 h 400"/>
                  <a:gd name="T2" fmla="*/ 152 w 408"/>
                  <a:gd name="T3" fmla="*/ 276 h 400"/>
                  <a:gd name="T4" fmla="*/ 17 w 408"/>
                  <a:gd name="T5" fmla="*/ 242 h 400"/>
                  <a:gd name="T6" fmla="*/ 51 w 408"/>
                  <a:gd name="T7" fmla="*/ 0 h 4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8"/>
                  <a:gd name="T13" fmla="*/ 0 h 400"/>
                  <a:gd name="T14" fmla="*/ 408 w 408"/>
                  <a:gd name="T15" fmla="*/ 400 h 4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8" h="400">
                    <a:moveTo>
                      <a:pt x="408" y="288"/>
                    </a:moveTo>
                    <a:cubicBezTo>
                      <a:pt x="344" y="332"/>
                      <a:pt x="280" y="376"/>
                      <a:pt x="216" y="384"/>
                    </a:cubicBezTo>
                    <a:cubicBezTo>
                      <a:pt x="152" y="392"/>
                      <a:pt x="48" y="400"/>
                      <a:pt x="24" y="336"/>
                    </a:cubicBezTo>
                    <a:cubicBezTo>
                      <a:pt x="0" y="272"/>
                      <a:pt x="64" y="56"/>
                      <a:pt x="72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074862" y="1643063"/>
              <a:ext cx="0" cy="37099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74862" y="5353050"/>
              <a:ext cx="38909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4002087" y="1981200"/>
              <a:ext cx="592138" cy="1179513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817812" y="3160713"/>
              <a:ext cx="1184275" cy="506412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225675" y="3667125"/>
              <a:ext cx="592137" cy="92710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301875" y="2065338"/>
              <a:ext cx="1414762" cy="28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370" tIns="50685" rIns="101370" bIns="50685">
              <a:spAutoFit/>
            </a:bodyPr>
            <a:lstStyle/>
            <a:p>
              <a:pPr defTabSz="1014413"/>
              <a:r>
                <a:rPr lang="en-US" i="0" dirty="0">
                  <a:solidFill>
                    <a:srgbClr val="FF0000"/>
                  </a:solidFill>
                </a:rPr>
                <a:t>Đ</a:t>
              </a:r>
              <a:r>
                <a:rPr lang="vi-VN" i="0" dirty="0" err="1">
                  <a:solidFill>
                    <a:srgbClr val="FF0000"/>
                  </a:solidFill>
                </a:rPr>
                <a:t>ường</a:t>
              </a:r>
              <a:r>
                <a:rPr lang="vi-VN" i="0" dirty="0">
                  <a:solidFill>
                    <a:srgbClr val="FF0000"/>
                  </a:solidFill>
                </a:rPr>
                <a:t> </a:t>
              </a:r>
              <a:r>
                <a:rPr lang="vi-VN" i="0" dirty="0" err="1">
                  <a:solidFill>
                    <a:srgbClr val="FF0000"/>
                  </a:solidFill>
                </a:rPr>
                <a:t>gọp</a:t>
              </a:r>
              <a:r>
                <a:rPr lang="vi-VN" i="0" dirty="0">
                  <a:solidFill>
                    <a:srgbClr val="FF0000"/>
                  </a:solidFill>
                </a:rPr>
                <a:t> </a:t>
              </a:r>
              <a:r>
                <a:rPr lang="vi-VN" i="0" dirty="0" err="1">
                  <a:solidFill>
                    <a:srgbClr val="FF0000"/>
                  </a:solidFill>
                </a:rPr>
                <a:t>nóng</a:t>
              </a:r>
              <a:endParaRPr lang="en-US" i="0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429000" y="1811338"/>
              <a:ext cx="2452909" cy="2652036"/>
              <a:chOff x="2352" y="528"/>
              <a:chExt cx="1392" cy="1509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2352" y="1680"/>
                <a:ext cx="96" cy="33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2448" y="1056"/>
                <a:ext cx="1056" cy="62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3504" y="528"/>
                <a:ext cx="240" cy="52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7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370" tIns="50685" rIns="101370" bIns="50685">
                <a:spAutoFit/>
              </a:bodyPr>
              <a:lstStyle/>
              <a:p>
                <a:pPr defTabSz="1014413"/>
                <a:r>
                  <a:rPr lang="en-US" dirty="0" err="1">
                    <a:solidFill>
                      <a:srgbClr val="0D04BC"/>
                    </a:solidFill>
                  </a:rPr>
                  <a:t>Đường</a:t>
                </a:r>
                <a:r>
                  <a:rPr lang="en-US" dirty="0">
                    <a:solidFill>
                      <a:srgbClr val="0D04BC"/>
                    </a:solidFill>
                  </a:rPr>
                  <a:t> </a:t>
                </a:r>
                <a:r>
                  <a:rPr lang="en-US" dirty="0" err="1">
                    <a:solidFill>
                      <a:srgbClr val="0D04BC"/>
                    </a:solidFill>
                  </a:rPr>
                  <a:t>gọp</a:t>
                </a:r>
                <a:r>
                  <a:rPr lang="en-US" dirty="0">
                    <a:solidFill>
                      <a:srgbClr val="0D04BC"/>
                    </a:solidFill>
                  </a:rPr>
                  <a:t> </a:t>
                </a:r>
                <a:r>
                  <a:rPr lang="en-US" dirty="0" err="1">
                    <a:solidFill>
                      <a:srgbClr val="0D04BC"/>
                    </a:solidFill>
                  </a:rPr>
                  <a:t>lạnh</a:t>
                </a:r>
                <a:endParaRPr lang="en-US" i="0" dirty="0">
                  <a:solidFill>
                    <a:srgbClr val="0D04BC"/>
                  </a:solidFill>
                </a:endParaRP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4595812" y="1316038"/>
              <a:ext cx="1285875" cy="790915"/>
              <a:chOff x="3014" y="246"/>
              <a:chExt cx="730" cy="450"/>
            </a:xfrm>
          </p:grpSpPr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 flipV="1">
                <a:off x="3024" y="38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V="1">
                <a:off x="3744" y="38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3024" y="480"/>
                <a:ext cx="720" cy="0"/>
              </a:xfrm>
              <a:prstGeom prst="line">
                <a:avLst/>
              </a:prstGeom>
              <a:noFill/>
              <a:ln w="57150" cmpd="thickThin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3014" y="246"/>
                <a:ext cx="654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370" tIns="50685" rIns="101370" bIns="50685">
                <a:spAutoFit/>
              </a:bodyPr>
              <a:lstStyle/>
              <a:p>
                <a:pPr defTabSz="1014413"/>
                <a:r>
                  <a:rPr lang="en-US" i="0" dirty="0" err="1">
                    <a:solidFill>
                      <a:srgbClr val="000000"/>
                    </a:solidFill>
                  </a:rPr>
                  <a:t>Tiện</a:t>
                </a:r>
                <a:r>
                  <a:rPr lang="en-US" i="0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</a:rPr>
                  <a:t>ích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</a:rPr>
                  <a:t>nóng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3072" y="480"/>
                <a:ext cx="454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370" tIns="50685" rIns="101370" bIns="50685">
                <a:spAutoFit/>
              </a:bodyPr>
              <a:lstStyle/>
              <a:p>
                <a:pPr defTabSz="1014413"/>
                <a:r>
                  <a:rPr lang="en-US" sz="1800" i="0" dirty="0">
                    <a:solidFill>
                      <a:srgbClr val="FF0000"/>
                    </a:solidFill>
                  </a:rPr>
                  <a:t>Q</a:t>
                </a:r>
                <a:r>
                  <a:rPr lang="en-US" sz="1800" i="0" baseline="-25000" dirty="0">
                    <a:solidFill>
                      <a:srgbClr val="FF0000"/>
                    </a:solidFill>
                  </a:rPr>
                  <a:t>H, MIN</a:t>
                </a:r>
                <a:endParaRPr lang="en-US" sz="1800" i="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160586" y="4408489"/>
              <a:ext cx="1268821" cy="813711"/>
              <a:chOff x="1632" y="2006"/>
              <a:chExt cx="720" cy="463"/>
            </a:xfrm>
          </p:grpSpPr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672" cy="0"/>
              </a:xfrm>
              <a:prstGeom prst="line">
                <a:avLst/>
              </a:prstGeom>
              <a:noFill/>
              <a:ln w="57150" cmpd="thickThin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1632" y="2304"/>
                <a:ext cx="622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370" tIns="50685" rIns="101370" bIns="50685">
                <a:spAutoFit/>
              </a:bodyPr>
              <a:lstStyle/>
              <a:p>
                <a:pPr defTabSz="1014413"/>
                <a:r>
                  <a:rPr lang="en-US" i="0" dirty="0" err="1">
                    <a:solidFill>
                      <a:srgbClr val="000000"/>
                    </a:solidFill>
                  </a:rPr>
                  <a:t>Tiện</a:t>
                </a:r>
                <a:r>
                  <a:rPr lang="en-US" i="0" dirty="0">
                    <a:solidFill>
                      <a:srgbClr val="000000"/>
                    </a:solidFill>
                  </a:rPr>
                  <a:t> </a:t>
                </a:r>
                <a:r>
                  <a:rPr lang="en-US" i="0" dirty="0" err="1">
                    <a:solidFill>
                      <a:srgbClr val="000000"/>
                    </a:solidFill>
                  </a:rPr>
                  <a:t>ích</a:t>
                </a:r>
                <a:r>
                  <a:rPr lang="en-US" i="0" dirty="0">
                    <a:solidFill>
                      <a:srgbClr val="000000"/>
                    </a:solidFill>
                  </a:rPr>
                  <a:t> </a:t>
                </a:r>
                <a:r>
                  <a:rPr lang="en-US" i="0" dirty="0" err="1">
                    <a:solidFill>
                      <a:srgbClr val="000000"/>
                    </a:solidFill>
                  </a:rPr>
                  <a:t>lạnh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1776" y="2006"/>
                <a:ext cx="445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370" tIns="50685" rIns="101370" bIns="50685">
                <a:spAutoFit/>
              </a:bodyPr>
              <a:lstStyle/>
              <a:p>
                <a:pPr defTabSz="1014413"/>
                <a:r>
                  <a:rPr lang="en-US" sz="1800" i="0" dirty="0">
                    <a:solidFill>
                      <a:srgbClr val="0D04BC"/>
                    </a:solidFill>
                  </a:rPr>
                  <a:t>Q</a:t>
                </a:r>
                <a:r>
                  <a:rPr lang="en-US" sz="1800" i="0" baseline="-25000" dirty="0">
                    <a:solidFill>
                      <a:srgbClr val="0D04BC"/>
                    </a:solidFill>
                  </a:rPr>
                  <a:t>C, MIN</a:t>
                </a:r>
                <a:endParaRPr lang="en-US" sz="1800" i="0" dirty="0">
                  <a:solidFill>
                    <a:srgbClr val="0D04BC"/>
                  </a:solidFill>
                </a:endParaRPr>
              </a:p>
            </p:txBody>
          </p:sp>
        </p:grp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3175000" y="2655888"/>
              <a:ext cx="914400" cy="927100"/>
              <a:chOff x="2208" y="1008"/>
              <a:chExt cx="519" cy="528"/>
            </a:xfrm>
          </p:grpSpPr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>
                <a:off x="2688" y="129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2208" y="1008"/>
                <a:ext cx="519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370" tIns="50685" rIns="101370" bIns="50685">
                <a:spAutoFit/>
              </a:bodyPr>
              <a:lstStyle/>
              <a:p>
                <a:pPr defTabSz="1014413"/>
                <a:r>
                  <a:rPr lang="en-US" sz="1800" i="0">
                    <a:solidFill>
                      <a:srgbClr val="000000"/>
                    </a:solidFill>
                  </a:rPr>
                  <a:t>PINCH</a:t>
                </a:r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2400" y="1200"/>
                <a:ext cx="24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1568450" y="3160713"/>
              <a:ext cx="2452687" cy="422275"/>
              <a:chOff x="1296" y="1296"/>
              <a:chExt cx="1392" cy="240"/>
            </a:xfrm>
          </p:grpSpPr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 flipH="1">
                <a:off x="1296" y="129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 flipH="1">
                <a:off x="1296" y="153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890587" y="3160713"/>
              <a:ext cx="1016000" cy="422275"/>
              <a:chOff x="912" y="1296"/>
              <a:chExt cx="576" cy="240"/>
            </a:xfrm>
          </p:grpSpPr>
          <p:sp>
            <p:nvSpPr>
              <p:cNvPr id="42" name="AutoShape 41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144" cy="240"/>
              </a:xfrm>
              <a:prstGeom prst="upDown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42"/>
              <p:cNvSpPr txBox="1">
                <a:spLocks noChangeArrowheads="1"/>
              </p:cNvSpPr>
              <p:nvPr/>
            </p:nvSpPr>
            <p:spPr bwMode="auto">
              <a:xfrm>
                <a:off x="912" y="1296"/>
                <a:ext cx="432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01370" tIns="50685" rIns="101370" bIns="50685">
                <a:spAutoFit/>
              </a:bodyPr>
              <a:lstStyle/>
              <a:p>
                <a:pPr defTabSz="1014413"/>
                <a:r>
                  <a:rPr lang="en-US" sz="1800" i="0" dirty="0">
                    <a:solidFill>
                      <a:srgbClr val="000000"/>
                    </a:solidFill>
                    <a:sym typeface="Symbol" pitchFamily="18" charset="2"/>
                  </a:rPr>
                  <a:t>T</a:t>
                </a:r>
                <a:r>
                  <a:rPr lang="en-US" sz="1800" i="0" baseline="-25000" dirty="0">
                    <a:solidFill>
                      <a:srgbClr val="000000"/>
                    </a:solidFill>
                    <a:sym typeface="Symbol" pitchFamily="18" charset="2"/>
                  </a:rPr>
                  <a:t>MIN</a:t>
                </a:r>
                <a:endParaRPr lang="en-US" sz="1800" i="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 rot="16196018">
              <a:off x="831056" y="2018506"/>
              <a:ext cx="1511300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370" tIns="50685" rIns="101370" bIns="50685">
              <a:spAutoFit/>
            </a:bodyPr>
            <a:lstStyle/>
            <a:p>
              <a:pPr defTabSz="1014413"/>
              <a:r>
                <a:rPr lang="en-US" sz="1800" i="0" dirty="0">
                  <a:solidFill>
                    <a:srgbClr val="000000"/>
                  </a:solidFill>
                </a:rPr>
                <a:t>Temperature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6051550" y="5184775"/>
              <a:ext cx="1092200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370" tIns="50685" rIns="101370" bIns="50685">
              <a:spAutoFit/>
            </a:bodyPr>
            <a:lstStyle/>
            <a:p>
              <a:pPr defTabSz="1014413"/>
              <a:r>
                <a:rPr lang="en-US" sz="1800" i="0">
                  <a:solidFill>
                    <a:srgbClr val="000000"/>
                  </a:solidFill>
                </a:rPr>
                <a:t>Enthalpy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7772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khái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niệm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c</a:t>
            </a:r>
            <a:r>
              <a:rPr lang="vi-VN" sz="3200" b="1" dirty="0">
                <a:solidFill>
                  <a:srgbClr val="FF0000"/>
                </a:solidFill>
                <a:latin typeface="Tahoma" pitchFamily="34" charset="0"/>
              </a:rPr>
              <a:t>ơ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bản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382000" cy="5203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Chênh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lệch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nhiệt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độ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tối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thiểu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</a:t>
            </a:r>
            <a:r>
              <a:rPr lang="en-US" sz="2400" dirty="0" err="1">
                <a:solidFill>
                  <a:srgbClr val="0000FF"/>
                </a:solidFill>
                <a:sym typeface="Symbol"/>
              </a:rPr>
              <a:t>T</a:t>
            </a:r>
            <a:r>
              <a:rPr lang="en-US" sz="2400" baseline="-25000" dirty="0" err="1">
                <a:solidFill>
                  <a:srgbClr val="0000FF"/>
                </a:solidFill>
              </a:rPr>
              <a:t>min</a:t>
            </a:r>
            <a:r>
              <a:rPr lang="en-US" sz="2400" dirty="0"/>
              <a:t>: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chênh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gọp</a:t>
            </a:r>
            <a:r>
              <a:rPr lang="en-US" sz="2400" dirty="0"/>
              <a:t> (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trục</a:t>
            </a:r>
            <a:r>
              <a:rPr lang="en-US" sz="2400" dirty="0"/>
              <a:t> T). 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Mức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thu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hồi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nhiệt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tối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đa</a:t>
            </a:r>
            <a:r>
              <a:rPr lang="en-US" sz="2400" dirty="0"/>
              <a:t>: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gọp</a:t>
            </a:r>
            <a:r>
              <a:rPr lang="en-US" sz="2400" dirty="0"/>
              <a:t> </a:t>
            </a:r>
            <a:r>
              <a:rPr lang="en-US" sz="2400" dirty="0" err="1"/>
              <a:t>nóng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gọp</a:t>
            </a:r>
            <a:r>
              <a:rPr lang="en-US" sz="2400" dirty="0"/>
              <a:t> </a:t>
            </a:r>
            <a:r>
              <a:rPr lang="en-US" sz="2400" dirty="0" err="1"/>
              <a:t>lạnh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endParaRPr lang="en-US" sz="2400" dirty="0"/>
          </a:p>
          <a:p>
            <a:pPr>
              <a:lnSpc>
                <a:spcPct val="140000"/>
              </a:lnSpc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Mức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tiêu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thụ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tiện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ích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nóng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và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lạnh</a:t>
            </a:r>
            <a:r>
              <a:rPr lang="en-US" sz="2400" dirty="0"/>
              <a:t>: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thụ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nóng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(</a:t>
            </a:r>
            <a:r>
              <a:rPr lang="en-US" sz="2400" dirty="0" err="1"/>
              <a:t>Q</a:t>
            </a:r>
            <a:r>
              <a:rPr lang="en-US" sz="2400" baseline="-25000" dirty="0" err="1"/>
              <a:t>H,min</a:t>
            </a:r>
            <a:r>
              <a:rPr lang="en-US" sz="2400" dirty="0"/>
              <a:t>,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),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thụ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lạnh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(</a:t>
            </a:r>
            <a:r>
              <a:rPr lang="en-US" sz="2400" dirty="0" err="1"/>
              <a:t>Q</a:t>
            </a:r>
            <a:r>
              <a:rPr lang="en-US" sz="2400" baseline="-25000" dirty="0" err="1"/>
              <a:t>C,min</a:t>
            </a:r>
            <a:r>
              <a:rPr lang="en-US" sz="2400" dirty="0"/>
              <a:t>,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)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Điểm</a:t>
            </a:r>
            <a:r>
              <a:rPr lang="en-US" sz="2400" dirty="0">
                <a:solidFill>
                  <a:srgbClr val="0000FF"/>
                </a:solidFill>
              </a:rPr>
              <a:t> Pinch</a:t>
            </a:r>
            <a:r>
              <a:rPr lang="en-US" sz="2400" dirty="0"/>
              <a:t>: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đ</a:t>
            </a:r>
            <a:r>
              <a:rPr lang="vi-VN" sz="2400" dirty="0" err="1"/>
              <a:t>ường</a:t>
            </a:r>
            <a:r>
              <a:rPr lang="vi-VN" sz="2400" dirty="0"/>
              <a:t> </a:t>
            </a:r>
            <a:r>
              <a:rPr lang="vi-VN" sz="2400" dirty="0" err="1"/>
              <a:t>gọp</a:t>
            </a:r>
            <a:r>
              <a:rPr lang="vi-VN" sz="2400" dirty="0"/>
              <a:t> (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vị</a:t>
            </a:r>
            <a:r>
              <a:rPr lang="vi-VN" sz="2400" dirty="0"/>
              <a:t> </a:t>
            </a:r>
            <a:r>
              <a:rPr lang="vi-VN" sz="2400" dirty="0" err="1"/>
              <a:t>trí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en-US" sz="2400" dirty="0">
                <a:sym typeface="Symbol"/>
              </a:rPr>
              <a:t></a:t>
            </a:r>
            <a:r>
              <a:rPr lang="en-US" sz="2400" dirty="0" err="1">
                <a:sym typeface="Symbol"/>
              </a:rPr>
              <a:t>T</a:t>
            </a:r>
            <a:r>
              <a:rPr lang="en-US" sz="2400" baseline="-25000" dirty="0" err="1"/>
              <a:t>min</a:t>
            </a:r>
            <a:r>
              <a:rPr lang="vi-VN" sz="2400" dirty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Điểm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Pinch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228600" y="4768849"/>
            <a:ext cx="8686800" cy="193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he-IL" sz="2400" noProof="1">
                <a:latin typeface="Tahoma" pitchFamily="34" charset="0"/>
                <a:cs typeface="Tahoma" pitchFamily="34" charset="0"/>
              </a:rPr>
              <a:t>Điểm pinch chia HEN thành 2 vùng riêng biệt:</a:t>
            </a:r>
            <a:r>
              <a:rPr lang="en-US" altLang="he-IL" sz="2000" noProof="1">
                <a:latin typeface="Tahoma" pitchFamily="34" charset="0"/>
                <a:cs typeface="Tahoma" pitchFamily="34" charset="0"/>
              </a:rPr>
              <a:t> </a:t>
            </a:r>
          </a:p>
          <a:p>
            <a:pPr lvl="1" algn="just">
              <a:spcBef>
                <a:spcPct val="20000"/>
              </a:spcBef>
            </a:pPr>
            <a:br>
              <a:rPr lang="en-US" altLang="he-IL" sz="1900" dirty="0">
                <a:latin typeface="Tahoma" pitchFamily="34" charset="0"/>
                <a:cs typeface="Tahoma" pitchFamily="34" charset="0"/>
              </a:rPr>
            </a:br>
            <a:r>
              <a:rPr lang="en-US" altLang="he-IL" sz="1900" noProof="1">
                <a:latin typeface="Tahoma" pitchFamily="34" charset="0"/>
                <a:cs typeface="Tahoma" pitchFamily="34" charset="0"/>
              </a:rPr>
              <a:t>Thiếu nhiệt (Heat sink) – trên điểm pinch, cần cung cấp nhiệt lượng Q</a:t>
            </a:r>
            <a:r>
              <a:rPr lang="en-US" altLang="he-IL" sz="1900" baseline="-25000" noProof="1">
                <a:latin typeface="Tahoma" pitchFamily="34" charset="0"/>
                <a:cs typeface="Tahoma" pitchFamily="34" charset="0"/>
              </a:rPr>
              <a:t>Hmin</a:t>
            </a:r>
            <a:endParaRPr lang="en-US" altLang="he-IL" sz="2000" noProof="1">
              <a:latin typeface="Tahoma" pitchFamily="34" charset="0"/>
              <a:cs typeface="Tahoma" pitchFamily="34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altLang="he-IL" sz="1900" noProof="1">
                <a:latin typeface="Tahoma" pitchFamily="34" charset="0"/>
                <a:cs typeface="Tahoma" pitchFamily="34" charset="0"/>
              </a:rPr>
              <a:t>Dư nhiệt (Heat source) – dưới điểm pinch, cần thải nhiệt lượng Q</a:t>
            </a:r>
            <a:r>
              <a:rPr lang="en-US" altLang="he-IL" sz="1900" baseline="-25000" noProof="1">
                <a:latin typeface="Tahoma" pitchFamily="34" charset="0"/>
                <a:cs typeface="Tahoma" pitchFamily="34" charset="0"/>
              </a:rPr>
              <a:t>Cmi</a:t>
            </a:r>
            <a:r>
              <a:rPr lang="en-US" altLang="he-IL" sz="1900" baseline="-25000" dirty="0">
                <a:latin typeface="Tahoma" pitchFamily="34" charset="0"/>
                <a:cs typeface="Tahoma" pitchFamily="34" charset="0"/>
              </a:rPr>
              <a:t>n</a:t>
            </a:r>
            <a:r>
              <a:rPr lang="en-US" altLang="he-IL" sz="1900" dirty="0">
                <a:latin typeface="Tahoma" pitchFamily="34" charset="0"/>
                <a:cs typeface="Tahoma" pitchFamily="34" charset="0"/>
              </a:rPr>
              <a:t> ra </a:t>
            </a:r>
            <a:r>
              <a:rPr lang="en-US" altLang="he-IL" sz="1900" dirty="0" err="1">
                <a:latin typeface="Tahoma" pitchFamily="34" charset="0"/>
                <a:cs typeface="Tahoma" pitchFamily="34" charset="0"/>
              </a:rPr>
              <a:t>môi</a:t>
            </a:r>
            <a:r>
              <a:rPr lang="en-US" altLang="he-IL" sz="19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1900" dirty="0" err="1">
                <a:latin typeface="Tahoma" pitchFamily="34" charset="0"/>
                <a:cs typeface="Tahoma" pitchFamily="34" charset="0"/>
              </a:rPr>
              <a:t>trường</a:t>
            </a:r>
            <a:r>
              <a:rPr lang="en-US" altLang="he-IL" sz="1900" dirty="0">
                <a:latin typeface="Tahoma" pitchFamily="34" charset="0"/>
                <a:cs typeface="Tahoma" pitchFamily="34" charset="0"/>
              </a:rPr>
              <a:t>.</a:t>
            </a:r>
            <a:endParaRPr lang="en-US" altLang="en-US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1510" name="Object 8"/>
          <p:cNvGraphicFramePr>
            <a:graphicFrameLocks noChangeAspect="1"/>
          </p:cNvGraphicFramePr>
          <p:nvPr/>
        </p:nvGraphicFramePr>
        <p:xfrm>
          <a:off x="2057400" y="1230313"/>
          <a:ext cx="3862388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Picture" r:id="rId4" imgW="3307080" imgH="2849880" progId="Word.Picture.8">
                  <p:embed/>
                </p:oleObj>
              </mc:Choice>
              <mc:Fallback>
                <p:oleObj name="Picture" r:id="rId4" imgW="3307080" imgH="284988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30313"/>
                        <a:ext cx="3862388" cy="332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2057400" y="1230313"/>
          <a:ext cx="4976813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Picture" r:id="rId6" imgW="4259580" imgH="2849880" progId="Word.Picture.8">
                  <p:embed/>
                </p:oleObj>
              </mc:Choice>
              <mc:Fallback>
                <p:oleObj name="Picture" r:id="rId6" imgW="4259580" imgH="284988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30313"/>
                        <a:ext cx="4976813" cy="332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12618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Nguyên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tắc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thiết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kế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pinch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868" y="1256542"/>
            <a:ext cx="7964714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pinch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pinch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ưới</a:t>
            </a:r>
            <a:r>
              <a:rPr lang="vi-V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pinch</a:t>
            </a:r>
            <a:r>
              <a:rPr lang="vi-V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riêng </a:t>
            </a:r>
            <a:r>
              <a:rPr lang="vi-V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pinch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pinch</a:t>
            </a:r>
            <a:endParaRPr lang="en-US" altLang="zh-TW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8077200" cy="515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5715000"/>
            <a:ext cx="6447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HDA process: non-integrated plant</a:t>
            </a:r>
          </a:p>
        </p:txBody>
      </p:sp>
    </p:spTree>
    <p:extLst>
      <p:ext uri="{BB962C8B-B14F-4D97-AF65-F5344CB8AC3E}">
        <p14:creationId xmlns:p14="http://schemas.microsoft.com/office/powerpoint/2010/main" val="183057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12618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Tổn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thất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khi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không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tuân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nguyên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tắc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pinch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95400"/>
            <a:ext cx="9140824" cy="35290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470" y="5020785"/>
            <a:ext cx="683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nóng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pinch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lạnh</a:t>
            </a:r>
            <a:r>
              <a:rPr lang="en-US" dirty="0"/>
              <a:t> d</a:t>
            </a:r>
            <a:r>
              <a:rPr lang="vi-VN" dirty="0" err="1"/>
              <a:t>ưới</a:t>
            </a:r>
            <a:r>
              <a:rPr lang="vi-VN" dirty="0"/>
              <a:t> </a:t>
            </a:r>
            <a:r>
              <a:rPr lang="vi-VN" dirty="0" err="1"/>
              <a:t>pinch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1790701" y="4643990"/>
            <a:ext cx="414893" cy="33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0418" y="5442972"/>
            <a:ext cx="67818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</a:rPr>
              <a:t>Mức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tiêu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thụ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năng</a:t>
            </a:r>
            <a:r>
              <a:rPr lang="en-US" dirty="0">
                <a:solidFill>
                  <a:srgbClr val="0000FF"/>
                </a:solidFill>
              </a:rPr>
              <a:t> l</a:t>
            </a:r>
            <a:r>
              <a:rPr lang="vi-VN" dirty="0">
                <a:solidFill>
                  <a:srgbClr val="0000FF"/>
                </a:solidFill>
              </a:rPr>
              <a:t>ư</a:t>
            </a:r>
            <a:r>
              <a:rPr lang="en-US" dirty="0" err="1">
                <a:solidFill>
                  <a:srgbClr val="0000FF"/>
                </a:solidFill>
              </a:rPr>
              <a:t>ợng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tăng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cao</a:t>
            </a:r>
            <a:r>
              <a:rPr lang="en-US" dirty="0">
                <a:solidFill>
                  <a:srgbClr val="0000FF"/>
                </a:solidFill>
              </a:rPr>
              <a:t> h</a:t>
            </a:r>
            <a:r>
              <a:rPr lang="vi-VN" dirty="0">
                <a:solidFill>
                  <a:srgbClr val="0000FF"/>
                </a:solidFill>
              </a:rPr>
              <a:t>ơ</a:t>
            </a:r>
            <a:r>
              <a:rPr lang="en-US" dirty="0">
                <a:solidFill>
                  <a:srgbClr val="0000FF"/>
                </a:solidFill>
              </a:rPr>
              <a:t>n </a:t>
            </a:r>
            <a:r>
              <a:rPr lang="en-US" dirty="0" err="1">
                <a:solidFill>
                  <a:srgbClr val="0000FF"/>
                </a:solidFill>
              </a:rPr>
              <a:t>mức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tiêu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thụ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năng</a:t>
            </a:r>
            <a:r>
              <a:rPr lang="en-US" dirty="0">
                <a:solidFill>
                  <a:srgbClr val="0000FF"/>
                </a:solidFill>
              </a:rPr>
              <a:t> l</a:t>
            </a:r>
            <a:r>
              <a:rPr lang="vi-VN" dirty="0">
                <a:solidFill>
                  <a:srgbClr val="0000FF"/>
                </a:solidFill>
              </a:rPr>
              <a:t>ư</a:t>
            </a:r>
            <a:r>
              <a:rPr lang="en-US" dirty="0" err="1">
                <a:solidFill>
                  <a:srgbClr val="0000FF"/>
                </a:solidFill>
              </a:rPr>
              <a:t>ợng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tối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thiểu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cần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thiết</a:t>
            </a:r>
            <a:r>
              <a:rPr lang="en-US" dirty="0">
                <a:solidFill>
                  <a:srgbClr val="0000FF"/>
                </a:solidFill>
              </a:rPr>
              <a:t>; </a:t>
            </a:r>
            <a:r>
              <a:rPr lang="en-US" dirty="0" err="1">
                <a:solidFill>
                  <a:srgbClr val="0000FF"/>
                </a:solidFill>
              </a:rPr>
              <a:t>mức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tăng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năng</a:t>
            </a:r>
            <a:r>
              <a:rPr lang="en-US" dirty="0">
                <a:solidFill>
                  <a:srgbClr val="0000FF"/>
                </a:solidFill>
              </a:rPr>
              <a:t> l</a:t>
            </a:r>
            <a:r>
              <a:rPr lang="vi-VN" dirty="0">
                <a:solidFill>
                  <a:srgbClr val="0000FF"/>
                </a:solidFill>
              </a:rPr>
              <a:t>ư</a:t>
            </a:r>
            <a:r>
              <a:rPr lang="en-US" dirty="0" err="1">
                <a:solidFill>
                  <a:srgbClr val="0000FF"/>
                </a:solidFill>
              </a:rPr>
              <a:t>ợng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tiêu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thụ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là</a:t>
            </a:r>
            <a:r>
              <a:rPr lang="en-US" dirty="0">
                <a:solidFill>
                  <a:srgbClr val="0000FF"/>
                </a:solidFill>
              </a:rPr>
              <a:t>:  XP (</a:t>
            </a:r>
            <a:r>
              <a:rPr lang="en-US" dirty="0" err="1">
                <a:solidFill>
                  <a:srgbClr val="0000FF"/>
                </a:solidFill>
              </a:rPr>
              <a:t>tiện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ích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nóng</a:t>
            </a:r>
            <a:r>
              <a:rPr lang="en-US" dirty="0">
                <a:solidFill>
                  <a:srgbClr val="0000FF"/>
                </a:solidFill>
              </a:rPr>
              <a:t>) + XP (</a:t>
            </a:r>
            <a:r>
              <a:rPr lang="en-US" dirty="0" err="1">
                <a:solidFill>
                  <a:srgbClr val="0000FF"/>
                </a:solidFill>
              </a:rPr>
              <a:t>tiện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ích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lạnh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38200" y="5561050"/>
            <a:ext cx="609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2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12618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Targeting: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xác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định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mụ</a:t>
            </a:r>
            <a:r>
              <a:rPr lang="en-US" sz="4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 </a:t>
            </a:r>
            <a:r>
              <a:rPr lang="en-US" sz="4000" kern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tiêu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6200" y="1295400"/>
            <a:ext cx="8991600" cy="4964254"/>
            <a:chOff x="157528" y="1759073"/>
            <a:chExt cx="8910272" cy="424656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668127" y="1930955"/>
              <a:ext cx="0" cy="3878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661498" y="5823073"/>
              <a:ext cx="473290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997028" y="2535360"/>
              <a:ext cx="3467100" cy="2782888"/>
              <a:chOff x="1248" y="1632"/>
              <a:chExt cx="1968" cy="1584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H="1">
                <a:off x="2928" y="1632"/>
                <a:ext cx="288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>
                <a:off x="2640" y="1824"/>
                <a:ext cx="288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H="1">
                <a:off x="1824" y="2256"/>
                <a:ext cx="816" cy="43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1584" y="2688"/>
                <a:ext cx="240" cy="3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H="1">
                <a:off x="1248" y="3024"/>
                <a:ext cx="336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181303" y="4981698"/>
              <a:ext cx="422275" cy="3365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603578" y="4559423"/>
              <a:ext cx="169862" cy="4222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773440" y="3462460"/>
              <a:ext cx="1436688" cy="10969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4210128" y="3210048"/>
              <a:ext cx="846137" cy="2524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603578" y="4981698"/>
              <a:ext cx="422275" cy="336550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3025853" y="4559423"/>
              <a:ext cx="169862" cy="422275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3195715" y="3462460"/>
              <a:ext cx="1438275" cy="1096963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4633990" y="3210048"/>
              <a:ext cx="846138" cy="252412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1841578" y="4981698"/>
              <a:ext cx="422275" cy="336550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2263853" y="4559423"/>
              <a:ext cx="169862" cy="422275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2433715" y="3462460"/>
              <a:ext cx="1438275" cy="1096963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3871990" y="3210048"/>
              <a:ext cx="846138" cy="252412"/>
            </a:xfrm>
            <a:prstGeom prst="line">
              <a:avLst/>
            </a:prstGeom>
            <a:noFill/>
            <a:ln w="12700">
              <a:solidFill>
                <a:srgbClr val="99CCFF"/>
              </a:solidFill>
              <a:prstDash val="lg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449715" y="3294185"/>
              <a:ext cx="0" cy="927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449715" y="2871910"/>
              <a:ext cx="0" cy="758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3449715" y="4053010"/>
              <a:ext cx="0" cy="758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924253" y="2546473"/>
              <a:ext cx="969962" cy="34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370" tIns="50685" rIns="101370" bIns="50685">
              <a:spAutoFit/>
            </a:bodyPr>
            <a:lstStyle/>
            <a:p>
              <a:pPr defTabSz="1014413"/>
              <a:r>
                <a:rPr lang="en-US" i="0">
                  <a:solidFill>
                    <a:srgbClr val="000000"/>
                  </a:solidFill>
                </a:rPr>
                <a:t>“PINCH”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4464128" y="2028948"/>
              <a:ext cx="0" cy="506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5056265" y="2028948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464128" y="2281360"/>
              <a:ext cx="592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997028" y="5318248"/>
              <a:ext cx="0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181303" y="5318248"/>
              <a:ext cx="0" cy="252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997028" y="5569073"/>
              <a:ext cx="1184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4295853" y="1759073"/>
              <a:ext cx="855662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370" tIns="50685" rIns="101370" bIns="50685">
              <a:spAutoFit/>
            </a:bodyPr>
            <a:lstStyle/>
            <a:p>
              <a:pPr defTabSz="1014413"/>
              <a:r>
                <a:rPr lang="en-US" sz="1800" i="0" dirty="0">
                  <a:solidFill>
                    <a:srgbClr val="000000"/>
                  </a:solidFill>
                </a:rPr>
                <a:t>Q</a:t>
              </a:r>
              <a:r>
                <a:rPr lang="en-US" sz="1800" i="0" baseline="-25000" dirty="0">
                  <a:solidFill>
                    <a:srgbClr val="000000"/>
                  </a:solidFill>
                </a:rPr>
                <a:t>H, MIN</a:t>
              </a:r>
              <a:endParaRPr lang="en-US" sz="1800" i="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1147840" y="5469060"/>
              <a:ext cx="1033463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1370" tIns="50685" rIns="101370" bIns="50685">
              <a:spAutoFit/>
            </a:bodyPr>
            <a:lstStyle/>
            <a:p>
              <a:pPr defTabSz="1014413"/>
              <a:r>
                <a:rPr lang="en-US" sz="1800" i="0" dirty="0">
                  <a:solidFill>
                    <a:srgbClr val="000000"/>
                  </a:solidFill>
                </a:rPr>
                <a:t>Q</a:t>
              </a:r>
              <a:r>
                <a:rPr lang="en-US" sz="1800" i="0" baseline="-25000" dirty="0">
                  <a:solidFill>
                    <a:srgbClr val="000000"/>
                  </a:solidFill>
                </a:rPr>
                <a:t>C,MIN</a:t>
              </a:r>
              <a:endParaRPr lang="en-US" sz="1800" i="0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4595890" y="3660898"/>
              <a:ext cx="762000" cy="37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370" tIns="50685" rIns="101370" bIns="50685">
              <a:spAutoFit/>
            </a:bodyPr>
            <a:lstStyle/>
            <a:p>
              <a:pPr defTabSz="1014413"/>
              <a:r>
                <a:rPr lang="en-US" sz="1800" i="0" dirty="0">
                  <a:solidFill>
                    <a:srgbClr val="000000"/>
                  </a:solidFill>
                  <a:sym typeface="Symbol" pitchFamily="18" charset="2"/>
                </a:rPr>
                <a:t>T</a:t>
              </a:r>
              <a:r>
                <a:rPr lang="en-US" sz="1800" i="0" baseline="-25000" dirty="0">
                  <a:solidFill>
                    <a:srgbClr val="000000"/>
                  </a:solidFill>
                  <a:sym typeface="Symbol" pitchFamily="18" charset="2"/>
                </a:rPr>
                <a:t>MIN</a:t>
              </a:r>
              <a:endParaRPr lang="en-US" sz="1800" i="0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157528" y="1971653"/>
              <a:ext cx="360363" cy="40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370" tIns="50685" rIns="101370" bIns="50685">
              <a:spAutoFit/>
            </a:bodyPr>
            <a:lstStyle/>
            <a:p>
              <a:pPr defTabSz="1014413"/>
              <a:r>
                <a:rPr lang="en-US" sz="2000" i="0" dirty="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5480128" y="5654798"/>
              <a:ext cx="542809" cy="350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1370" tIns="50685" rIns="101370" bIns="50685">
              <a:spAutoFit/>
            </a:bodyPr>
            <a:lstStyle/>
            <a:p>
              <a:pPr defTabSz="1014413"/>
              <a:r>
                <a:rPr lang="en-US" sz="2000" i="0" dirty="0">
                  <a:solidFill>
                    <a:srgbClr val="000000"/>
                  </a:solidFill>
                  <a:sym typeface="Symbol"/>
                </a:rPr>
                <a:t></a:t>
              </a:r>
              <a:r>
                <a:rPr lang="en-US" sz="2000" i="0" dirty="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>
              <a:off x="2162253" y="5269035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 flipV="1">
              <a:off x="5438853" y="2063873"/>
              <a:ext cx="0" cy="118110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 flipV="1">
              <a:off x="4676853" y="2101973"/>
              <a:ext cx="0" cy="118110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56"/>
            <p:cNvSpPr>
              <a:spLocks noChangeShapeType="1"/>
            </p:cNvSpPr>
            <p:nvPr/>
          </p:nvSpPr>
          <p:spPr bwMode="auto">
            <a:xfrm>
              <a:off x="1857453" y="5264273"/>
              <a:ext cx="0" cy="38100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2619453" y="5264273"/>
              <a:ext cx="0" cy="38100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4448253" y="2368673"/>
              <a:ext cx="228600" cy="11112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4448253" y="2433760"/>
              <a:ext cx="990600" cy="11113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977978" y="5492873"/>
              <a:ext cx="879475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>
              <a:off x="997028" y="5416673"/>
              <a:ext cx="1622425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8200" y="2867025"/>
              <a:ext cx="2133600" cy="31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Đường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gọp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nóng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33699" y="5162550"/>
              <a:ext cx="2352675" cy="31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D04BC"/>
                  </a:solidFill>
                </a:rPr>
                <a:t>Đường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gọp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lạnh</a:t>
              </a:r>
              <a:endParaRPr lang="en-US" dirty="0">
                <a:solidFill>
                  <a:srgbClr val="0D04BC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819275" y="3390900"/>
              <a:ext cx="32385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2695575" y="4810125"/>
              <a:ext cx="514350" cy="3333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651500" y="1917700"/>
              <a:ext cx="3416300" cy="332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dirty="0" err="1">
                  <a:solidFill>
                    <a:srgbClr val="0D04BC"/>
                  </a:solidFill>
                </a:rPr>
                <a:t>Khi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  <a:sym typeface="Symbol" pitchFamily="18" charset="2"/>
                </a:rPr>
                <a:t>T</a:t>
              </a:r>
              <a:r>
                <a:rPr lang="en-US" baseline="-25000" dirty="0">
                  <a:solidFill>
                    <a:srgbClr val="000000"/>
                  </a:solidFill>
                  <a:sym typeface="Symbol" pitchFamily="18" charset="2"/>
                </a:rPr>
                <a:t>MIN 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tăng</a:t>
              </a:r>
              <a:r>
                <a:rPr lang="en-US" dirty="0">
                  <a:solidFill>
                    <a:srgbClr val="0D04BC"/>
                  </a:solidFill>
                </a:rPr>
                <a:t> (</a:t>
              </a:r>
              <a:r>
                <a:rPr lang="en-US" dirty="0" err="1">
                  <a:solidFill>
                    <a:srgbClr val="0D04BC"/>
                  </a:solidFill>
                </a:rPr>
                <a:t>dời</a:t>
              </a:r>
              <a:r>
                <a:rPr lang="en-US" dirty="0">
                  <a:solidFill>
                    <a:srgbClr val="0D04BC"/>
                  </a:solidFill>
                </a:rPr>
                <a:t> đ</a:t>
              </a:r>
              <a:r>
                <a:rPr lang="vi-VN" dirty="0">
                  <a:solidFill>
                    <a:srgbClr val="0D04BC"/>
                  </a:solidFill>
                </a:rPr>
                <a:t>ư</a:t>
              </a:r>
              <a:r>
                <a:rPr lang="en-US" dirty="0" err="1">
                  <a:solidFill>
                    <a:srgbClr val="0D04BC"/>
                  </a:solidFill>
                </a:rPr>
                <a:t>ờng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gọp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lạnh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về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bên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tay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phải</a:t>
              </a:r>
              <a:r>
                <a:rPr lang="en-US" dirty="0">
                  <a:solidFill>
                    <a:srgbClr val="0D04BC"/>
                  </a:solidFill>
                </a:rPr>
                <a:t>):</a:t>
              </a:r>
            </a:p>
            <a:p>
              <a:pPr>
                <a:lnSpc>
                  <a:spcPct val="200000"/>
                </a:lnSpc>
                <a:buFontTx/>
                <a:buChar char="-"/>
              </a:pP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Mức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tiêu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thụ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năng</a:t>
              </a:r>
              <a:r>
                <a:rPr lang="en-US" dirty="0">
                  <a:solidFill>
                    <a:srgbClr val="0D04BC"/>
                  </a:solidFill>
                </a:rPr>
                <a:t> l</a:t>
              </a:r>
              <a:r>
                <a:rPr lang="vi-VN" dirty="0" err="1">
                  <a:solidFill>
                    <a:srgbClr val="0D04BC"/>
                  </a:solidFill>
                </a:rPr>
                <a:t>ượng</a:t>
              </a:r>
              <a:endParaRPr lang="en-US" dirty="0">
                <a:solidFill>
                  <a:srgbClr val="0D04BC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dirty="0">
                  <a:solidFill>
                    <a:srgbClr val="0D04BC"/>
                  </a:solidFill>
                </a:rPr>
                <a:t>(</a:t>
              </a:r>
              <a:r>
                <a:rPr lang="en-US" dirty="0">
                  <a:solidFill>
                    <a:srgbClr val="000000"/>
                  </a:solidFill>
                </a:rPr>
                <a:t>Q</a:t>
              </a:r>
              <a:r>
                <a:rPr lang="en-US" baseline="-25000" dirty="0">
                  <a:solidFill>
                    <a:srgbClr val="000000"/>
                  </a:solidFill>
                </a:rPr>
                <a:t>C,MIN</a:t>
              </a:r>
              <a:r>
                <a:rPr lang="en-US" dirty="0">
                  <a:solidFill>
                    <a:srgbClr val="0D04BC"/>
                  </a:solidFill>
                </a:rPr>
                <a:t>+</a:t>
              </a:r>
              <a:r>
                <a:rPr lang="en-US" dirty="0">
                  <a:solidFill>
                    <a:srgbClr val="000000"/>
                  </a:solidFill>
                </a:rPr>
                <a:t>Q</a:t>
              </a:r>
              <a:r>
                <a:rPr lang="en-US" baseline="-25000" dirty="0">
                  <a:solidFill>
                    <a:srgbClr val="000000"/>
                  </a:solidFill>
                </a:rPr>
                <a:t>H, MIN</a:t>
              </a:r>
              <a:r>
                <a:rPr lang="en-US" dirty="0">
                  <a:solidFill>
                    <a:srgbClr val="0D04BC"/>
                  </a:solidFill>
                </a:rPr>
                <a:t>) </a:t>
              </a:r>
              <a:r>
                <a:rPr lang="en-US" dirty="0" err="1">
                  <a:solidFill>
                    <a:srgbClr val="0D04BC"/>
                  </a:solidFill>
                </a:rPr>
                <a:t>tăng</a:t>
              </a:r>
              <a:endParaRPr lang="en-US" dirty="0">
                <a:solidFill>
                  <a:srgbClr val="0D04BC"/>
                </a:solidFill>
              </a:endParaRPr>
            </a:p>
            <a:p>
              <a:pPr>
                <a:lnSpc>
                  <a:spcPct val="200000"/>
                </a:lnSpc>
                <a:buFontTx/>
                <a:buChar char="-"/>
              </a:pP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Diện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tích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bề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mặt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truyền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nhiệt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giảm</a:t>
              </a:r>
              <a:r>
                <a:rPr lang="en-US" dirty="0">
                  <a:solidFill>
                    <a:srgbClr val="0D04BC"/>
                  </a:solidFill>
                </a:rPr>
                <a:t> (do l</a:t>
              </a:r>
              <a:r>
                <a:rPr lang="vi-VN" dirty="0">
                  <a:solidFill>
                    <a:srgbClr val="0D04BC"/>
                  </a:solidFill>
                </a:rPr>
                <a:t>ư</a:t>
              </a:r>
              <a:r>
                <a:rPr lang="en-US" dirty="0" err="1">
                  <a:solidFill>
                    <a:srgbClr val="0D04BC"/>
                  </a:solidFill>
                </a:rPr>
                <a:t>ợng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nhiệt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trao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đổi</a:t>
              </a:r>
              <a:r>
                <a:rPr lang="en-US" dirty="0">
                  <a:solidFill>
                    <a:srgbClr val="0D04BC"/>
                  </a:solidFill>
                </a:rPr>
                <a:t> </a:t>
              </a:r>
              <a:r>
                <a:rPr lang="en-US" dirty="0" err="1">
                  <a:solidFill>
                    <a:srgbClr val="0D04BC"/>
                  </a:solidFill>
                </a:rPr>
                <a:t>giảm</a:t>
              </a:r>
              <a:r>
                <a:rPr lang="en-US" dirty="0">
                  <a:solidFill>
                    <a:srgbClr val="0D04BC"/>
                  </a:solidFill>
                </a:rPr>
                <a:t>, </a:t>
              </a:r>
              <a:r>
                <a:rPr lang="en-US" dirty="0" err="1">
                  <a:solidFill>
                    <a:srgbClr val="0D04BC"/>
                  </a:solidFill>
                </a:rPr>
                <a:t>và</a:t>
              </a:r>
              <a:r>
                <a:rPr lang="en-US" dirty="0">
                  <a:solidFill>
                    <a:srgbClr val="0D04BC"/>
                  </a:solidFill>
                </a:rPr>
                <a:t> LMTD </a:t>
              </a:r>
              <a:r>
                <a:rPr lang="en-US" dirty="0" err="1">
                  <a:solidFill>
                    <a:srgbClr val="0D04BC"/>
                  </a:solidFill>
                </a:rPr>
                <a:t>tăng</a:t>
              </a:r>
              <a:r>
                <a:rPr lang="en-US" dirty="0">
                  <a:solidFill>
                    <a:srgbClr val="0D04BC"/>
                  </a:solidFill>
                </a:rPr>
                <a:t>)</a:t>
              </a:r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>
              <a:off x="3479800" y="3635375"/>
              <a:ext cx="143827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0"/>
            <p:cNvSpPr>
              <a:spLocks noChangeShapeType="1"/>
            </p:cNvSpPr>
            <p:nvPr/>
          </p:nvSpPr>
          <p:spPr bwMode="auto">
            <a:xfrm>
              <a:off x="3479800" y="4057650"/>
              <a:ext cx="143827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V="1">
              <a:off x="4549775" y="3635375"/>
              <a:ext cx="0" cy="422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723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1 – Targets at 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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min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 = 10 </a:t>
            </a:r>
            <a:r>
              <a:rPr lang="en-US" sz="2800" b="1" baseline="30000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o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C</a:t>
            </a:r>
            <a:endParaRPr lang="en-US" sz="28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68" y="1085192"/>
            <a:ext cx="8728832" cy="516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63457"/>
            <a:ext cx="8839200" cy="516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723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1 – Targets at 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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T</a:t>
            </a:r>
            <a:r>
              <a:rPr lang="en-US" sz="2800" b="1" baseline="-25000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min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 = 20 </a:t>
            </a:r>
            <a:r>
              <a:rPr lang="en-US" sz="2800" b="1" baseline="30000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o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sym typeface="Symbol" panose="05050102010706020507" pitchFamily="18" charset="2"/>
              </a:rPr>
              <a:t>C</a:t>
            </a:r>
            <a:endParaRPr lang="en-US" sz="28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90600" y="83403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Xác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định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điểm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pinch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mức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tiêu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thụ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năng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l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</a:rPr>
              <a:t>ượng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</a:rPr>
              <a:t>tối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</a:rPr>
              <a:t>thiểu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 - 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sym typeface="Symbol"/>
              </a:rPr>
              <a:t>The problem table method</a:t>
            </a:r>
            <a:endParaRPr lang="en-US" sz="24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972846"/>
            <a:ext cx="7467600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1⁄2*∆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1⁄2*∆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Tmin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∆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33834"/>
              </p:ext>
            </p:extLst>
          </p:nvPr>
        </p:nvGraphicFramePr>
        <p:xfrm>
          <a:off x="1219200" y="5038635"/>
          <a:ext cx="2667000" cy="179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6" name="Equation" r:id="rId4" imgW="1206360" imgH="812520" progId="Equation.DSMT4">
                  <p:embed/>
                </p:oleObj>
              </mc:Choice>
              <mc:Fallback>
                <p:oleObj name="Equation" r:id="rId4" imgW="120636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38635"/>
                        <a:ext cx="2667000" cy="1796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91000" y="5191035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                      : shifted temperature</a:t>
            </a:r>
          </a:p>
          <a:p>
            <a:endParaRPr lang="en-US" dirty="0"/>
          </a:p>
          <a:p>
            <a:r>
              <a:rPr lang="en-US" dirty="0"/>
              <a:t>                              :    actual temperature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16110"/>
              </p:ext>
            </p:extLst>
          </p:nvPr>
        </p:nvGraphicFramePr>
        <p:xfrm>
          <a:off x="5029200" y="5114835"/>
          <a:ext cx="1263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7" name="Equation" r:id="rId6" imgW="571320" imgH="241200" progId="Equation.DSMT4">
                  <p:embed/>
                </p:oleObj>
              </mc:Choice>
              <mc:Fallback>
                <p:oleObj name="Equation" r:id="rId6" imgW="57132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14835"/>
                        <a:ext cx="12636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76096"/>
              </p:ext>
            </p:extLst>
          </p:nvPr>
        </p:nvGraphicFramePr>
        <p:xfrm>
          <a:off x="4876800" y="5648235"/>
          <a:ext cx="1263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8" name="Equation" r:id="rId8" imgW="571320" imgH="241200" progId="Equation.DSMT4">
                  <p:embed/>
                </p:oleObj>
              </mc:Choice>
              <mc:Fallback>
                <p:oleObj name="Equation" r:id="rId8" imgW="5713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48235"/>
                        <a:ext cx="12636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066800"/>
            <a:ext cx="746760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1905000"/>
            <a:ext cx="800100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lvl="1" indent="-457200" algn="just"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  <a:cs typeface="Tahoma" pitchFamily="34" charset="0"/>
                <a:sym typeface="Symbol"/>
              </a:rPr>
              <a:t>H</a:t>
            </a:r>
            <a:r>
              <a:rPr lang="en-US" sz="2800" b="1" baseline="-25000" dirty="0">
                <a:latin typeface="Tahoma" pitchFamily="34" charset="0"/>
                <a:cs typeface="Tahoma" pitchFamily="34" charset="0"/>
              </a:rPr>
              <a:t>i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= </a:t>
            </a:r>
            <a:r>
              <a:rPr lang="en-US" sz="2800" b="1" dirty="0">
                <a:latin typeface="Tahoma" pitchFamily="34" charset="0"/>
                <a:cs typeface="Tahoma" pitchFamily="34" charset="0"/>
              </a:rPr>
              <a:t>(</a:t>
            </a:r>
            <a:r>
              <a:rPr lang="en-US" sz="2800" dirty="0">
                <a:latin typeface="Tahoma" pitchFamily="34" charset="0"/>
                <a:cs typeface="Tahoma" pitchFamily="34" charset="0"/>
                <a:sym typeface="Symbol"/>
              </a:rPr>
              <a:t>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CP</a:t>
            </a:r>
            <a:r>
              <a:rPr lang="en-US" sz="2800" b="1" baseline="-250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hot</a:t>
            </a:r>
            <a:r>
              <a:rPr lang="en-US" sz="2800" b="1" baseline="-25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streams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- </a:t>
            </a:r>
            <a:r>
              <a:rPr lang="en-US" sz="2800" dirty="0">
                <a:latin typeface="Tahoma" pitchFamily="34" charset="0"/>
                <a:cs typeface="Tahoma" pitchFamily="34" charset="0"/>
                <a:sym typeface="Symbol"/>
              </a:rPr>
              <a:t> </a:t>
            </a:r>
            <a:r>
              <a:rPr lang="en-US" sz="28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CP</a:t>
            </a:r>
            <a:r>
              <a:rPr lang="en-US" sz="2800" b="1" baseline="-250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cold</a:t>
            </a:r>
            <a:r>
              <a:rPr lang="en-US" sz="2800" b="1" baseline="-25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streams</a:t>
            </a:r>
            <a:r>
              <a:rPr lang="en-US" sz="28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b="1" dirty="0">
                <a:latin typeface="Tahoma" pitchFamily="34" charset="0"/>
                <a:cs typeface="Tahoma" pitchFamily="34" charset="0"/>
              </a:rPr>
              <a:t>)</a:t>
            </a:r>
            <a:r>
              <a:rPr lang="en-US" sz="28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*</a:t>
            </a:r>
            <a:r>
              <a:rPr lang="en-US" sz="2800" b="1" dirty="0">
                <a:latin typeface="Tahoma" pitchFamily="34" charset="0"/>
                <a:cs typeface="Tahoma" pitchFamily="34" charset="0"/>
                <a:sym typeface="Symbol"/>
              </a:rPr>
              <a:t>T</a:t>
            </a:r>
            <a:r>
              <a:rPr lang="en-US" sz="2800" b="1" baseline="-25000" dirty="0">
                <a:latin typeface="Tahoma" pitchFamily="34" charset="0"/>
                <a:cs typeface="Tahoma" pitchFamily="34" charset="0"/>
                <a:sym typeface="Symbol"/>
              </a:rPr>
              <a:t>i</a:t>
            </a:r>
            <a:endParaRPr lang="en-US" sz="28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3200400"/>
            <a:ext cx="7239000" cy="259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Nhiệt</a:t>
            </a:r>
            <a:r>
              <a:rPr lang="en-US" sz="2800" dirty="0">
                <a:solidFill>
                  <a:srgbClr val="0000FF"/>
                </a:solidFill>
              </a:rPr>
              <a:t> d</a:t>
            </a:r>
            <a:r>
              <a:rPr lang="vi-VN" sz="2800" dirty="0">
                <a:solidFill>
                  <a:srgbClr val="0000FF"/>
                </a:solidFill>
              </a:rPr>
              <a:t>ư</a:t>
            </a:r>
            <a:r>
              <a:rPr lang="en-US" sz="2800" dirty="0">
                <a:solidFill>
                  <a:srgbClr val="0000FF"/>
                </a:solidFill>
              </a:rPr>
              <a:t> ở </a:t>
            </a:r>
            <a:r>
              <a:rPr lang="en-US" sz="2800" dirty="0" err="1">
                <a:solidFill>
                  <a:srgbClr val="0000FF"/>
                </a:solidFill>
              </a:rPr>
              <a:t>vùng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phía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trên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có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thể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truyền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xuống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cho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vùng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phía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dưới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sz="28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sym typeface="Symbol"/>
              </a:rPr>
              <a:t>H</a:t>
            </a:r>
            <a:r>
              <a:rPr lang="en-US" sz="2800" baseline="-25000" dirty="0">
                <a:solidFill>
                  <a:srgbClr val="0000FF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 0 : </a:t>
            </a:r>
            <a:r>
              <a:rPr lang="en-US" sz="2800" dirty="0" err="1">
                <a:solidFill>
                  <a:srgbClr val="0000FF"/>
                </a:solidFill>
                <a:sym typeface="Symbol"/>
              </a:rPr>
              <a:t>khoảng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/>
              </a:rPr>
              <a:t>nhiệt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/>
              </a:rPr>
              <a:t>độ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i="1" dirty="0" err="1">
                <a:solidFill>
                  <a:srgbClr val="0000FF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d</a:t>
            </a:r>
            <a:r>
              <a:rPr lang="vi-VN" sz="2800" dirty="0">
                <a:solidFill>
                  <a:srgbClr val="0000FF"/>
                </a:solidFill>
                <a:sym typeface="Symbol"/>
              </a:rPr>
              <a:t>ư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/>
              </a:rPr>
              <a:t>nhiệt</a:t>
            </a:r>
            <a:endParaRPr lang="en-US" sz="2800" dirty="0">
              <a:solidFill>
                <a:srgbClr val="0000FF"/>
              </a:solidFill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FF"/>
                </a:solidFill>
                <a:sym typeface="Symbol"/>
              </a:rPr>
              <a:t>H</a:t>
            </a:r>
            <a:r>
              <a:rPr lang="en-US" sz="2800" baseline="-25000" dirty="0">
                <a:solidFill>
                  <a:srgbClr val="0000FF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&lt; 0 : </a:t>
            </a:r>
            <a:r>
              <a:rPr lang="en-US" sz="2800" dirty="0" err="1">
                <a:solidFill>
                  <a:srgbClr val="0000FF"/>
                </a:solidFill>
                <a:sym typeface="Symbol"/>
              </a:rPr>
              <a:t>khoảng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/>
              </a:rPr>
              <a:t>nhiệt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/>
              </a:rPr>
              <a:t>độ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i="1" dirty="0" err="1">
                <a:solidFill>
                  <a:srgbClr val="0000FF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/>
              </a:rPr>
              <a:t>thiếu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00FF"/>
                </a:solidFill>
                <a:sym typeface="Symbol"/>
              </a:rPr>
              <a:t>nhiệt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6978755-5520-461D-A9E7-A0A07565C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3403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Xác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định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điểm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pinch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mức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tiêu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thụ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năng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l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</a:rPr>
              <a:t>ượng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</a:rPr>
              <a:t>tối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</a:rPr>
              <a:t>thiểu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 - 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sym typeface="Symbol"/>
              </a:rPr>
              <a:t>The problem table method</a:t>
            </a:r>
            <a:endParaRPr lang="en-US" sz="24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990600"/>
            <a:ext cx="7014411" cy="549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8C8EF214-995B-4C50-8D7E-50ED74D92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3403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Xác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định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điểm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pinch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mức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tiêu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thụ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năng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l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</a:rPr>
              <a:t>ượng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</a:rPr>
              <a:t>tối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vi-VN" sz="2400" b="1" dirty="0" err="1">
                <a:solidFill>
                  <a:srgbClr val="FF0000"/>
                </a:solidFill>
                <a:latin typeface="Tahoma" pitchFamily="34" charset="0"/>
              </a:rPr>
              <a:t>thiểu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 - 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  <a:sym typeface="Symbol"/>
              </a:rPr>
              <a:t>The problem table method</a:t>
            </a:r>
            <a:endParaRPr lang="en-US" sz="2400" b="1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6106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 dirty="0"/>
              <a:t>T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* = 165</a:t>
            </a:r>
            <a:r>
              <a:rPr lang="en-US" altLang="zh-TW" sz="2400" dirty="0">
                <a:sym typeface="Symbol" pitchFamily="18" charset="2"/>
              </a:rPr>
              <a:t>C -------------------------- ( </a:t>
            </a:r>
            <a:r>
              <a:rPr lang="en-US" altLang="zh-TW" sz="24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zh-TW" sz="2400" dirty="0">
                <a:sym typeface="Symbol" pitchFamily="18" charset="2"/>
              </a:rPr>
              <a:t> )------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 dirty="0">
                <a:sym typeface="Symbol" pitchFamily="18" charset="2"/>
              </a:rPr>
              <a:t>T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>
                <a:sym typeface="Symbol" pitchFamily="18" charset="2"/>
              </a:rPr>
              <a:t>* = 145C --------------------------( </a:t>
            </a:r>
            <a:r>
              <a:rPr lang="en-US" altLang="zh-TW" sz="2400" dirty="0">
                <a:solidFill>
                  <a:schemeClr val="accent2"/>
                </a:solidFill>
                <a:sym typeface="Symbol" pitchFamily="18" charset="2"/>
              </a:rPr>
              <a:t>60 </a:t>
            </a:r>
            <a:r>
              <a:rPr lang="en-US" altLang="zh-TW" sz="2400" dirty="0">
                <a:sym typeface="Symbol" pitchFamily="18" charset="2"/>
              </a:rPr>
              <a:t>)----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 dirty="0">
                <a:sym typeface="Symbol" pitchFamily="18" charset="2"/>
              </a:rPr>
              <a:t>T</a:t>
            </a:r>
            <a:r>
              <a:rPr lang="en-US" altLang="zh-TW" sz="2400" baseline="-25000" dirty="0">
                <a:sym typeface="Symbol" pitchFamily="18" charset="2"/>
              </a:rPr>
              <a:t>3</a:t>
            </a:r>
            <a:r>
              <a:rPr lang="en-US" altLang="zh-TW" sz="2400" dirty="0">
                <a:sym typeface="Symbol" pitchFamily="18" charset="2"/>
              </a:rPr>
              <a:t>* = 140C -------------------------( </a:t>
            </a:r>
            <a:r>
              <a:rPr lang="en-US" altLang="zh-TW" sz="2400" dirty="0">
                <a:solidFill>
                  <a:schemeClr val="accent2"/>
                </a:solidFill>
                <a:sym typeface="Symbol" pitchFamily="18" charset="2"/>
              </a:rPr>
              <a:t>62.5 </a:t>
            </a:r>
            <a:r>
              <a:rPr lang="en-US" altLang="zh-TW" sz="2400" dirty="0">
                <a:sym typeface="Symbol" pitchFamily="18" charset="2"/>
              </a:rPr>
              <a:t>)--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 dirty="0">
                <a:sym typeface="Symbol" pitchFamily="18" charset="2"/>
              </a:rPr>
              <a:t>T</a:t>
            </a:r>
            <a:r>
              <a:rPr lang="en-US" altLang="zh-TW" sz="2400" baseline="-25000" dirty="0">
                <a:sym typeface="Symbol" pitchFamily="18" charset="2"/>
              </a:rPr>
              <a:t>4</a:t>
            </a:r>
            <a:r>
              <a:rPr lang="en-US" altLang="zh-TW" sz="2400" dirty="0">
                <a:sym typeface="Symbol" pitchFamily="18" charset="2"/>
              </a:rPr>
              <a:t>* =  85C -------------------------( </a:t>
            </a:r>
            <a:r>
              <a:rPr lang="en-US" altLang="zh-TW" sz="2400" dirty="0">
                <a:solidFill>
                  <a:schemeClr val="accent2"/>
                </a:solidFill>
                <a:sym typeface="Symbol" pitchFamily="18" charset="2"/>
              </a:rPr>
              <a:t>-20.0 </a:t>
            </a:r>
            <a:r>
              <a:rPr lang="en-US" altLang="zh-TW" sz="2400" dirty="0">
                <a:sym typeface="Symbol" pitchFamily="18" charset="2"/>
              </a:rPr>
              <a:t>)-----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 dirty="0">
                <a:sym typeface="Symbol" pitchFamily="18" charset="2"/>
              </a:rPr>
              <a:t>T</a:t>
            </a:r>
            <a:r>
              <a:rPr lang="en-US" altLang="zh-TW" sz="2400" baseline="-25000" dirty="0">
                <a:sym typeface="Symbol" pitchFamily="18" charset="2"/>
              </a:rPr>
              <a:t>5</a:t>
            </a:r>
            <a:r>
              <a:rPr lang="en-US" altLang="zh-TW" sz="2400" dirty="0">
                <a:sym typeface="Symbol" pitchFamily="18" charset="2"/>
              </a:rPr>
              <a:t>* =  55C --------------------------( </a:t>
            </a:r>
            <a:r>
              <a:rPr lang="en-US" altLang="zh-TW" sz="2400" dirty="0">
                <a:solidFill>
                  <a:schemeClr val="accent2"/>
                </a:solidFill>
                <a:sym typeface="Symbol" pitchFamily="18" charset="2"/>
              </a:rPr>
              <a:t>55.0 </a:t>
            </a:r>
            <a:r>
              <a:rPr lang="en-US" altLang="zh-TW" sz="2400" dirty="0">
                <a:sym typeface="Symbol" pitchFamily="18" charset="2"/>
              </a:rPr>
              <a:t>)----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 dirty="0">
                <a:sym typeface="Symbol" pitchFamily="18" charset="2"/>
              </a:rPr>
              <a:t>T</a:t>
            </a:r>
            <a:r>
              <a:rPr lang="en-US" altLang="zh-TW" sz="2400" baseline="-25000" dirty="0">
                <a:sym typeface="Symbol" pitchFamily="18" charset="2"/>
              </a:rPr>
              <a:t>6</a:t>
            </a:r>
            <a:r>
              <a:rPr lang="en-US" altLang="zh-TW" sz="2400" dirty="0">
                <a:sym typeface="Symbol" pitchFamily="18" charset="2"/>
              </a:rPr>
              <a:t>* =  25C --------------------------( </a:t>
            </a:r>
            <a:r>
              <a:rPr lang="en-US" altLang="zh-TW" sz="2400" dirty="0">
                <a:solidFill>
                  <a:schemeClr val="accent2"/>
                </a:solidFill>
                <a:sym typeface="Symbol" pitchFamily="18" charset="2"/>
              </a:rPr>
              <a:t>40.0 </a:t>
            </a:r>
            <a:r>
              <a:rPr lang="en-US" altLang="zh-TW" sz="2400" dirty="0">
                <a:sym typeface="Symbol" pitchFamily="18" charset="2"/>
              </a:rPr>
              <a:t>)----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133600" y="17526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1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60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133600" y="26670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2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2.5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133600" y="35814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3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-82.5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133600" y="44958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4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75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133600" y="54102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5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-15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8956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895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28956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28956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8956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89560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828800" y="9906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FROM  HOT  UTILITY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981200" y="64008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TO  COLD  UTILITY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1" y="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xuống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+ 1  </a:t>
            </a:r>
            <a:r>
              <a:rPr lang="en-US" sz="2400" dirty="0"/>
              <a:t>“Infeasible cascade”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6106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/>
              <a:t>T</a:t>
            </a:r>
            <a:r>
              <a:rPr lang="en-US" altLang="zh-TW" sz="2400" baseline="-25000"/>
              <a:t>1</a:t>
            </a:r>
            <a:r>
              <a:rPr lang="en-US" altLang="zh-TW" sz="2400"/>
              <a:t>* = 165</a:t>
            </a:r>
            <a:r>
              <a:rPr lang="en-US" altLang="zh-TW" sz="2400">
                <a:sym typeface="Symbol" pitchFamily="18" charset="2"/>
              </a:rPr>
              <a:t>C -------------------------- 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en-US" altLang="zh-TW" sz="2400">
                <a:sym typeface="Symbol" pitchFamily="18" charset="2"/>
              </a:rPr>
              <a:t> )------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>
                <a:sym typeface="Symbol" pitchFamily="18" charset="2"/>
              </a:rPr>
              <a:t>T</a:t>
            </a:r>
            <a:r>
              <a:rPr lang="en-US" altLang="zh-TW" sz="2400" baseline="-25000">
                <a:sym typeface="Symbol" pitchFamily="18" charset="2"/>
              </a:rPr>
              <a:t>2</a:t>
            </a:r>
            <a:r>
              <a:rPr lang="en-US" altLang="zh-TW" sz="2400">
                <a:sym typeface="Symbol" pitchFamily="18" charset="2"/>
              </a:rPr>
              <a:t>* = 145C --------------------------(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60 </a:t>
            </a:r>
            <a:r>
              <a:rPr lang="en-US" altLang="zh-TW" sz="2400">
                <a:sym typeface="Symbol" pitchFamily="18" charset="2"/>
              </a:rPr>
              <a:t>)-----(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80</a:t>
            </a:r>
            <a:r>
              <a:rPr lang="en-US" altLang="zh-TW" sz="2400">
                <a:sym typeface="Symbol" pitchFamily="18" charset="2"/>
              </a:rPr>
              <a:t> )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>
                <a:sym typeface="Symbol" pitchFamily="18" charset="2"/>
              </a:rPr>
              <a:t>T</a:t>
            </a:r>
            <a:r>
              <a:rPr lang="en-US" altLang="zh-TW" sz="2400" baseline="-25000">
                <a:sym typeface="Symbol" pitchFamily="18" charset="2"/>
              </a:rPr>
              <a:t>3</a:t>
            </a:r>
            <a:r>
              <a:rPr lang="en-US" altLang="zh-TW" sz="2400">
                <a:sym typeface="Symbol" pitchFamily="18" charset="2"/>
              </a:rPr>
              <a:t>* = 140C -------------------------(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62.5 </a:t>
            </a:r>
            <a:r>
              <a:rPr lang="en-US" altLang="zh-TW" sz="2400">
                <a:sym typeface="Symbol" pitchFamily="18" charset="2"/>
              </a:rPr>
              <a:t>)---(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82.5 </a:t>
            </a:r>
            <a:r>
              <a:rPr lang="en-US" altLang="zh-TW" sz="2400">
                <a:sym typeface="Symbol" pitchFamily="18" charset="2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>
                <a:sym typeface="Symbol" pitchFamily="18" charset="2"/>
              </a:rPr>
              <a:t>T</a:t>
            </a:r>
            <a:r>
              <a:rPr lang="en-US" altLang="zh-TW" sz="2400" baseline="-25000">
                <a:sym typeface="Symbol" pitchFamily="18" charset="2"/>
              </a:rPr>
              <a:t>4</a:t>
            </a:r>
            <a:r>
              <a:rPr lang="en-US" altLang="zh-TW" sz="2400">
                <a:sym typeface="Symbol" pitchFamily="18" charset="2"/>
              </a:rPr>
              <a:t>* =  85C -------------------------(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-20.0 </a:t>
            </a:r>
            <a:r>
              <a:rPr lang="en-US" altLang="zh-TW" sz="2400">
                <a:sym typeface="Symbol" pitchFamily="18" charset="2"/>
              </a:rPr>
              <a:t>)-----(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0 </a:t>
            </a:r>
            <a:r>
              <a:rPr lang="en-US" altLang="zh-TW" sz="2400">
                <a:sym typeface="Symbol" pitchFamily="18" charset="2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>
                <a:sym typeface="Symbol" pitchFamily="18" charset="2"/>
              </a:rPr>
              <a:t>T</a:t>
            </a:r>
            <a:r>
              <a:rPr lang="en-US" altLang="zh-TW" sz="2400" baseline="-25000">
                <a:sym typeface="Symbol" pitchFamily="18" charset="2"/>
              </a:rPr>
              <a:t>5</a:t>
            </a:r>
            <a:r>
              <a:rPr lang="en-US" altLang="zh-TW" sz="2400">
                <a:sym typeface="Symbol" pitchFamily="18" charset="2"/>
              </a:rPr>
              <a:t>* =  55C --------------------------(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55.0 </a:t>
            </a:r>
            <a:r>
              <a:rPr lang="en-US" altLang="zh-TW" sz="2400">
                <a:sym typeface="Symbol" pitchFamily="18" charset="2"/>
              </a:rPr>
              <a:t>)----(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75 </a:t>
            </a:r>
            <a:r>
              <a:rPr lang="en-US" altLang="zh-TW" sz="2400">
                <a:sym typeface="Symbol" pitchFamily="18" charset="2"/>
              </a:rPr>
              <a:t>)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altLang="zh-TW" sz="2400">
                <a:sym typeface="Symbol" pitchFamily="18" charset="2"/>
              </a:rPr>
              <a:t>T</a:t>
            </a:r>
            <a:r>
              <a:rPr lang="en-US" altLang="zh-TW" sz="2400" baseline="-25000">
                <a:sym typeface="Symbol" pitchFamily="18" charset="2"/>
              </a:rPr>
              <a:t>6</a:t>
            </a:r>
            <a:r>
              <a:rPr lang="en-US" altLang="zh-TW" sz="2400">
                <a:sym typeface="Symbol" pitchFamily="18" charset="2"/>
              </a:rPr>
              <a:t>* =  25C --------------------------( </a:t>
            </a:r>
            <a:r>
              <a:rPr lang="en-US" altLang="zh-TW" sz="2400">
                <a:solidFill>
                  <a:schemeClr val="accent2"/>
                </a:solidFill>
                <a:sym typeface="Symbol" pitchFamily="18" charset="2"/>
              </a:rPr>
              <a:t>40.0 </a:t>
            </a:r>
            <a:r>
              <a:rPr lang="en-US" altLang="zh-TW" sz="2400">
                <a:sym typeface="Symbol" pitchFamily="18" charset="2"/>
              </a:rPr>
              <a:t>)----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133600" y="17526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1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60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133600" y="26670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2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2.5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133600" y="35814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3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-82.5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133600" y="44958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4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75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133600" y="5410200"/>
            <a:ext cx="1600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  <a:sym typeface="Wingdings 3" pitchFamily="18" charset="2"/>
              </a:rPr>
              <a:t>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H</a:t>
            </a:r>
            <a:r>
              <a:rPr lang="en-US" altLang="zh-TW" sz="2400" baseline="-25000">
                <a:solidFill>
                  <a:schemeClr val="accent2"/>
                </a:solidFill>
                <a:sym typeface="Wingdings 3" pitchFamily="18" charset="2"/>
              </a:rPr>
              <a:t>5</a:t>
            </a:r>
            <a:r>
              <a:rPr lang="en-US" altLang="zh-TW" sz="2400">
                <a:solidFill>
                  <a:schemeClr val="accent2"/>
                </a:solidFill>
                <a:sym typeface="Wingdings 3" pitchFamily="18" charset="2"/>
              </a:rPr>
              <a:t> = -15</a:t>
            </a:r>
            <a:endParaRPr lang="en-US" altLang="zh-TW" sz="2400">
              <a:solidFill>
                <a:schemeClr val="accent2"/>
              </a:solidFill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8956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895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28956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28956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8956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89560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5867400" y="137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5867400" y="5943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TW" altLang="en-US" sz="240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6629400" y="152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6629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65532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7239000" y="11430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minimum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TW" sz="2000"/>
              <a:t>hot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TW" sz="2000"/>
              <a:t>utility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7162800" y="5715000"/>
            <a:ext cx="1600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minimum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TW" sz="2000"/>
              <a:t>cold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TW" sz="2000"/>
              <a:t>utility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162800" y="40386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Pinch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828800" y="9906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FROM  HOT  UTILITY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981200" y="64008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TO  COLD  UTILITY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1" y="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nóng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“feasible”,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,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 0</a:t>
            </a: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Ví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dụ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minh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họa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1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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min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 = 10 </a:t>
            </a:r>
            <a:r>
              <a:rPr lang="en-US" sz="2400" b="1" baseline="30000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o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36176"/>
              </p:ext>
            </p:extLst>
          </p:nvPr>
        </p:nvGraphicFramePr>
        <p:xfrm>
          <a:off x="304800" y="1335722"/>
          <a:ext cx="8610600" cy="5369878"/>
        </p:xfrm>
        <a:graphic>
          <a:graphicData uri="http://schemas.openxmlformats.org/drawingml/2006/table">
            <a:tbl>
              <a:tblPr/>
              <a:tblGrid>
                <a:gridCol w="1528985">
                  <a:extLst>
                    <a:ext uri="{9D8B030D-6E8A-4147-A177-3AD203B41FA5}">
                      <a16:colId xmlns:a16="http://schemas.microsoft.com/office/drawing/2014/main" val="3388187184"/>
                    </a:ext>
                  </a:extLst>
                </a:gridCol>
                <a:gridCol w="1207094">
                  <a:extLst>
                    <a:ext uri="{9D8B030D-6E8A-4147-A177-3AD203B41FA5}">
                      <a16:colId xmlns:a16="http://schemas.microsoft.com/office/drawing/2014/main" val="1114117388"/>
                    </a:ext>
                  </a:extLst>
                </a:gridCol>
                <a:gridCol w="1569221">
                  <a:extLst>
                    <a:ext uri="{9D8B030D-6E8A-4147-A177-3AD203B41FA5}">
                      <a16:colId xmlns:a16="http://schemas.microsoft.com/office/drawing/2014/main" val="1556790048"/>
                    </a:ext>
                  </a:extLst>
                </a:gridCol>
                <a:gridCol w="1435101">
                  <a:extLst>
                    <a:ext uri="{9D8B030D-6E8A-4147-A177-3AD203B41FA5}">
                      <a16:colId xmlns:a16="http://schemas.microsoft.com/office/drawing/2014/main" val="1774293445"/>
                    </a:ext>
                  </a:extLst>
                </a:gridCol>
                <a:gridCol w="1035861">
                  <a:extLst>
                    <a:ext uri="{9D8B030D-6E8A-4147-A177-3AD203B41FA5}">
                      <a16:colId xmlns:a16="http://schemas.microsoft.com/office/drawing/2014/main" val="320886033"/>
                    </a:ext>
                  </a:extLst>
                </a:gridCol>
                <a:gridCol w="1834338">
                  <a:extLst>
                    <a:ext uri="{9D8B030D-6E8A-4147-A177-3AD203B41FA5}">
                      <a16:colId xmlns:a16="http://schemas.microsoft.com/office/drawing/2014/main" val="2278831789"/>
                    </a:ext>
                  </a:extLst>
                </a:gridCol>
              </a:tblGrid>
              <a:tr h="1789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Stream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Type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Supply temperature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(°C)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Target temperature T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(°C)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Δ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H (MW)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Heat capacity flowrate CP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(kW/K)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17418"/>
                  </a:ext>
                </a:extLst>
              </a:tr>
              <a:tr h="894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Reactor 1 feed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085712"/>
                  </a:ext>
                </a:extLst>
              </a:tr>
              <a:tr h="894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Reactor 1 product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92963"/>
                  </a:ext>
                </a:extLst>
              </a:tr>
              <a:tr h="894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Reactor 2 feed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570119"/>
                  </a:ext>
                </a:extLst>
              </a:tr>
              <a:tr h="894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Reactor 2 product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9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8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04799"/>
            <a:ext cx="8915400" cy="542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5943600"/>
            <a:ext cx="70854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HDA plant, maximum energy recovery</a:t>
            </a:r>
          </a:p>
        </p:txBody>
      </p:sp>
    </p:spTree>
    <p:extLst>
      <p:ext uri="{BB962C8B-B14F-4D97-AF65-F5344CB8AC3E}">
        <p14:creationId xmlns:p14="http://schemas.microsoft.com/office/powerpoint/2010/main" val="369439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8610600" cy="11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B</a:t>
            </a:r>
            <a:r>
              <a:rPr lang="vi-VN" sz="2400" dirty="0">
                <a:solidFill>
                  <a:srgbClr val="0070C0"/>
                </a:solidFill>
                <a:latin typeface="Tahoma" pitchFamily="34" charset="0"/>
              </a:rPr>
              <a:t>ư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ớc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1 &amp; 2: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Dịch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độ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(±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giá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trị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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min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/2 = 5 </a:t>
            </a:r>
            <a:r>
              <a:rPr lang="en-US" sz="2400" baseline="30000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o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C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)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và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chia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khoảng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độ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thành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các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khoảng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độ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nhỏ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h</a:t>
            </a:r>
            <a:r>
              <a:rPr lang="vi-VN" sz="2400" dirty="0">
                <a:solidFill>
                  <a:srgbClr val="0070C0"/>
                </a:solidFill>
                <a:latin typeface="Tahoma" pitchFamily="34" charset="0"/>
              </a:rPr>
              <a:t>ơ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84007"/>
              </p:ext>
            </p:extLst>
          </p:nvPr>
        </p:nvGraphicFramePr>
        <p:xfrm>
          <a:off x="304800" y="1600200"/>
          <a:ext cx="8610600" cy="4394198"/>
        </p:xfrm>
        <a:graphic>
          <a:graphicData uri="http://schemas.openxmlformats.org/drawingml/2006/table">
            <a:tbl>
              <a:tblPr/>
              <a:tblGrid>
                <a:gridCol w="1528985">
                  <a:extLst>
                    <a:ext uri="{9D8B030D-6E8A-4147-A177-3AD203B41FA5}">
                      <a16:colId xmlns:a16="http://schemas.microsoft.com/office/drawing/2014/main" val="3388187184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11141173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567900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7429344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088603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78831789"/>
                    </a:ext>
                  </a:extLst>
                </a:gridCol>
              </a:tblGrid>
              <a:tr h="11056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Stream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(°C)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(°C)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*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(°C)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*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 (°C)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17418"/>
                  </a:ext>
                </a:extLst>
              </a:tr>
              <a:tr h="822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Reactor 1 feed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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+ 5 = 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180+5 = 185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085712"/>
                  </a:ext>
                </a:extLst>
              </a:tr>
              <a:tr h="822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Reactor 1 product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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250-5 = 245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40-5 = 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192963"/>
                  </a:ext>
                </a:extLst>
              </a:tr>
              <a:tr h="822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Reactor 2 feed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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140+5 = 145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230+5 = 235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570119"/>
                  </a:ext>
                </a:extLst>
              </a:tr>
              <a:tr h="822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Reactor 2 product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sym typeface="Symbol" panose="05050102010706020507" pitchFamily="18" charset="2"/>
                        </a:rPr>
                        <a:t>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200-5 = 195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80-5 = 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9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83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7800"/>
            <a:ext cx="5692633" cy="5029636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76300" y="18871"/>
            <a:ext cx="7467600" cy="112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B</a:t>
            </a:r>
            <a:r>
              <a:rPr lang="vi-VN" sz="2400" dirty="0">
                <a:solidFill>
                  <a:srgbClr val="0070C0"/>
                </a:solidFill>
                <a:latin typeface="Tahoma" pitchFamily="34" charset="0"/>
              </a:rPr>
              <a:t>ư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ớc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1 &amp; 2: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Dịch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độ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và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chia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khoảng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độ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thành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các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khoảng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độ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nhỏ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h</a:t>
            </a:r>
            <a:r>
              <a:rPr lang="vi-VN" sz="2400" dirty="0">
                <a:solidFill>
                  <a:srgbClr val="0070C0"/>
                </a:solidFill>
                <a:latin typeface="Tahoma" pitchFamily="34" charset="0"/>
              </a:rPr>
              <a:t>ơ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6514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5943600" cy="5635564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4800" y="18871"/>
            <a:ext cx="8039100" cy="57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B</a:t>
            </a:r>
            <a:r>
              <a:rPr lang="vi-VN" sz="2400" dirty="0">
                <a:solidFill>
                  <a:srgbClr val="0070C0"/>
                </a:solidFill>
                <a:latin typeface="Tahoma" pitchFamily="34" charset="0"/>
              </a:rPr>
              <a:t>ư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ớc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3: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Tính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cân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bằng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trong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mỗi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khoảng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sz="2400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ahoma" pitchFamily="34" charset="0"/>
              </a:rPr>
              <a:t>độ</a:t>
            </a:r>
            <a:endParaRPr lang="en-US" sz="24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5400" y="24384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H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= (150-0)*(245-235) = 1500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5382" y="29718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H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= (150-300)*(235-195) = -6000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3559000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H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= (150+250-300)*10 =1000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6077" y="4114800"/>
            <a:ext cx="323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H</a:t>
            </a:r>
            <a:r>
              <a:rPr lang="en-US" baseline="-25000" dirty="0">
                <a:sym typeface="Symbol" panose="05050102010706020507" pitchFamily="18" charset="2"/>
              </a:rPr>
              <a:t>4</a:t>
            </a:r>
            <a:r>
              <a:rPr lang="en-US" dirty="0">
                <a:sym typeface="Symbol" panose="05050102010706020507" pitchFamily="18" charset="2"/>
              </a:rPr>
              <a:t> = (150+250-200-300)*40 </a:t>
            </a:r>
          </a:p>
          <a:p>
            <a:r>
              <a:rPr lang="en-US" dirty="0">
                <a:sym typeface="Symbol" panose="05050102010706020507" pitchFamily="18" charset="2"/>
              </a:rPr>
              <a:t>                                  =-4000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8545" y="4648200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H</a:t>
            </a:r>
            <a:r>
              <a:rPr lang="en-US" baseline="-25000" dirty="0">
                <a:sym typeface="Symbol" panose="05050102010706020507" pitchFamily="18" charset="2"/>
              </a:rPr>
              <a:t>5</a:t>
            </a:r>
            <a:r>
              <a:rPr lang="en-US" dirty="0">
                <a:sym typeface="Symbol" panose="05050102010706020507" pitchFamily="18" charset="2"/>
              </a:rPr>
              <a:t> = (150+250-200)*70 =14000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6826" y="518160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H</a:t>
            </a:r>
            <a:r>
              <a:rPr lang="en-US" baseline="-25000" dirty="0">
                <a:sym typeface="Symbol" panose="05050102010706020507" pitchFamily="18" charset="2"/>
              </a:rPr>
              <a:t>6</a:t>
            </a:r>
            <a:r>
              <a:rPr lang="en-US" dirty="0">
                <a:sym typeface="Symbol" panose="05050102010706020507" pitchFamily="18" charset="2"/>
              </a:rPr>
              <a:t> = (150-200)*40 =-2000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76132" y="5715000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H</a:t>
            </a:r>
            <a:r>
              <a:rPr lang="en-US" baseline="-25000" dirty="0">
                <a:sym typeface="Symbol" panose="05050102010706020507" pitchFamily="18" charset="2"/>
              </a:rPr>
              <a:t>7</a:t>
            </a:r>
            <a:r>
              <a:rPr lang="en-US" dirty="0">
                <a:sym typeface="Symbol" panose="05050102010706020507" pitchFamily="18" charset="2"/>
              </a:rPr>
              <a:t> = (0-200)*10 =-2000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06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76300" y="18871"/>
            <a:ext cx="7467600" cy="57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B</a:t>
            </a:r>
            <a:r>
              <a:rPr lang="vi-VN" sz="2400" b="1" dirty="0">
                <a:solidFill>
                  <a:srgbClr val="0070C0"/>
                </a:solidFill>
                <a:latin typeface="Tahoma" pitchFamily="34" charset="0"/>
              </a:rPr>
              <a:t>ư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ớc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4: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Xây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dựng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“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thác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918037" cy="57912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108537" y="4119418"/>
            <a:ext cx="533400" cy="46181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08855" y="3717202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Largest deficit</a:t>
            </a:r>
          </a:p>
        </p:txBody>
      </p:sp>
    </p:spTree>
    <p:extLst>
      <p:ext uri="{BB962C8B-B14F-4D97-AF65-F5344CB8AC3E}">
        <p14:creationId xmlns:p14="http://schemas.microsoft.com/office/powerpoint/2010/main" val="3124932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1" y="76200"/>
            <a:ext cx="8488216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Bước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5: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Làm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cho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thác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“feasible”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bằng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cách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thêm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nhiệt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l</a:t>
            </a:r>
            <a:r>
              <a:rPr lang="vi-VN" b="1" dirty="0">
                <a:solidFill>
                  <a:srgbClr val="0070C0"/>
                </a:solidFill>
                <a:latin typeface="Tahoma" pitchFamily="34" charset="0"/>
              </a:rPr>
              <a:t>ư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ợng</a:t>
            </a:r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ahoma" pitchFamily="34" charset="0"/>
              </a:rPr>
              <a:t>Q</a:t>
            </a:r>
            <a:r>
              <a:rPr lang="en-US" b="1" baseline="-25000" dirty="0" err="1">
                <a:solidFill>
                  <a:srgbClr val="0070C0"/>
                </a:solidFill>
                <a:latin typeface="Tahoma" pitchFamily="34" charset="0"/>
              </a:rPr>
              <a:t>H,min</a:t>
            </a:r>
            <a:endParaRPr lang="en-US" b="1" baseline="-25000" dirty="0">
              <a:solidFill>
                <a:srgbClr val="0070C0"/>
              </a:solidFill>
              <a:latin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" y="878437"/>
            <a:ext cx="8229600" cy="519199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8001000" y="1183237"/>
            <a:ext cx="488246" cy="645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29600" y="72603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H,min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077200" y="5943600"/>
            <a:ext cx="330008" cy="27923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7200" y="61838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Q</a:t>
            </a:r>
            <a:r>
              <a:rPr lang="en-US" baseline="-25000" dirty="0" err="1">
                <a:solidFill>
                  <a:srgbClr val="0000FF"/>
                </a:solidFill>
              </a:rPr>
              <a:t>C,min</a:t>
            </a:r>
            <a:endParaRPr lang="en-US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69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Ví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dụ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minh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</a:rPr>
              <a:t>họa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1</a:t>
            </a:r>
          </a:p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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T</a:t>
            </a:r>
            <a:r>
              <a:rPr lang="en-US" sz="2400" b="1" baseline="-25000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min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 = 10 </a:t>
            </a:r>
            <a:r>
              <a:rPr lang="en-US" sz="2400" b="1" baseline="30000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o</a:t>
            </a:r>
            <a:r>
              <a:rPr lang="en-US" sz="2400" b="1" dirty="0" err="1">
                <a:solidFill>
                  <a:srgbClr val="0070C0"/>
                </a:solidFill>
                <a:latin typeface="Tahoma" pitchFamily="34" charset="0"/>
                <a:sym typeface="Symbol" panose="05050102010706020507" pitchFamily="18" charset="2"/>
              </a:rPr>
              <a:t>C</a:t>
            </a:r>
            <a:r>
              <a:rPr lang="en-US" sz="2400" b="1" dirty="0">
                <a:solidFill>
                  <a:srgbClr val="0070C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008154" cy="3671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>
                <a:solidFill>
                  <a:srgbClr val="0000FF"/>
                </a:solidFill>
              </a:rPr>
              <a:t>Tóm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tắt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kết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quả</a:t>
            </a:r>
            <a:r>
              <a:rPr lang="en-US" sz="2400" dirty="0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pinch </a:t>
            </a:r>
            <a:r>
              <a:rPr lang="en-US" sz="2400" dirty="0" err="1"/>
              <a:t>nóng</a:t>
            </a:r>
            <a:r>
              <a:rPr lang="en-US" sz="2400" dirty="0"/>
              <a:t> = T</a:t>
            </a:r>
            <a:r>
              <a:rPr lang="en-US" sz="2400" baseline="30000" dirty="0"/>
              <a:t>*</a:t>
            </a:r>
            <a:r>
              <a:rPr lang="en-US" sz="2400" baseline="-25000" dirty="0"/>
              <a:t>pinch</a:t>
            </a:r>
            <a:r>
              <a:rPr lang="en-US" sz="2400" dirty="0"/>
              <a:t> + </a:t>
            </a:r>
            <a:r>
              <a:rPr lang="en-US" sz="2400" dirty="0">
                <a:sym typeface="Symbol" panose="05050102010706020507" pitchFamily="18" charset="2"/>
              </a:rPr>
              <a:t></a:t>
            </a:r>
            <a:r>
              <a:rPr lang="en-US" sz="2400" dirty="0" err="1">
                <a:sym typeface="Symbol" panose="05050102010706020507" pitchFamily="18" charset="2"/>
              </a:rPr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min</a:t>
            </a:r>
            <a:r>
              <a:rPr lang="en-US" sz="2400" dirty="0">
                <a:sym typeface="Symbol" panose="05050102010706020507" pitchFamily="18" charset="2"/>
              </a:rPr>
              <a:t>/2 = 145 + 5 = 150 </a:t>
            </a:r>
            <a:r>
              <a:rPr lang="en-US" sz="2400" baseline="30000" dirty="0" err="1">
                <a:sym typeface="Symbol" panose="05050102010706020507" pitchFamily="18" charset="2"/>
              </a:rPr>
              <a:t>o</a:t>
            </a:r>
            <a:r>
              <a:rPr lang="en-US" sz="2400" dirty="0" err="1">
                <a:sym typeface="Symbol" panose="05050102010706020507" pitchFamily="18" charset="2"/>
              </a:rPr>
              <a:t>C</a:t>
            </a:r>
            <a:endParaRPr lang="en-US" sz="2400" dirty="0">
              <a:sym typeface="Symbol" panose="05050102010706020507" pitchFamily="18" charset="2"/>
            </a:endParaRPr>
          </a:p>
          <a:p>
            <a:pPr>
              <a:lnSpc>
                <a:spcPct val="200000"/>
              </a:lnSpc>
            </a:pP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pinch </a:t>
            </a:r>
            <a:r>
              <a:rPr lang="en-US" sz="2400" dirty="0" err="1"/>
              <a:t>lạnh</a:t>
            </a:r>
            <a:r>
              <a:rPr lang="en-US" sz="2400" dirty="0"/>
              <a:t> = T</a:t>
            </a:r>
            <a:r>
              <a:rPr lang="en-US" sz="2400" baseline="30000" dirty="0"/>
              <a:t>*</a:t>
            </a:r>
            <a:r>
              <a:rPr lang="en-US" sz="2400" baseline="-25000" dirty="0"/>
              <a:t>pinch</a:t>
            </a:r>
            <a:r>
              <a:rPr lang="en-US" sz="2400" dirty="0"/>
              <a:t> - </a:t>
            </a:r>
            <a:r>
              <a:rPr lang="en-US" sz="2400" dirty="0">
                <a:sym typeface="Symbol" panose="05050102010706020507" pitchFamily="18" charset="2"/>
              </a:rPr>
              <a:t></a:t>
            </a:r>
            <a:r>
              <a:rPr lang="en-US" sz="2400" dirty="0" err="1">
                <a:sym typeface="Symbol" panose="05050102010706020507" pitchFamily="18" charset="2"/>
              </a:rPr>
              <a:t>T</a:t>
            </a:r>
            <a:r>
              <a:rPr lang="en-US" sz="2400" baseline="-25000" dirty="0" err="1">
                <a:sym typeface="Symbol" panose="05050102010706020507" pitchFamily="18" charset="2"/>
              </a:rPr>
              <a:t>min</a:t>
            </a:r>
            <a:r>
              <a:rPr lang="en-US" sz="2400" dirty="0">
                <a:sym typeface="Symbol" panose="05050102010706020507" pitchFamily="18" charset="2"/>
              </a:rPr>
              <a:t>/2 = 145 - 5 = 140 </a:t>
            </a:r>
            <a:r>
              <a:rPr lang="en-US" sz="2400" baseline="30000" dirty="0" err="1">
                <a:sym typeface="Symbol" panose="05050102010706020507" pitchFamily="18" charset="2"/>
              </a:rPr>
              <a:t>o</a:t>
            </a:r>
            <a:r>
              <a:rPr lang="en-US" sz="2400" dirty="0" err="1">
                <a:sym typeface="Symbol" panose="05050102010706020507" pitchFamily="18" charset="2"/>
              </a:rPr>
              <a:t>C</a:t>
            </a:r>
            <a:endParaRPr lang="en-US" sz="2400" dirty="0">
              <a:sym typeface="Symbol" panose="05050102010706020507" pitchFamily="18" charset="2"/>
            </a:endParaRPr>
          </a:p>
          <a:p>
            <a:pPr>
              <a:lnSpc>
                <a:spcPct val="200000"/>
              </a:lnSpc>
            </a:pP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thụ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nóng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Q</a:t>
            </a:r>
            <a:r>
              <a:rPr lang="en-US" sz="2400" baseline="-25000" dirty="0" err="1"/>
              <a:t>H,min</a:t>
            </a:r>
            <a:r>
              <a:rPr lang="en-US" sz="2400" dirty="0"/>
              <a:t> = 7500 kW</a:t>
            </a:r>
          </a:p>
          <a:p>
            <a:pPr>
              <a:lnSpc>
                <a:spcPct val="200000"/>
              </a:lnSpc>
            </a:pP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thụ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lạnh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Q</a:t>
            </a:r>
            <a:r>
              <a:rPr lang="en-US" sz="2400" baseline="-25000" dirty="0" err="1"/>
              <a:t>C,min</a:t>
            </a:r>
            <a:r>
              <a:rPr lang="en-US" sz="2400" baseline="-25000" dirty="0"/>
              <a:t> </a:t>
            </a:r>
            <a:r>
              <a:rPr lang="en-US" sz="2400" dirty="0"/>
              <a:t>= 10000 kW</a:t>
            </a:r>
          </a:p>
        </p:txBody>
      </p:sp>
    </p:spTree>
    <p:extLst>
      <p:ext uri="{BB962C8B-B14F-4D97-AF65-F5344CB8AC3E}">
        <p14:creationId xmlns:p14="http://schemas.microsoft.com/office/powerpoint/2010/main" val="1575897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Grand composite curve (GCC)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Đường</a:t>
            </a:r>
            <a:r>
              <a:rPr lang="en-US" sz="2400" dirty="0"/>
              <a:t> GCC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–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(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)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,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endParaRPr lang="en-US" sz="24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1172"/>
            <a:ext cx="5410200" cy="4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2" name="Text Box 86"/>
          <p:cNvSpPr txBox="1">
            <a:spLocks noChangeArrowheads="1"/>
          </p:cNvSpPr>
          <p:nvPr/>
        </p:nvSpPr>
        <p:spPr bwMode="auto">
          <a:xfrm>
            <a:off x="380999" y="6415087"/>
            <a:ext cx="838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rgbClr val="002060"/>
                </a:solidFill>
              </a:rPr>
              <a:t>Đường</a:t>
            </a:r>
            <a:r>
              <a:rPr lang="en-US" altLang="zh-TW" b="1" dirty="0">
                <a:solidFill>
                  <a:srgbClr val="002060"/>
                </a:solidFill>
              </a:rPr>
              <a:t> GCC </a:t>
            </a:r>
            <a:r>
              <a:rPr lang="en-US" altLang="zh-TW" b="1" dirty="0" err="1">
                <a:solidFill>
                  <a:srgbClr val="002060"/>
                </a:solidFill>
              </a:rPr>
              <a:t>giúp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đánh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giá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các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loại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tiện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ích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thích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hợp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để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sử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dụng</a:t>
            </a:r>
            <a:endParaRPr lang="en-US" altLang="zh-TW" sz="2000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4271"/>
            <a:ext cx="6477001" cy="634652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2"/>
          <p:cNvSpPr>
            <a:spLocks noChangeShapeType="1"/>
          </p:cNvSpPr>
          <p:nvPr/>
        </p:nvSpPr>
        <p:spPr bwMode="auto">
          <a:xfrm flipV="1">
            <a:off x="2057400" y="2209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2057400" y="5562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057400" y="45720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H="1">
            <a:off x="4191000" y="4953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4191000" y="5181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4958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H="1">
            <a:off x="2057400" y="5410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H="1">
            <a:off x="20574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Freeform 10"/>
          <p:cNvSpPr>
            <a:spLocks/>
          </p:cNvSpPr>
          <p:nvPr/>
        </p:nvSpPr>
        <p:spPr bwMode="auto">
          <a:xfrm>
            <a:off x="4152900" y="4933950"/>
            <a:ext cx="133350" cy="280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108"/>
              </a:cxn>
              <a:cxn ang="0">
                <a:pos x="24" y="168"/>
              </a:cxn>
              <a:cxn ang="0">
                <a:pos x="36" y="132"/>
              </a:cxn>
              <a:cxn ang="0">
                <a:pos x="60" y="96"/>
              </a:cxn>
              <a:cxn ang="0">
                <a:pos x="84" y="24"/>
              </a:cxn>
              <a:cxn ang="0">
                <a:pos x="0" y="0"/>
              </a:cxn>
            </a:cxnLst>
            <a:rect l="0" t="0" r="r" b="b"/>
            <a:pathLst>
              <a:path w="84" h="177">
                <a:moveTo>
                  <a:pt x="0" y="0"/>
                </a:moveTo>
                <a:cubicBezTo>
                  <a:pt x="4" y="36"/>
                  <a:pt x="7" y="72"/>
                  <a:pt x="12" y="108"/>
                </a:cubicBezTo>
                <a:cubicBezTo>
                  <a:pt x="15" y="128"/>
                  <a:pt x="10" y="154"/>
                  <a:pt x="24" y="168"/>
                </a:cubicBezTo>
                <a:cubicBezTo>
                  <a:pt x="33" y="177"/>
                  <a:pt x="30" y="143"/>
                  <a:pt x="36" y="132"/>
                </a:cubicBezTo>
                <a:cubicBezTo>
                  <a:pt x="42" y="119"/>
                  <a:pt x="54" y="109"/>
                  <a:pt x="60" y="96"/>
                </a:cubicBezTo>
                <a:cubicBezTo>
                  <a:pt x="70" y="73"/>
                  <a:pt x="84" y="24"/>
                  <a:pt x="84" y="24"/>
                </a:cubicBezTo>
                <a:cubicBezTo>
                  <a:pt x="6" y="11"/>
                  <a:pt x="29" y="29"/>
                  <a:pt x="0" y="0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V="1">
            <a:off x="2057400" y="40386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Freeform 12"/>
          <p:cNvSpPr>
            <a:spLocks/>
          </p:cNvSpPr>
          <p:nvPr/>
        </p:nvSpPr>
        <p:spPr bwMode="auto">
          <a:xfrm>
            <a:off x="3260725" y="3530600"/>
            <a:ext cx="739775" cy="679450"/>
          </a:xfrm>
          <a:custGeom>
            <a:avLst/>
            <a:gdLst/>
            <a:ahLst/>
            <a:cxnLst>
              <a:cxn ang="0">
                <a:pos x="406" y="296"/>
              </a:cxn>
              <a:cxn ang="0">
                <a:pos x="466" y="8"/>
              </a:cxn>
              <a:cxn ang="0">
                <a:pos x="430" y="20"/>
              </a:cxn>
              <a:cxn ang="0">
                <a:pos x="322" y="20"/>
              </a:cxn>
              <a:cxn ang="0">
                <a:pos x="226" y="32"/>
              </a:cxn>
              <a:cxn ang="0">
                <a:pos x="22" y="32"/>
              </a:cxn>
              <a:cxn ang="0">
                <a:pos x="10" y="68"/>
              </a:cxn>
              <a:cxn ang="0">
                <a:pos x="10" y="308"/>
              </a:cxn>
              <a:cxn ang="0">
                <a:pos x="10" y="428"/>
              </a:cxn>
              <a:cxn ang="0">
                <a:pos x="118" y="392"/>
              </a:cxn>
              <a:cxn ang="0">
                <a:pos x="250" y="368"/>
              </a:cxn>
              <a:cxn ang="0">
                <a:pos x="406" y="296"/>
              </a:cxn>
            </a:cxnLst>
            <a:rect l="0" t="0" r="r" b="b"/>
            <a:pathLst>
              <a:path w="466" h="428">
                <a:moveTo>
                  <a:pt x="406" y="296"/>
                </a:moveTo>
                <a:cubicBezTo>
                  <a:pt x="435" y="208"/>
                  <a:pt x="437" y="95"/>
                  <a:pt x="466" y="8"/>
                </a:cubicBezTo>
                <a:cubicBezTo>
                  <a:pt x="454" y="0"/>
                  <a:pt x="444" y="22"/>
                  <a:pt x="430" y="20"/>
                </a:cubicBezTo>
                <a:cubicBezTo>
                  <a:pt x="418" y="18"/>
                  <a:pt x="346" y="44"/>
                  <a:pt x="322" y="20"/>
                </a:cubicBezTo>
                <a:cubicBezTo>
                  <a:pt x="274" y="44"/>
                  <a:pt x="238" y="8"/>
                  <a:pt x="226" y="32"/>
                </a:cubicBezTo>
                <a:cubicBezTo>
                  <a:pt x="118" y="20"/>
                  <a:pt x="105" y="17"/>
                  <a:pt x="22" y="32"/>
                </a:cubicBezTo>
                <a:cubicBezTo>
                  <a:pt x="10" y="34"/>
                  <a:pt x="12" y="55"/>
                  <a:pt x="10" y="68"/>
                </a:cubicBezTo>
                <a:cubicBezTo>
                  <a:pt x="0" y="148"/>
                  <a:pt x="10" y="308"/>
                  <a:pt x="10" y="308"/>
                </a:cubicBezTo>
                <a:cubicBezTo>
                  <a:pt x="14" y="352"/>
                  <a:pt x="10" y="428"/>
                  <a:pt x="10" y="428"/>
                </a:cubicBezTo>
                <a:cubicBezTo>
                  <a:pt x="10" y="428"/>
                  <a:pt x="106" y="404"/>
                  <a:pt x="118" y="392"/>
                </a:cubicBezTo>
                <a:cubicBezTo>
                  <a:pt x="199" y="365"/>
                  <a:pt x="130" y="404"/>
                  <a:pt x="250" y="368"/>
                </a:cubicBezTo>
                <a:cubicBezTo>
                  <a:pt x="274" y="344"/>
                  <a:pt x="431" y="346"/>
                  <a:pt x="406" y="296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V="1">
            <a:off x="3276600" y="25146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V="1">
            <a:off x="3276600" y="3048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V="1">
            <a:off x="3962400" y="2514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32766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3276600" y="2514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20574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2057400" y="3962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1219200" y="38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990600" y="60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990600" y="68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990600" y="114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V="1">
            <a:off x="2819400" y="68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 flipV="1">
            <a:off x="1600200" y="60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1600200" y="38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1828800" y="685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Freeform 28"/>
          <p:cNvSpPr>
            <a:spLocks/>
          </p:cNvSpPr>
          <p:nvPr/>
        </p:nvSpPr>
        <p:spPr bwMode="auto">
          <a:xfrm>
            <a:off x="2571750" y="819150"/>
            <a:ext cx="247650" cy="190500"/>
          </a:xfrm>
          <a:custGeom>
            <a:avLst/>
            <a:gdLst/>
            <a:ahLst/>
            <a:cxnLst>
              <a:cxn ang="0">
                <a:pos x="156" y="12"/>
              </a:cxn>
              <a:cxn ang="0">
                <a:pos x="72" y="36"/>
              </a:cxn>
              <a:cxn ang="0">
                <a:pos x="12" y="12"/>
              </a:cxn>
              <a:cxn ang="0">
                <a:pos x="12" y="108"/>
              </a:cxn>
              <a:cxn ang="0">
                <a:pos x="84" y="84"/>
              </a:cxn>
              <a:cxn ang="0">
                <a:pos x="156" y="108"/>
              </a:cxn>
            </a:cxnLst>
            <a:rect l="0" t="0" r="r" b="b"/>
            <a:pathLst>
              <a:path w="156" h="120">
                <a:moveTo>
                  <a:pt x="156" y="12"/>
                </a:moveTo>
                <a:cubicBezTo>
                  <a:pt x="142" y="16"/>
                  <a:pt x="96" y="36"/>
                  <a:pt x="72" y="36"/>
                </a:cubicBezTo>
                <a:cubicBezTo>
                  <a:pt x="48" y="36"/>
                  <a:pt x="22" y="0"/>
                  <a:pt x="12" y="12"/>
                </a:cubicBezTo>
                <a:cubicBezTo>
                  <a:pt x="2" y="24"/>
                  <a:pt x="0" y="96"/>
                  <a:pt x="12" y="108"/>
                </a:cubicBezTo>
                <a:cubicBezTo>
                  <a:pt x="24" y="120"/>
                  <a:pt x="60" y="84"/>
                  <a:pt x="84" y="84"/>
                </a:cubicBezTo>
                <a:cubicBezTo>
                  <a:pt x="108" y="84"/>
                  <a:pt x="141" y="103"/>
                  <a:pt x="156" y="1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2209800" y="91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2209800" y="914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2209800" y="914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 flipV="1">
            <a:off x="2286000" y="914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 flipH="1">
            <a:off x="2286000" y="914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2362200" y="914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V="1">
            <a:off x="2438400" y="45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2438400" y="457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Oval 37"/>
          <p:cNvSpPr>
            <a:spLocks noChangeArrowheads="1"/>
          </p:cNvSpPr>
          <p:nvPr/>
        </p:nvSpPr>
        <p:spPr bwMode="auto">
          <a:xfrm>
            <a:off x="5715000" y="228600"/>
            <a:ext cx="381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 flipV="1">
            <a:off x="5715000" y="381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>
            <a:off x="5791200" y="381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 flipV="1">
            <a:off x="5867400" y="304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5943600" y="304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6019800" y="457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>
            <a:off x="6096000" y="45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Oval 44"/>
          <p:cNvSpPr>
            <a:spLocks noChangeArrowheads="1"/>
          </p:cNvSpPr>
          <p:nvPr/>
        </p:nvSpPr>
        <p:spPr bwMode="auto">
          <a:xfrm>
            <a:off x="5715000" y="990600"/>
            <a:ext cx="381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1" name="Line 45"/>
          <p:cNvSpPr>
            <a:spLocks noChangeShapeType="1"/>
          </p:cNvSpPr>
          <p:nvPr/>
        </p:nvSpPr>
        <p:spPr bwMode="auto">
          <a:xfrm>
            <a:off x="5791200" y="1143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2" name="Line 46"/>
          <p:cNvSpPr>
            <a:spLocks noChangeShapeType="1"/>
          </p:cNvSpPr>
          <p:nvPr/>
        </p:nvSpPr>
        <p:spPr bwMode="auto">
          <a:xfrm flipH="1">
            <a:off x="5715000" y="1143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3" name="Line 47"/>
          <p:cNvSpPr>
            <a:spLocks noChangeShapeType="1"/>
          </p:cNvSpPr>
          <p:nvPr/>
        </p:nvSpPr>
        <p:spPr bwMode="auto">
          <a:xfrm flipV="1">
            <a:off x="5867400" y="1066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4" name="Line 48"/>
          <p:cNvSpPr>
            <a:spLocks noChangeShapeType="1"/>
          </p:cNvSpPr>
          <p:nvPr/>
        </p:nvSpPr>
        <p:spPr bwMode="auto">
          <a:xfrm>
            <a:off x="5943600" y="1066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>
            <a:off x="6019800" y="1219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60960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>
            <a:off x="6705600" y="457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Oval 52"/>
          <p:cNvSpPr>
            <a:spLocks noChangeArrowheads="1"/>
          </p:cNvSpPr>
          <p:nvPr/>
        </p:nvSpPr>
        <p:spPr bwMode="auto">
          <a:xfrm>
            <a:off x="2895600" y="16002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3048000" y="1752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 flipH="1">
            <a:off x="2895600" y="1828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>
            <a:off x="3048000" y="18288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Line 56"/>
          <p:cNvSpPr>
            <a:spLocks noChangeShapeType="1"/>
          </p:cNvSpPr>
          <p:nvPr/>
        </p:nvSpPr>
        <p:spPr bwMode="auto">
          <a:xfrm>
            <a:off x="2895600" y="198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3" name="Line 57"/>
          <p:cNvSpPr>
            <a:spLocks noChangeShapeType="1"/>
          </p:cNvSpPr>
          <p:nvPr/>
        </p:nvSpPr>
        <p:spPr bwMode="auto">
          <a:xfrm flipH="1">
            <a:off x="2209800" y="160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4" name="Line 58"/>
          <p:cNvSpPr>
            <a:spLocks noChangeShapeType="1"/>
          </p:cNvSpPr>
          <p:nvPr/>
        </p:nvSpPr>
        <p:spPr bwMode="auto">
          <a:xfrm flipV="1">
            <a:off x="22098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5" name="Line 59"/>
          <p:cNvSpPr>
            <a:spLocks noChangeShapeType="1"/>
          </p:cNvSpPr>
          <p:nvPr/>
        </p:nvSpPr>
        <p:spPr bwMode="auto">
          <a:xfrm>
            <a:off x="4648200" y="68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6" name="Line 60"/>
          <p:cNvSpPr>
            <a:spLocks noChangeShapeType="1"/>
          </p:cNvSpPr>
          <p:nvPr/>
        </p:nvSpPr>
        <p:spPr bwMode="auto">
          <a:xfrm flipH="1">
            <a:off x="4648200" y="685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Line 61"/>
          <p:cNvSpPr>
            <a:spLocks noChangeShapeType="1"/>
          </p:cNvSpPr>
          <p:nvPr/>
        </p:nvSpPr>
        <p:spPr bwMode="auto">
          <a:xfrm>
            <a:off x="4648200" y="685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Line 62"/>
          <p:cNvSpPr>
            <a:spLocks noChangeShapeType="1"/>
          </p:cNvSpPr>
          <p:nvPr/>
        </p:nvSpPr>
        <p:spPr bwMode="auto">
          <a:xfrm>
            <a:off x="4648200" y="99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9" name="Line 63"/>
          <p:cNvSpPr>
            <a:spLocks noChangeShapeType="1"/>
          </p:cNvSpPr>
          <p:nvPr/>
        </p:nvSpPr>
        <p:spPr bwMode="auto">
          <a:xfrm>
            <a:off x="4724400" y="45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0" name="Line 64"/>
          <p:cNvSpPr>
            <a:spLocks noChangeShapeType="1"/>
          </p:cNvSpPr>
          <p:nvPr/>
        </p:nvSpPr>
        <p:spPr bwMode="auto">
          <a:xfrm>
            <a:off x="4114800" y="1219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1" name="Line 65"/>
          <p:cNvSpPr>
            <a:spLocks noChangeShapeType="1"/>
          </p:cNvSpPr>
          <p:nvPr/>
        </p:nvSpPr>
        <p:spPr bwMode="auto">
          <a:xfrm>
            <a:off x="4724400" y="99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3" name="Line 67"/>
          <p:cNvSpPr>
            <a:spLocks noChangeShapeType="1"/>
          </p:cNvSpPr>
          <p:nvPr/>
        </p:nvSpPr>
        <p:spPr bwMode="auto">
          <a:xfrm flipH="1">
            <a:off x="5562600" y="533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4" name="Line 68"/>
          <p:cNvSpPr>
            <a:spLocks noChangeShapeType="1"/>
          </p:cNvSpPr>
          <p:nvPr/>
        </p:nvSpPr>
        <p:spPr bwMode="auto">
          <a:xfrm flipV="1">
            <a:off x="6096000" y="304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5" name="Line 69"/>
          <p:cNvSpPr>
            <a:spLocks noChangeShapeType="1"/>
          </p:cNvSpPr>
          <p:nvPr/>
        </p:nvSpPr>
        <p:spPr bwMode="auto">
          <a:xfrm flipV="1">
            <a:off x="6096000" y="10668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6" name="Line 70"/>
          <p:cNvSpPr>
            <a:spLocks noChangeShapeType="1"/>
          </p:cNvSpPr>
          <p:nvPr/>
        </p:nvSpPr>
        <p:spPr bwMode="auto">
          <a:xfrm flipH="1">
            <a:off x="5562600" y="1295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7" name="Oval 71"/>
          <p:cNvSpPr>
            <a:spLocks noChangeArrowheads="1"/>
          </p:cNvSpPr>
          <p:nvPr/>
        </p:nvSpPr>
        <p:spPr bwMode="auto">
          <a:xfrm>
            <a:off x="1981200" y="4495800"/>
            <a:ext cx="152400" cy="152400"/>
          </a:xfrm>
          <a:prstGeom prst="ellipse">
            <a:avLst/>
          </a:prstGeom>
          <a:solidFill>
            <a:srgbClr val="9933FF"/>
          </a:solidFill>
          <a:ln w="9525">
            <a:solidFill>
              <a:srgbClr val="99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8" name="Text Box 72"/>
          <p:cNvSpPr txBox="1">
            <a:spLocks noChangeArrowheads="1"/>
          </p:cNvSpPr>
          <p:nvPr/>
        </p:nvSpPr>
        <p:spPr bwMode="auto">
          <a:xfrm>
            <a:off x="1295400" y="4343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9933FF"/>
                </a:solidFill>
              </a:rPr>
              <a:t>pinch</a:t>
            </a:r>
          </a:p>
        </p:txBody>
      </p:sp>
      <p:sp>
        <p:nvSpPr>
          <p:cNvPr id="50249" name="Text Box 73"/>
          <p:cNvSpPr txBox="1">
            <a:spLocks noChangeArrowheads="1"/>
          </p:cNvSpPr>
          <p:nvPr/>
        </p:nvSpPr>
        <p:spPr bwMode="auto">
          <a:xfrm>
            <a:off x="2895600" y="5029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CW</a:t>
            </a:r>
          </a:p>
        </p:txBody>
      </p:sp>
      <p:sp>
        <p:nvSpPr>
          <p:cNvPr id="50250" name="Text Box 74"/>
          <p:cNvSpPr txBox="1">
            <a:spLocks noChangeArrowheads="1"/>
          </p:cNvSpPr>
          <p:nvPr/>
        </p:nvSpPr>
        <p:spPr bwMode="auto">
          <a:xfrm>
            <a:off x="20574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LP Steam</a:t>
            </a:r>
          </a:p>
        </p:txBody>
      </p:sp>
      <p:sp>
        <p:nvSpPr>
          <p:cNvPr id="50251" name="Text Box 75"/>
          <p:cNvSpPr txBox="1">
            <a:spLocks noChangeArrowheads="1"/>
          </p:cNvSpPr>
          <p:nvPr/>
        </p:nvSpPr>
        <p:spPr bwMode="auto">
          <a:xfrm>
            <a:off x="3048000" y="220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HP Steam</a:t>
            </a:r>
          </a:p>
        </p:txBody>
      </p:sp>
      <p:sp>
        <p:nvSpPr>
          <p:cNvPr id="50252" name="Text Box 76"/>
          <p:cNvSpPr txBox="1">
            <a:spLocks noChangeArrowheads="1"/>
          </p:cNvSpPr>
          <p:nvPr/>
        </p:nvSpPr>
        <p:spPr bwMode="auto">
          <a:xfrm>
            <a:off x="1676400" y="2057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T</a:t>
            </a:r>
            <a:r>
              <a:rPr lang="en-US" altLang="zh-TW" sz="1800">
                <a:sym typeface="Symbol" pitchFamily="18" charset="2"/>
              </a:rPr>
              <a:t>*</a:t>
            </a:r>
            <a:endParaRPr lang="en-US" altLang="zh-TW" sz="1800"/>
          </a:p>
        </p:txBody>
      </p:sp>
      <p:sp>
        <p:nvSpPr>
          <p:cNvPr id="50253" name="Text Box 77"/>
          <p:cNvSpPr txBox="1">
            <a:spLocks noChangeArrowheads="1"/>
          </p:cNvSpPr>
          <p:nvPr/>
        </p:nvSpPr>
        <p:spPr bwMode="auto">
          <a:xfrm>
            <a:off x="4800600" y="563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>
                <a:sym typeface="Wingdings 3" pitchFamily="18" charset="2"/>
              </a:rPr>
              <a:t></a:t>
            </a:r>
            <a:r>
              <a:rPr lang="en-US" altLang="zh-TW" sz="1800">
                <a:sym typeface="Wingdings 3" pitchFamily="18" charset="2"/>
              </a:rPr>
              <a:t>H</a:t>
            </a:r>
            <a:endParaRPr lang="en-US" altLang="zh-TW" sz="1800"/>
          </a:p>
        </p:txBody>
      </p:sp>
      <p:sp>
        <p:nvSpPr>
          <p:cNvPr id="50254" name="Text Box 78"/>
          <p:cNvSpPr txBox="1">
            <a:spLocks noChangeArrowheads="1"/>
          </p:cNvSpPr>
          <p:nvPr/>
        </p:nvSpPr>
        <p:spPr bwMode="auto">
          <a:xfrm>
            <a:off x="457200" y="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/>
              <a:t>(</a:t>
            </a:r>
            <a:r>
              <a:rPr lang="en-US" altLang="zh-TW" sz="1800"/>
              <a:t>a)</a:t>
            </a:r>
          </a:p>
        </p:txBody>
      </p:sp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990600" y="11430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BOILER</a:t>
            </a:r>
          </a:p>
        </p:txBody>
      </p:sp>
      <p:sp>
        <p:nvSpPr>
          <p:cNvPr id="50256" name="Text Box 80"/>
          <p:cNvSpPr txBox="1">
            <a:spLocks noChangeArrowheads="1"/>
          </p:cNvSpPr>
          <p:nvPr/>
        </p:nvSpPr>
        <p:spPr bwMode="auto">
          <a:xfrm>
            <a:off x="2819400" y="762001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Fuel</a:t>
            </a:r>
          </a:p>
        </p:txBody>
      </p:sp>
      <p:sp>
        <p:nvSpPr>
          <p:cNvPr id="50257" name="Text Box 81"/>
          <p:cNvSpPr txBox="1">
            <a:spLocks noChangeArrowheads="1"/>
          </p:cNvSpPr>
          <p:nvPr/>
        </p:nvSpPr>
        <p:spPr bwMode="auto">
          <a:xfrm>
            <a:off x="4191000" y="152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HP Steam</a:t>
            </a:r>
          </a:p>
        </p:txBody>
      </p:sp>
      <p:sp>
        <p:nvSpPr>
          <p:cNvPr id="50258" name="Text Box 82"/>
          <p:cNvSpPr txBox="1">
            <a:spLocks noChangeArrowheads="1"/>
          </p:cNvSpPr>
          <p:nvPr/>
        </p:nvSpPr>
        <p:spPr bwMode="auto">
          <a:xfrm>
            <a:off x="4191000" y="1219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LP Steam</a:t>
            </a:r>
          </a:p>
        </p:txBody>
      </p:sp>
      <p:sp>
        <p:nvSpPr>
          <p:cNvPr id="50259" name="Text Box 83"/>
          <p:cNvSpPr txBox="1">
            <a:spLocks noChangeArrowheads="1"/>
          </p:cNvSpPr>
          <p:nvPr/>
        </p:nvSpPr>
        <p:spPr bwMode="auto">
          <a:xfrm>
            <a:off x="6096000" y="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Process</a:t>
            </a:r>
          </a:p>
        </p:txBody>
      </p:sp>
      <p:sp>
        <p:nvSpPr>
          <p:cNvPr id="50260" name="Text Box 84"/>
          <p:cNvSpPr txBox="1">
            <a:spLocks noChangeArrowheads="1"/>
          </p:cNvSpPr>
          <p:nvPr/>
        </p:nvSpPr>
        <p:spPr bwMode="auto">
          <a:xfrm>
            <a:off x="6096000" y="7620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Process</a:t>
            </a:r>
          </a:p>
        </p:txBody>
      </p:sp>
      <p:sp>
        <p:nvSpPr>
          <p:cNvPr id="50261" name="Text Box 85"/>
          <p:cNvSpPr txBox="1">
            <a:spLocks noChangeArrowheads="1"/>
          </p:cNvSpPr>
          <p:nvPr/>
        </p:nvSpPr>
        <p:spPr bwMode="auto">
          <a:xfrm>
            <a:off x="4114800" y="175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Condensate</a:t>
            </a:r>
          </a:p>
        </p:txBody>
      </p:sp>
      <p:sp>
        <p:nvSpPr>
          <p:cNvPr id="86" name="Text Box 86">
            <a:extLst>
              <a:ext uri="{FF2B5EF4-FFF2-40B4-BE49-F238E27FC236}">
                <a16:creationId xmlns:a16="http://schemas.microsoft.com/office/drawing/2014/main" id="{E6C507F0-60CC-4278-A528-9EE9CFC68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6172200"/>
            <a:ext cx="838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rgbClr val="002060"/>
                </a:solidFill>
              </a:rPr>
              <a:t>Đường</a:t>
            </a:r>
            <a:r>
              <a:rPr lang="en-US" altLang="zh-TW" b="1" dirty="0">
                <a:solidFill>
                  <a:srgbClr val="002060"/>
                </a:solidFill>
              </a:rPr>
              <a:t> GCC </a:t>
            </a:r>
            <a:r>
              <a:rPr lang="en-US" altLang="zh-TW" b="1" dirty="0" err="1">
                <a:solidFill>
                  <a:srgbClr val="002060"/>
                </a:solidFill>
              </a:rPr>
              <a:t>giúp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đánh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giá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các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loại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tiện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ích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thích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hợp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để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sử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dụng</a:t>
            </a:r>
            <a:endParaRPr lang="en-US" altLang="zh-TW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7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 flipV="1">
            <a:off x="2057400" y="2209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2057400" y="5562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2057400" y="45720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4191000" y="4953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4191000" y="5181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44958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2057400" y="5410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20574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152900" y="4933950"/>
            <a:ext cx="133350" cy="280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108"/>
              </a:cxn>
              <a:cxn ang="0">
                <a:pos x="24" y="168"/>
              </a:cxn>
              <a:cxn ang="0">
                <a:pos x="36" y="132"/>
              </a:cxn>
              <a:cxn ang="0">
                <a:pos x="60" y="96"/>
              </a:cxn>
              <a:cxn ang="0">
                <a:pos x="84" y="24"/>
              </a:cxn>
              <a:cxn ang="0">
                <a:pos x="0" y="0"/>
              </a:cxn>
            </a:cxnLst>
            <a:rect l="0" t="0" r="r" b="b"/>
            <a:pathLst>
              <a:path w="84" h="177">
                <a:moveTo>
                  <a:pt x="0" y="0"/>
                </a:moveTo>
                <a:cubicBezTo>
                  <a:pt x="4" y="36"/>
                  <a:pt x="7" y="72"/>
                  <a:pt x="12" y="108"/>
                </a:cubicBezTo>
                <a:cubicBezTo>
                  <a:pt x="15" y="128"/>
                  <a:pt x="10" y="154"/>
                  <a:pt x="24" y="168"/>
                </a:cubicBezTo>
                <a:cubicBezTo>
                  <a:pt x="33" y="177"/>
                  <a:pt x="30" y="143"/>
                  <a:pt x="36" y="132"/>
                </a:cubicBezTo>
                <a:cubicBezTo>
                  <a:pt x="42" y="119"/>
                  <a:pt x="54" y="109"/>
                  <a:pt x="60" y="96"/>
                </a:cubicBezTo>
                <a:cubicBezTo>
                  <a:pt x="70" y="73"/>
                  <a:pt x="84" y="24"/>
                  <a:pt x="84" y="24"/>
                </a:cubicBezTo>
                <a:cubicBezTo>
                  <a:pt x="6" y="11"/>
                  <a:pt x="29" y="29"/>
                  <a:pt x="0" y="0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V="1">
            <a:off x="2057400" y="40386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Freeform 12"/>
          <p:cNvSpPr>
            <a:spLocks/>
          </p:cNvSpPr>
          <p:nvPr/>
        </p:nvSpPr>
        <p:spPr bwMode="auto">
          <a:xfrm>
            <a:off x="3260725" y="3530600"/>
            <a:ext cx="739775" cy="679450"/>
          </a:xfrm>
          <a:custGeom>
            <a:avLst/>
            <a:gdLst/>
            <a:ahLst/>
            <a:cxnLst>
              <a:cxn ang="0">
                <a:pos x="406" y="296"/>
              </a:cxn>
              <a:cxn ang="0">
                <a:pos x="466" y="8"/>
              </a:cxn>
              <a:cxn ang="0">
                <a:pos x="430" y="20"/>
              </a:cxn>
              <a:cxn ang="0">
                <a:pos x="322" y="20"/>
              </a:cxn>
              <a:cxn ang="0">
                <a:pos x="226" y="32"/>
              </a:cxn>
              <a:cxn ang="0">
                <a:pos x="22" y="32"/>
              </a:cxn>
              <a:cxn ang="0">
                <a:pos x="10" y="68"/>
              </a:cxn>
              <a:cxn ang="0">
                <a:pos x="10" y="308"/>
              </a:cxn>
              <a:cxn ang="0">
                <a:pos x="10" y="428"/>
              </a:cxn>
              <a:cxn ang="0">
                <a:pos x="118" y="392"/>
              </a:cxn>
              <a:cxn ang="0">
                <a:pos x="250" y="368"/>
              </a:cxn>
              <a:cxn ang="0">
                <a:pos x="406" y="296"/>
              </a:cxn>
            </a:cxnLst>
            <a:rect l="0" t="0" r="r" b="b"/>
            <a:pathLst>
              <a:path w="466" h="428">
                <a:moveTo>
                  <a:pt x="406" y="296"/>
                </a:moveTo>
                <a:cubicBezTo>
                  <a:pt x="435" y="208"/>
                  <a:pt x="437" y="95"/>
                  <a:pt x="466" y="8"/>
                </a:cubicBezTo>
                <a:cubicBezTo>
                  <a:pt x="454" y="0"/>
                  <a:pt x="444" y="22"/>
                  <a:pt x="430" y="20"/>
                </a:cubicBezTo>
                <a:cubicBezTo>
                  <a:pt x="418" y="18"/>
                  <a:pt x="346" y="44"/>
                  <a:pt x="322" y="20"/>
                </a:cubicBezTo>
                <a:cubicBezTo>
                  <a:pt x="274" y="44"/>
                  <a:pt x="238" y="8"/>
                  <a:pt x="226" y="32"/>
                </a:cubicBezTo>
                <a:cubicBezTo>
                  <a:pt x="118" y="20"/>
                  <a:pt x="105" y="17"/>
                  <a:pt x="22" y="32"/>
                </a:cubicBezTo>
                <a:cubicBezTo>
                  <a:pt x="10" y="34"/>
                  <a:pt x="12" y="55"/>
                  <a:pt x="10" y="68"/>
                </a:cubicBezTo>
                <a:cubicBezTo>
                  <a:pt x="0" y="148"/>
                  <a:pt x="10" y="308"/>
                  <a:pt x="10" y="308"/>
                </a:cubicBezTo>
                <a:cubicBezTo>
                  <a:pt x="14" y="352"/>
                  <a:pt x="10" y="428"/>
                  <a:pt x="10" y="428"/>
                </a:cubicBezTo>
                <a:cubicBezTo>
                  <a:pt x="10" y="428"/>
                  <a:pt x="106" y="404"/>
                  <a:pt x="118" y="392"/>
                </a:cubicBezTo>
                <a:cubicBezTo>
                  <a:pt x="199" y="365"/>
                  <a:pt x="130" y="404"/>
                  <a:pt x="250" y="368"/>
                </a:cubicBezTo>
                <a:cubicBezTo>
                  <a:pt x="274" y="344"/>
                  <a:pt x="431" y="346"/>
                  <a:pt x="406" y="296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V="1">
            <a:off x="3276600" y="3048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3962400" y="2514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1219200" y="38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>
            <a:off x="990600" y="60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990600" y="68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990600" y="137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V="1">
            <a:off x="1828800" y="68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 flipV="1">
            <a:off x="1600200" y="60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V="1">
            <a:off x="1600200" y="38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3886200" y="762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H="1">
            <a:off x="3886200" y="990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4038600" y="990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3886200" y="114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1981200" y="4495800"/>
            <a:ext cx="152400" cy="152400"/>
          </a:xfrm>
          <a:prstGeom prst="ellipse">
            <a:avLst/>
          </a:prstGeom>
          <a:solidFill>
            <a:srgbClr val="9933FF"/>
          </a:solidFill>
          <a:ln w="9525">
            <a:solidFill>
              <a:srgbClr val="9933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1295400" y="4343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9933FF"/>
                </a:solidFill>
              </a:rPr>
              <a:t>pinch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2895600" y="5029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CW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1676400" y="2057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/>
              <a:t>T</a:t>
            </a:r>
            <a:r>
              <a:rPr lang="en-US" altLang="zh-TW" sz="1800">
                <a:sym typeface="Symbol" pitchFamily="18" charset="2"/>
              </a:rPr>
              <a:t>*</a:t>
            </a:r>
            <a:endParaRPr lang="en-US" altLang="zh-TW" sz="1800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800600" y="563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>
                <a:sym typeface="Wingdings 3" pitchFamily="18" charset="2"/>
              </a:rPr>
              <a:t></a:t>
            </a:r>
            <a:r>
              <a:rPr lang="en-US" altLang="zh-TW" sz="1800">
                <a:sym typeface="Wingdings 3" pitchFamily="18" charset="2"/>
              </a:rPr>
              <a:t>H</a:t>
            </a:r>
            <a:endParaRPr lang="en-US" altLang="zh-TW" sz="1800"/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457200" y="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/>
              <a:t>(</a:t>
            </a:r>
            <a:r>
              <a:rPr lang="en-US" altLang="zh-TW" sz="1800"/>
              <a:t>b)</a:t>
            </a: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 flipH="1">
            <a:off x="2057400" y="2514600"/>
            <a:ext cx="19050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 flipH="1">
            <a:off x="1828800" y="762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 flipH="1">
            <a:off x="1143000" y="76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1143000" y="762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 flipH="1">
            <a:off x="1219200" y="9144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>
            <a:off x="1219200" y="990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 flipH="1">
            <a:off x="1143000" y="1143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>
            <a:off x="1143000" y="121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1828800" y="121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2133600" y="121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2133600" y="1905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Line 44"/>
          <p:cNvSpPr>
            <a:spLocks noChangeShapeType="1"/>
          </p:cNvSpPr>
          <p:nvPr/>
        </p:nvSpPr>
        <p:spPr bwMode="auto">
          <a:xfrm flipV="1">
            <a:off x="4343400" y="1219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4495800" y="1295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 flipH="1" flipV="1">
            <a:off x="4724400" y="175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 flipV="1">
            <a:off x="4724400" y="1676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 flipV="1">
            <a:off x="4724400" y="16002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 flipH="1" flipV="1">
            <a:off x="4572000" y="1447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 flipV="1">
            <a:off x="4572000" y="1371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flipV="1">
            <a:off x="4724400" y="1295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 flipV="1">
            <a:off x="47244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 flipH="1">
            <a:off x="3962400" y="83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4" name="Freeform 54"/>
          <p:cNvSpPr>
            <a:spLocks/>
          </p:cNvSpPr>
          <p:nvPr/>
        </p:nvSpPr>
        <p:spPr bwMode="auto">
          <a:xfrm>
            <a:off x="1119188" y="1181100"/>
            <a:ext cx="119062" cy="190500"/>
          </a:xfrm>
          <a:custGeom>
            <a:avLst/>
            <a:gdLst/>
            <a:ahLst/>
            <a:cxnLst>
              <a:cxn ang="0">
                <a:pos x="3" y="120"/>
              </a:cxn>
              <a:cxn ang="0">
                <a:pos x="27" y="0"/>
              </a:cxn>
              <a:cxn ang="0">
                <a:pos x="3" y="36"/>
              </a:cxn>
              <a:cxn ang="0">
                <a:pos x="75" y="120"/>
              </a:cxn>
            </a:cxnLst>
            <a:rect l="0" t="0" r="r" b="b"/>
            <a:pathLst>
              <a:path w="75" h="120">
                <a:moveTo>
                  <a:pt x="3" y="120"/>
                </a:moveTo>
                <a:cubicBezTo>
                  <a:pt x="36" y="71"/>
                  <a:pt x="42" y="58"/>
                  <a:pt x="27" y="0"/>
                </a:cubicBezTo>
                <a:cubicBezTo>
                  <a:pt x="19" y="12"/>
                  <a:pt x="0" y="22"/>
                  <a:pt x="3" y="36"/>
                </a:cubicBezTo>
                <a:cubicBezTo>
                  <a:pt x="16" y="96"/>
                  <a:pt x="38" y="101"/>
                  <a:pt x="75" y="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5" name="Text Box 55"/>
          <p:cNvSpPr txBox="1">
            <a:spLocks noChangeArrowheads="1"/>
          </p:cNvSpPr>
          <p:nvPr/>
        </p:nvSpPr>
        <p:spPr bwMode="auto">
          <a:xfrm>
            <a:off x="2286000" y="3124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Hot Oil</a:t>
            </a:r>
          </a:p>
        </p:txBody>
      </p:sp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2286000" y="5334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Hot Oil Return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2590800" y="1600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Hot Oil Flow</a:t>
            </a:r>
          </a:p>
        </p:txBody>
      </p:sp>
      <p:sp>
        <p:nvSpPr>
          <p:cNvPr id="51258" name="Text Box 58"/>
          <p:cNvSpPr txBox="1">
            <a:spLocks noChangeArrowheads="1"/>
          </p:cNvSpPr>
          <p:nvPr/>
        </p:nvSpPr>
        <p:spPr bwMode="auto">
          <a:xfrm>
            <a:off x="5029200" y="13716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Process</a:t>
            </a:r>
          </a:p>
        </p:txBody>
      </p:sp>
      <p:sp>
        <p:nvSpPr>
          <p:cNvPr id="51259" name="Text Box 59"/>
          <p:cNvSpPr txBox="1">
            <a:spLocks noChangeArrowheads="1"/>
          </p:cNvSpPr>
          <p:nvPr/>
        </p:nvSpPr>
        <p:spPr bwMode="auto">
          <a:xfrm>
            <a:off x="838200" y="1371600"/>
            <a:ext cx="1143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/>
              <a:t>Fuel</a:t>
            </a:r>
          </a:p>
          <a:p>
            <a:pPr algn="ctr">
              <a:lnSpc>
                <a:spcPct val="10000"/>
              </a:lnSpc>
              <a:spcBef>
                <a:spcPct val="50000"/>
              </a:spcBef>
            </a:pPr>
            <a:r>
              <a:rPr lang="en-US" altLang="zh-TW" sz="1400"/>
              <a:t>FURNACE</a:t>
            </a:r>
          </a:p>
        </p:txBody>
      </p:sp>
      <p:sp>
        <p:nvSpPr>
          <p:cNvPr id="60" name="Text Box 86">
            <a:extLst>
              <a:ext uri="{FF2B5EF4-FFF2-40B4-BE49-F238E27FC236}">
                <a16:creationId xmlns:a16="http://schemas.microsoft.com/office/drawing/2014/main" id="{DF3F6DDD-208A-4E18-BDA9-9D9BB0BE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6172200"/>
            <a:ext cx="838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 err="1">
                <a:solidFill>
                  <a:srgbClr val="002060"/>
                </a:solidFill>
              </a:rPr>
              <a:t>Đường</a:t>
            </a:r>
            <a:r>
              <a:rPr lang="en-US" altLang="zh-TW" b="1" dirty="0">
                <a:solidFill>
                  <a:srgbClr val="002060"/>
                </a:solidFill>
              </a:rPr>
              <a:t> GCC </a:t>
            </a:r>
            <a:r>
              <a:rPr lang="en-US" altLang="zh-TW" b="1" dirty="0" err="1">
                <a:solidFill>
                  <a:srgbClr val="002060"/>
                </a:solidFill>
              </a:rPr>
              <a:t>giúp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đánh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giá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các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loại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tiện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ích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thích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hợp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để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sử</a:t>
            </a:r>
            <a:r>
              <a:rPr lang="en-US" altLang="zh-TW" b="1" dirty="0">
                <a:solidFill>
                  <a:srgbClr val="002060"/>
                </a:solidFill>
              </a:rPr>
              <a:t> </a:t>
            </a:r>
            <a:r>
              <a:rPr lang="en-US" altLang="zh-TW" b="1" dirty="0" err="1">
                <a:solidFill>
                  <a:srgbClr val="002060"/>
                </a:solidFill>
              </a:rPr>
              <a:t>dụng</a:t>
            </a:r>
            <a:endParaRPr lang="en-US" altLang="zh-TW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64" y="152400"/>
            <a:ext cx="902183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57150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Energy-integrated HDA plant (site integration)</a:t>
            </a:r>
          </a:p>
        </p:txBody>
      </p:sp>
    </p:spTree>
    <p:extLst>
      <p:ext uri="{BB962C8B-B14F-4D97-AF65-F5344CB8AC3E}">
        <p14:creationId xmlns:p14="http://schemas.microsoft.com/office/powerpoint/2010/main" val="4230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Giới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thiệu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3418" y="1219200"/>
            <a:ext cx="7773988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pinch (Pinch Analysis - PA)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 đ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90600" y="152400"/>
            <a:ext cx="7543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Tại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sao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PA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được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quan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tâm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sử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dụng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?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1812" y="1219200"/>
            <a:ext cx="8077200" cy="29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(cho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sư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3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3400" y="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toán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thiết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kế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hệ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thống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thiết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bị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truyền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nhiệt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(Heat Exchanger Network “HEN” design problem)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90500" y="9906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just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Tahoma" pitchFamily="34" charset="0"/>
              </a:rPr>
              <a:t>Bài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toán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thiết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kế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hệ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thống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thiết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bị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truyền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nhiệt</a:t>
            </a:r>
            <a:r>
              <a:rPr lang="en-US" sz="2400" dirty="0">
                <a:latin typeface="Tahoma" pitchFamily="34" charset="0"/>
              </a:rPr>
              <a:t>: </a:t>
            </a:r>
          </a:p>
          <a:p>
            <a:pPr marL="1254125" lvl="1" indent="-396875" algn="just">
              <a:spcBef>
                <a:spcPct val="20000"/>
              </a:spcBef>
              <a:buFontTx/>
              <a:buChar char="–"/>
            </a:pPr>
            <a:endParaRPr lang="en-US" sz="2000" dirty="0">
              <a:latin typeface="Tahoma" pitchFamily="34" charset="0"/>
            </a:endParaRP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569912" y="1905000"/>
            <a:ext cx="8001000" cy="467820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cung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cấp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dữ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liệu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đầu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vào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: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5715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lang="en-US" sz="2000" b="1" baseline="-25000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thông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dung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riêng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lượng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mỗi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cần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làm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nguội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từ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vào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lang="en-US" sz="2000" b="1" baseline="-25000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 sz="2000" b="1" baseline="30000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xuống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đến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ra </a:t>
            </a:r>
            <a:r>
              <a:rPr lang="en-US" sz="2000" b="1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lang="en-US" sz="2000" b="1" baseline="-25000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 sz="2000" b="1" baseline="30000" dirty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T</a:t>
            </a:r>
            <a:endParaRPr lang="en-US" sz="2000" b="1" dirty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  <a:p>
            <a:pPr marL="5715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</a:t>
            </a:r>
            <a:r>
              <a:rPr lang="en-US" sz="2000" b="1" baseline="-25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thông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dung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riêng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lưu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lượng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mỗi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cần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gia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từ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vào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lang="en-US" sz="2000" b="1" baseline="-25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000" b="1" baseline="30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lên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đến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ra </a:t>
            </a: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</a:t>
            </a:r>
            <a:r>
              <a:rPr lang="en-US" sz="2000" b="1" baseline="-25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000" b="1" baseline="30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1200" dirty="0">
              <a:latin typeface="Tahoma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Thiết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  <a:cs typeface="Tahoma" pitchFamily="34" charset="0"/>
              </a:rPr>
              <a:t>kế</a:t>
            </a:r>
            <a:r>
              <a:rPr lang="en-US" sz="2000" b="1" u="sng" dirty="0">
                <a:latin typeface="Tahoma" pitchFamily="34" charset="0"/>
                <a:cs typeface="Tahoma" pitchFamily="34" charset="0"/>
              </a:rPr>
              <a:t>:</a:t>
            </a:r>
          </a:p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Một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hệ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thống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thiết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bị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trao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đổi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tối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ưu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trao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đổi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giữa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cũng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như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các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tiện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ích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(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nhiên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liệu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ở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lò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nung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hot-oil,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hơi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nước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)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tiện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ích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(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nước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làm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mát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không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khí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làm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mát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22422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6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6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90500" y="990599"/>
            <a:ext cx="8763000" cy="107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just"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Tahoma" pitchFamily="34" charset="0"/>
              </a:rPr>
              <a:t>Tiêu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chí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tối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vi-VN" sz="2400" dirty="0">
                <a:latin typeface="Tahoma" pitchFamily="34" charset="0"/>
              </a:rPr>
              <a:t>ư</a:t>
            </a:r>
            <a:r>
              <a:rPr lang="en-US" sz="2400" dirty="0">
                <a:latin typeface="Tahoma" pitchFamily="34" charset="0"/>
              </a:rPr>
              <a:t>u </a:t>
            </a:r>
            <a:r>
              <a:rPr lang="en-US" sz="2400" dirty="0" err="1">
                <a:latin typeface="Tahoma" pitchFamily="34" charset="0"/>
              </a:rPr>
              <a:t>hóa</a:t>
            </a:r>
            <a:r>
              <a:rPr lang="en-US" sz="2400" dirty="0">
                <a:latin typeface="Tahoma" pitchFamily="34" charset="0"/>
              </a:rPr>
              <a:t>  </a:t>
            </a:r>
          </a:p>
          <a:p>
            <a:pPr marL="1254125" lvl="1" indent="-396875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Tahoma" pitchFamily="34" charset="0"/>
              </a:rPr>
              <a:t>Thể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hiện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một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sự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tổng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hòa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tốt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nhất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giữa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hai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yếu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tố</a:t>
            </a:r>
            <a:r>
              <a:rPr lang="en-US" sz="2000" dirty="0">
                <a:latin typeface="Tahoma" pitchFamily="34" charset="0"/>
              </a:rPr>
              <a:t>: chi </a:t>
            </a:r>
            <a:r>
              <a:rPr lang="en-US" sz="2000" dirty="0" err="1">
                <a:latin typeface="Tahoma" pitchFamily="34" charset="0"/>
              </a:rPr>
              <a:t>phí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thiết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bị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và</a:t>
            </a:r>
            <a:r>
              <a:rPr lang="en-US" sz="2000" dirty="0">
                <a:latin typeface="Tahoma" pitchFamily="34" charset="0"/>
              </a:rPr>
              <a:t> chi </a:t>
            </a:r>
            <a:r>
              <a:rPr lang="en-US" sz="2000" dirty="0" err="1">
                <a:latin typeface="Tahoma" pitchFamily="34" charset="0"/>
              </a:rPr>
              <a:t>phí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năng</a:t>
            </a:r>
            <a:r>
              <a:rPr lang="en-US" sz="2000" dirty="0">
                <a:latin typeface="Tahoma" pitchFamily="34" charset="0"/>
              </a:rPr>
              <a:t> l</a:t>
            </a:r>
            <a:r>
              <a:rPr lang="vi-VN" sz="2000" dirty="0">
                <a:latin typeface="Tahoma" pitchFamily="34" charset="0"/>
              </a:rPr>
              <a:t>ư</a:t>
            </a:r>
            <a:r>
              <a:rPr lang="en-US" sz="2000" dirty="0" err="1">
                <a:latin typeface="Tahoma" pitchFamily="34" charset="0"/>
              </a:rPr>
              <a:t>ợng</a:t>
            </a:r>
            <a:r>
              <a:rPr lang="en-US" sz="2000" dirty="0">
                <a:latin typeface="Tahoma" pitchFamily="34" charset="0"/>
              </a:rPr>
              <a:t>. </a:t>
            </a:r>
          </a:p>
          <a:p>
            <a:pPr marL="1254125" lvl="1" indent="-396875" algn="just">
              <a:spcBef>
                <a:spcPct val="20000"/>
              </a:spcBef>
              <a:buFontTx/>
              <a:buChar char="–"/>
            </a:pPr>
            <a:endParaRPr lang="en-US" sz="2000" dirty="0">
              <a:latin typeface="Tahoma" pitchFamily="34" charset="0"/>
            </a:endParaRPr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1752600" y="5493544"/>
            <a:ext cx="341312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Chi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phí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năng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lượng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thấp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nhất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?</a:t>
            </a:r>
            <a:endParaRPr lang="en-US" altLang="en-US" sz="1400" b="1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4191000" y="2645412"/>
            <a:ext cx="35052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Chi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phí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thiết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bị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thấp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0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nhất</a:t>
            </a:r>
            <a:r>
              <a:rPr lang="en-US" altLang="he-IL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?</a:t>
            </a:r>
            <a:endParaRPr lang="en-US" altLang="en-US" sz="1400" b="1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850900" y="2362200"/>
          <a:ext cx="35687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6" name="Picture" r:id="rId4" imgW="3433572" imgH="2151888" progId="Word.Picture.8">
                  <p:embed/>
                </p:oleObj>
              </mc:Choice>
              <mc:Fallback>
                <p:oleObj name="Picture" r:id="rId4" imgW="3433572" imgH="2151888" progId="Word.Picture.8">
                  <p:embed/>
                  <p:pic>
                    <p:nvPicPr>
                      <p:cNvPr id="197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362200"/>
                        <a:ext cx="35687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5029200" y="4191000"/>
          <a:ext cx="3810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7" name="Picture" r:id="rId6" imgW="3433572" imgH="2151888" progId="Word.Picture.8">
                  <p:embed/>
                </p:oleObj>
              </mc:Choice>
              <mc:Fallback>
                <p:oleObj name="Picture" r:id="rId6" imgW="3433572" imgH="2151888" progId="Word.Picture.8">
                  <p:embed/>
                  <p:pic>
                    <p:nvPicPr>
                      <p:cNvPr id="197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8100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1524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The Heat Exchanger Network (HEN) design problem</a:t>
            </a:r>
          </a:p>
        </p:txBody>
      </p:sp>
    </p:spTree>
    <p:extLst>
      <p:ext uri="{BB962C8B-B14F-4D97-AF65-F5344CB8AC3E}">
        <p14:creationId xmlns:p14="http://schemas.microsoft.com/office/powerpoint/2010/main" val="27182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7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7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 build="p" autoUpdateAnimBg="0" advAuto="0"/>
      <p:bldP spid="197640" grpId="0" build="p" autoUpdateAnimBg="0" advAuto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2518</Words>
  <Application>Microsoft Office PowerPoint</Application>
  <PresentationFormat>On-screen Show (4:3)</PresentationFormat>
  <Paragraphs>390</Paragraphs>
  <Slides>49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Arial Black</vt:lpstr>
      <vt:lpstr>Comic Sans MS</vt:lpstr>
      <vt:lpstr>Symbol</vt:lpstr>
      <vt:lpstr>Tahoma</vt:lpstr>
      <vt:lpstr>Times</vt:lpstr>
      <vt:lpstr>Times New Roman</vt:lpstr>
      <vt:lpstr>Wingdings</vt:lpstr>
      <vt:lpstr>Default Design</vt:lpstr>
      <vt:lpstr>Picture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Phương pháp thiết kế pinch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Supreme Laptop</dc:creator>
  <cp:lastModifiedBy>Admin</cp:lastModifiedBy>
  <cp:revision>600</cp:revision>
  <dcterms:created xsi:type="dcterms:W3CDTF">2002-08-20T13:24:25Z</dcterms:created>
  <dcterms:modified xsi:type="dcterms:W3CDTF">2019-10-26T08:47:05Z</dcterms:modified>
</cp:coreProperties>
</file>