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38" r:id="rId2"/>
    <p:sldId id="437" r:id="rId3"/>
    <p:sldId id="408" r:id="rId4"/>
    <p:sldId id="418" r:id="rId5"/>
    <p:sldId id="419" r:id="rId6"/>
    <p:sldId id="409" r:id="rId7"/>
    <p:sldId id="420" r:id="rId8"/>
    <p:sldId id="414" r:id="rId9"/>
    <p:sldId id="415" r:id="rId10"/>
    <p:sldId id="416" r:id="rId11"/>
    <p:sldId id="417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5" r:id="rId25"/>
    <p:sldId id="436" r:id="rId26"/>
    <p:sldId id="433" r:id="rId27"/>
    <p:sldId id="434" r:id="rId28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  <a:srgbClr val="FFCC00"/>
    <a:srgbClr val="FFA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24" autoAdjust="0"/>
  </p:normalViewPr>
  <p:slideViewPr>
    <p:cSldViewPr>
      <p:cViewPr varScale="1">
        <p:scale>
          <a:sx n="65" d="100"/>
          <a:sy n="65" d="100"/>
        </p:scale>
        <p:origin x="14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FBFC69-B47F-4DD7-BBA6-D8AB754B95A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A280B-9EED-4E64-B75D-1AEBF9D4896E}" type="slidenum">
              <a:rPr lang="da-DK" smtClean="0"/>
              <a:pPr/>
              <a:t>1</a:t>
            </a:fld>
            <a:endParaRPr lang="da-DK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9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10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11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12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13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14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15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16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6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17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0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18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2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19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5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20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21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7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22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6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23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3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24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25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26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2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27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4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5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6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7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8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9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422E-FF23-4AA4-9419-4A13398043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04428-0868-49EE-91B8-9BB6D72CDD1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F6655-7676-493D-9C71-78FC5621CA1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FF983-69AC-4BAD-8EFF-945FCB2683F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870F2-1E00-43A0-899A-374D26D1E02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D9D7C-E6A6-4BCB-9E15-8C2661283D0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CF6E-AFE2-4CC2-8BBC-A899834E31A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0A93D-3CA6-4D5E-A100-F25BC81C49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72849-2EBF-4F4B-859B-A9D0D3B7F84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D897B-6973-4B36-BA36-252AFD5CEC7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2397-C3C0-4F40-A02F-9AE3C541149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CE3BFC8-37B5-4FD0-A791-52B1A948D1C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FF0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609600" y="1600200"/>
            <a:ext cx="7924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Chapter </a:t>
            </a:r>
            <a:r>
              <a:rPr lang="en-US" sz="2800" b="1" dirty="0" smtClean="0">
                <a:solidFill>
                  <a:srgbClr val="FF0000"/>
                </a:solidFill>
                <a:latin typeface="Tahoma" pitchFamily="34" charset="0"/>
              </a:rPr>
              <a:t>7 – Part 2</a:t>
            </a:r>
            <a:endParaRPr lang="en-US" sz="2800" b="1" dirty="0">
              <a:solidFill>
                <a:srgbClr val="FF0000"/>
              </a:solidFill>
              <a:latin typeface="Tahoma" pitchFamily="34" charset="0"/>
            </a:endParaRP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NETWORK OPTIMIZATION 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(NETWORK SIMPLIFICATION)</a:t>
            </a:r>
          </a:p>
        </p:txBody>
      </p:sp>
    </p:spTree>
    <p:extLst>
      <p:ext uri="{BB962C8B-B14F-4D97-AF65-F5344CB8AC3E}">
        <p14:creationId xmlns:p14="http://schemas.microsoft.com/office/powerpoint/2010/main" val="225867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363" y="1271581"/>
            <a:ext cx="8939437" cy="451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95400" y="228600"/>
            <a:ext cx="6741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NETWORK OPTIMIZATION – Example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067800" cy="466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715000"/>
            <a:ext cx="33813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95400" y="228600"/>
            <a:ext cx="6741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NETWORK OPTIMIZATION – Example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8458200" cy="461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95400" y="228600"/>
            <a:ext cx="6741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NETWORK OPTIMIZATION – Example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28600"/>
            <a:ext cx="6741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NETWORK OPTIMIZATION – Example 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71945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28600"/>
            <a:ext cx="6741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NETWORK OPTIMIZATION – Example 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2563"/>
            <a:ext cx="8839200" cy="419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28600"/>
            <a:ext cx="6741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NETWORK OPTIMIZATION – Example 2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143000"/>
            <a:ext cx="8991600" cy="43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24136"/>
            <a:ext cx="8513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Grassroot</a:t>
            </a:r>
            <a:r>
              <a:rPr lang="en-US" sz="2400" dirty="0">
                <a:solidFill>
                  <a:srgbClr val="FF0000"/>
                </a:solidFill>
              </a:rPr>
              <a:t> (new) network design by PA – A complete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1" y="2057402"/>
          <a:ext cx="8382000" cy="4419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269338106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677992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067093099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871688869"/>
                    </a:ext>
                  </a:extLst>
                </a:gridCol>
              </a:tblGrid>
              <a:tr h="1216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Stream Name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Supply Temperature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Target Temperature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FCp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3637462"/>
                  </a:ext>
                </a:extLst>
              </a:tr>
              <a:tr h="613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°C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°C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kW/°C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6372764"/>
                  </a:ext>
                </a:extLst>
              </a:tr>
              <a:tr h="647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0598592"/>
                  </a:ext>
                </a:extLst>
              </a:tr>
              <a:tr h="647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166155"/>
                  </a:ext>
                </a:extLst>
              </a:tr>
              <a:tr h="647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6937358"/>
                  </a:ext>
                </a:extLst>
              </a:tr>
              <a:tr h="647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42862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00" y="129540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Stream data</a:t>
            </a:r>
          </a:p>
        </p:txBody>
      </p:sp>
    </p:spTree>
    <p:extLst>
      <p:ext uri="{BB962C8B-B14F-4D97-AF65-F5344CB8AC3E}">
        <p14:creationId xmlns:p14="http://schemas.microsoft.com/office/powerpoint/2010/main" val="157286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24136"/>
            <a:ext cx="8513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Grassroot</a:t>
            </a:r>
            <a:r>
              <a:rPr lang="en-US" sz="2400" dirty="0">
                <a:solidFill>
                  <a:srgbClr val="FF0000"/>
                </a:solidFill>
              </a:rPr>
              <a:t> (new) network design by PA – A complete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1524000"/>
          <a:ext cx="8381999" cy="5181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4166">
                  <a:extLst>
                    <a:ext uri="{9D8B030D-6E8A-4147-A177-3AD203B41FA5}">
                      <a16:colId xmlns:a16="http://schemas.microsoft.com/office/drawing/2014/main" val="243100318"/>
                    </a:ext>
                  </a:extLst>
                </a:gridCol>
                <a:gridCol w="1149425">
                  <a:extLst>
                    <a:ext uri="{9D8B030D-6E8A-4147-A177-3AD203B41FA5}">
                      <a16:colId xmlns:a16="http://schemas.microsoft.com/office/drawing/2014/main" val="3119340107"/>
                    </a:ext>
                  </a:extLst>
                </a:gridCol>
                <a:gridCol w="829626">
                  <a:extLst>
                    <a:ext uri="{9D8B030D-6E8A-4147-A177-3AD203B41FA5}">
                      <a16:colId xmlns:a16="http://schemas.microsoft.com/office/drawing/2014/main" val="1132186216"/>
                    </a:ext>
                  </a:extLst>
                </a:gridCol>
                <a:gridCol w="1141315">
                  <a:extLst>
                    <a:ext uri="{9D8B030D-6E8A-4147-A177-3AD203B41FA5}">
                      <a16:colId xmlns:a16="http://schemas.microsoft.com/office/drawing/2014/main" val="2935331721"/>
                    </a:ext>
                  </a:extLst>
                </a:gridCol>
                <a:gridCol w="1970940">
                  <a:extLst>
                    <a:ext uri="{9D8B030D-6E8A-4147-A177-3AD203B41FA5}">
                      <a16:colId xmlns:a16="http://schemas.microsoft.com/office/drawing/2014/main" val="3046710014"/>
                    </a:ext>
                  </a:extLst>
                </a:gridCol>
                <a:gridCol w="916527">
                  <a:extLst>
                    <a:ext uri="{9D8B030D-6E8A-4147-A177-3AD203B41FA5}">
                      <a16:colId xmlns:a16="http://schemas.microsoft.com/office/drawing/2014/main" val="1407977661"/>
                    </a:ext>
                  </a:extLst>
                </a:gridCol>
              </a:tblGrid>
              <a:tr h="762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Temperature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Interval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lang="en-US" sz="1600" baseline="-25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(i+1)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-T</a:t>
                      </a:r>
                      <a:r>
                        <a:rPr lang="en-US" sz="1600" baseline="-25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dH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Feasible Cascade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1215987766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°C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°C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kW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35288869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▼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3899419388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-1200.0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-1200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2391142993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▼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86742329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-1200.0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-1200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584248712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▼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3030674124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-500.0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3010617241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▼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916572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400.0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1752334196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▼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1372689779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-200.0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3949601736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▼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3802056119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400.0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4117975909"/>
                  </a:ext>
                </a:extLst>
              </a:tr>
              <a:tr h="315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▼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/>
                </a:tc>
                <a:extLst>
                  <a:ext uri="{0D108BD9-81ED-4DB2-BD59-A6C34878D82A}">
                    <a16:rowId xmlns:a16="http://schemas.microsoft.com/office/drawing/2014/main" val="296656378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1066800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Heat cascade at </a:t>
            </a:r>
            <a:r>
              <a:rPr lang="en-US" b="1" dirty="0">
                <a:solidFill>
                  <a:srgbClr val="0070C0"/>
                </a:solidFill>
                <a:sym typeface="Symbol" panose="05050102010706020507" pitchFamily="18" charset="2"/>
              </a:rPr>
              <a:t></a:t>
            </a:r>
            <a:r>
              <a:rPr lang="en-US" b="1" dirty="0" err="1">
                <a:solidFill>
                  <a:srgbClr val="0070C0"/>
                </a:solidFill>
                <a:sym typeface="Symbol" panose="05050102010706020507" pitchFamily="18" charset="2"/>
              </a:rPr>
              <a:t>T</a:t>
            </a:r>
            <a:r>
              <a:rPr lang="en-US" b="1" baseline="-25000" dirty="0" err="1">
                <a:solidFill>
                  <a:srgbClr val="0070C0"/>
                </a:solidFill>
                <a:sym typeface="Symbol" panose="05050102010706020507" pitchFamily="18" charset="2"/>
              </a:rPr>
              <a:t>min</a:t>
            </a:r>
            <a:r>
              <a:rPr lang="en-US" b="1" dirty="0">
                <a:solidFill>
                  <a:srgbClr val="0070C0"/>
                </a:solidFill>
                <a:sym typeface="Symbol" panose="05050102010706020507" pitchFamily="18" charset="2"/>
              </a:rPr>
              <a:t> = 20 </a:t>
            </a:r>
            <a:r>
              <a:rPr lang="en-US" b="1" baseline="30000" dirty="0" err="1">
                <a:solidFill>
                  <a:srgbClr val="0070C0"/>
                </a:solidFill>
                <a:sym typeface="Symbol" panose="05050102010706020507" pitchFamily="18" charset="2"/>
              </a:rPr>
              <a:t>o</a:t>
            </a:r>
            <a:r>
              <a:rPr lang="en-US" b="1" dirty="0" err="1">
                <a:solidFill>
                  <a:srgbClr val="0070C0"/>
                </a:solidFill>
                <a:sym typeface="Symbol" panose="05050102010706020507" pitchFamily="18" charset="2"/>
              </a:rPr>
              <a:t>C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24136"/>
            <a:ext cx="8513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Grassroot</a:t>
            </a:r>
            <a:r>
              <a:rPr lang="en-US" sz="2400" dirty="0">
                <a:solidFill>
                  <a:srgbClr val="FF0000"/>
                </a:solidFill>
              </a:rPr>
              <a:t> (new) network design by PA – A complete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600200"/>
            <a:ext cx="5410200" cy="145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Hot pinch = 100 </a:t>
            </a:r>
            <a:r>
              <a:rPr lang="en-US" sz="2400" baseline="30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cold pinch = 80 </a:t>
            </a:r>
            <a:r>
              <a:rPr lang="en-US" sz="2400" baseline="30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H,min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= 2900 kW,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C,min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= 600 kW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020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0912" y="231856"/>
            <a:ext cx="5320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complete example – MER design</a:t>
            </a:r>
          </a:p>
        </p:txBody>
      </p:sp>
      <p:grpSp>
        <p:nvGrpSpPr>
          <p:cNvPr id="5" name="Canvas 67"/>
          <p:cNvGrpSpPr/>
          <p:nvPr/>
        </p:nvGrpSpPr>
        <p:grpSpPr>
          <a:xfrm>
            <a:off x="187325" y="1060450"/>
            <a:ext cx="8769350" cy="5187950"/>
            <a:chOff x="0" y="0"/>
            <a:chExt cx="8769350" cy="518795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8769350" cy="5187950"/>
            </a:xfrm>
            <a:prstGeom prst="rect">
              <a:avLst/>
            </a:prstGeom>
            <a:noFill/>
          </p:spPr>
        </p:sp>
        <p:cxnSp>
          <p:nvCxnSpPr>
            <p:cNvPr id="8" name="AutoShape 61"/>
            <p:cNvCxnSpPr>
              <a:cxnSpLocks noChangeShapeType="1"/>
            </p:cNvCxnSpPr>
            <p:nvPr/>
          </p:nvCxnSpPr>
          <p:spPr bwMode="auto">
            <a:xfrm flipV="1">
              <a:off x="1471067" y="2861823"/>
              <a:ext cx="265430" cy="457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93"/>
            <p:cNvCxnSpPr/>
            <p:nvPr/>
          </p:nvCxnSpPr>
          <p:spPr bwMode="auto">
            <a:xfrm>
              <a:off x="518500" y="3111332"/>
              <a:ext cx="7690318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93"/>
            <p:cNvCxnSpPr>
              <a:cxnSpLocks noChangeShapeType="1"/>
            </p:cNvCxnSpPr>
            <p:nvPr/>
          </p:nvCxnSpPr>
          <p:spPr bwMode="auto">
            <a:xfrm flipV="1">
              <a:off x="532060" y="1128224"/>
              <a:ext cx="7662904" cy="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500" y="938993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H1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88645" y="876457"/>
              <a:ext cx="652326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721831" y="908328"/>
              <a:ext cx="56324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8340441" y="477983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8342691" y="1016899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</a:t>
              </a:r>
            </a:p>
          </p:txBody>
        </p:sp>
        <p:cxnSp>
          <p:nvCxnSpPr>
            <p:cNvPr id="16" name="AutoShape 93"/>
            <p:cNvCxnSpPr/>
            <p:nvPr/>
          </p:nvCxnSpPr>
          <p:spPr bwMode="auto">
            <a:xfrm>
              <a:off x="474260" y="1926881"/>
              <a:ext cx="773401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3500" y="1670491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H2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588400" y="1675900"/>
              <a:ext cx="72487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9" name="AutoShape 93"/>
            <p:cNvCxnSpPr/>
            <p:nvPr/>
          </p:nvCxnSpPr>
          <p:spPr bwMode="auto">
            <a:xfrm flipH="1">
              <a:off x="625943" y="4550912"/>
              <a:ext cx="4681914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6303" y="2952494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8382004" y="3022237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6303" y="4352572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350118" y="4471847"/>
              <a:ext cx="52866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7696160" y="1732864"/>
              <a:ext cx="521734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5299913" y="365577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488243" y="4254019"/>
              <a:ext cx="61814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7" name="AutoShape 29"/>
            <p:cNvCxnSpPr>
              <a:cxnSpLocks noChangeShapeType="1"/>
            </p:cNvCxnSpPr>
            <p:nvPr/>
          </p:nvCxnSpPr>
          <p:spPr bwMode="auto">
            <a:xfrm>
              <a:off x="5307857" y="367146"/>
              <a:ext cx="0" cy="46535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8378727" y="4374200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612982" y="930092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0" name="AutoShape 33"/>
            <p:cNvCxnSpPr>
              <a:cxnSpLocks noChangeShapeType="1"/>
            </p:cNvCxnSpPr>
            <p:nvPr/>
          </p:nvCxnSpPr>
          <p:spPr bwMode="auto">
            <a:xfrm>
              <a:off x="3765754" y="1249508"/>
              <a:ext cx="131" cy="25189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7722772" y="2895807"/>
              <a:ext cx="655955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636905" y="1968585"/>
              <a:ext cx="74930" cy="95250"/>
              <a:chOff x="3205" y="2431"/>
              <a:chExt cx="118" cy="150"/>
            </a:xfrm>
          </p:grpSpPr>
          <p:cxnSp>
            <p:nvCxnSpPr>
              <p:cNvPr id="88" name="AutoShape 39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751783" y="3125852"/>
              <a:ext cx="74930" cy="95250"/>
              <a:chOff x="3205" y="2431"/>
              <a:chExt cx="118" cy="150"/>
            </a:xfrm>
          </p:grpSpPr>
          <p:cxnSp>
            <p:nvCxnSpPr>
              <p:cNvPr id="86" name="AutoShape 42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AutoShape 43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369453" y="2952494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655320" y="1154258"/>
              <a:ext cx="74930" cy="95250"/>
              <a:chOff x="3205" y="2431"/>
              <a:chExt cx="118" cy="150"/>
            </a:xfrm>
          </p:grpSpPr>
          <p:cxnSp>
            <p:nvCxnSpPr>
              <p:cNvPr id="84" name="AutoShape 49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AutoShape 50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495450" y="2852359"/>
              <a:ext cx="659921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727018" y="4595777"/>
              <a:ext cx="74930" cy="95250"/>
              <a:chOff x="3205" y="2431"/>
              <a:chExt cx="118" cy="150"/>
            </a:xfrm>
          </p:grpSpPr>
          <p:cxnSp>
            <p:nvCxnSpPr>
              <p:cNvPr id="82" name="AutoShape 53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AutoShape 54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8" name="AutoShape 57"/>
            <p:cNvCxnSpPr>
              <a:cxnSpLocks noChangeShapeType="1"/>
              <a:stCxn id="70" idx="4"/>
            </p:cNvCxnSpPr>
            <p:nvPr/>
          </p:nvCxnSpPr>
          <p:spPr bwMode="auto">
            <a:xfrm>
              <a:off x="6081539" y="1295230"/>
              <a:ext cx="17600" cy="1627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61"/>
            <p:cNvCxnSpPr>
              <a:cxnSpLocks noChangeShapeType="1"/>
            </p:cNvCxnSpPr>
            <p:nvPr/>
          </p:nvCxnSpPr>
          <p:spPr bwMode="auto">
            <a:xfrm>
              <a:off x="6851073" y="930092"/>
              <a:ext cx="338987" cy="397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893794" y="980884"/>
              <a:ext cx="238125" cy="2787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Text Box 65"/>
            <p:cNvSpPr txBox="1">
              <a:spLocks noChangeArrowheads="1"/>
            </p:cNvSpPr>
            <p:nvPr/>
          </p:nvSpPr>
          <p:spPr bwMode="auto">
            <a:xfrm>
              <a:off x="6761176" y="1233962"/>
              <a:ext cx="27178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8349677" y="1801034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</a:p>
          </p:txBody>
        </p:sp>
        <p:cxnSp>
          <p:nvCxnSpPr>
            <p:cNvPr id="43" name="AutoShape 57"/>
            <p:cNvCxnSpPr>
              <a:cxnSpLocks noChangeShapeType="1"/>
              <a:stCxn id="62" idx="4"/>
            </p:cNvCxnSpPr>
            <p:nvPr/>
          </p:nvCxnSpPr>
          <p:spPr bwMode="auto">
            <a:xfrm>
              <a:off x="2110639" y="676956"/>
              <a:ext cx="0" cy="38287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369487" y="1763979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45" name="AutoShape 57"/>
            <p:cNvCxnSpPr>
              <a:cxnSpLocks noChangeShapeType="1"/>
              <a:stCxn id="44" idx="4"/>
              <a:endCxn id="34" idx="0"/>
            </p:cNvCxnSpPr>
            <p:nvPr/>
          </p:nvCxnSpPr>
          <p:spPr bwMode="auto">
            <a:xfrm flipH="1">
              <a:off x="4536160" y="2090369"/>
              <a:ext cx="34" cy="862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63"/>
            <p:cNvSpPr txBox="1">
              <a:spLocks noChangeArrowheads="1"/>
            </p:cNvSpPr>
            <p:nvPr/>
          </p:nvSpPr>
          <p:spPr bwMode="auto">
            <a:xfrm>
              <a:off x="4465526" y="1533923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914933" y="2922363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8" name="AutoShape 57"/>
            <p:cNvCxnSpPr>
              <a:cxnSpLocks noChangeShapeType="1"/>
            </p:cNvCxnSpPr>
            <p:nvPr/>
          </p:nvCxnSpPr>
          <p:spPr bwMode="auto">
            <a:xfrm flipH="1">
              <a:off x="6804043" y="2000313"/>
              <a:ext cx="11666" cy="16660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>
            <a:xfrm>
              <a:off x="1489364" y="477982"/>
              <a:ext cx="33106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AutoShape 57"/>
            <p:cNvCxnSpPr>
              <a:cxnSpLocks noChangeShapeType="1"/>
            </p:cNvCxnSpPr>
            <p:nvPr/>
          </p:nvCxnSpPr>
          <p:spPr bwMode="auto">
            <a:xfrm>
              <a:off x="4807527" y="477983"/>
              <a:ext cx="148362" cy="629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57"/>
            <p:cNvCxnSpPr>
              <a:cxnSpLocks noChangeShapeType="1"/>
            </p:cNvCxnSpPr>
            <p:nvPr/>
          </p:nvCxnSpPr>
          <p:spPr bwMode="auto">
            <a:xfrm flipH="1">
              <a:off x="1240957" y="477983"/>
              <a:ext cx="241479" cy="6359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>
            <a:xfrm>
              <a:off x="2700251" y="3856855"/>
              <a:ext cx="20716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AutoShape 57"/>
            <p:cNvCxnSpPr>
              <a:cxnSpLocks noChangeShapeType="1"/>
            </p:cNvCxnSpPr>
            <p:nvPr/>
          </p:nvCxnSpPr>
          <p:spPr bwMode="auto">
            <a:xfrm flipH="1">
              <a:off x="7232074" y="3103328"/>
              <a:ext cx="276761" cy="7393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57"/>
            <p:cNvCxnSpPr>
              <a:cxnSpLocks noChangeShapeType="1"/>
            </p:cNvCxnSpPr>
            <p:nvPr/>
          </p:nvCxnSpPr>
          <p:spPr bwMode="auto">
            <a:xfrm>
              <a:off x="2562526" y="3117641"/>
              <a:ext cx="137725" cy="7393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1186126" y="576374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1482436" y="1154258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4726657" y="2831835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4906765" y="3545344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578345" y="3666365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0" name="Text Box 63"/>
            <p:cNvSpPr txBox="1">
              <a:spLocks noChangeArrowheads="1"/>
            </p:cNvSpPr>
            <p:nvPr/>
          </p:nvSpPr>
          <p:spPr bwMode="auto">
            <a:xfrm>
              <a:off x="3592689" y="696415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406940" y="2973637"/>
              <a:ext cx="296194" cy="2751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943805" y="350566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926191" y="4423688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4" name="Text Box 65"/>
            <p:cNvSpPr txBox="1">
              <a:spLocks noChangeArrowheads="1"/>
            </p:cNvSpPr>
            <p:nvPr/>
          </p:nvSpPr>
          <p:spPr bwMode="auto">
            <a:xfrm>
              <a:off x="1597606" y="3214117"/>
              <a:ext cx="27178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1203474" y="2731912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2900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2267821" y="214893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5686917" y="3843700"/>
              <a:ext cx="15590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AutoShape 57"/>
            <p:cNvCxnSpPr>
              <a:cxnSpLocks noChangeShapeType="1"/>
            </p:cNvCxnSpPr>
            <p:nvPr/>
          </p:nvCxnSpPr>
          <p:spPr bwMode="auto">
            <a:xfrm flipH="1">
              <a:off x="4772122" y="3111332"/>
              <a:ext cx="276761" cy="7393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57"/>
            <p:cNvCxnSpPr>
              <a:cxnSpLocks noChangeShapeType="1"/>
            </p:cNvCxnSpPr>
            <p:nvPr/>
          </p:nvCxnSpPr>
          <p:spPr bwMode="auto">
            <a:xfrm>
              <a:off x="5534893" y="3103328"/>
              <a:ext cx="137725" cy="7393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5914933" y="968840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6630557" y="3666365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6630563" y="1772436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3" name="Text Box 63"/>
            <p:cNvSpPr txBox="1">
              <a:spLocks noChangeArrowheads="1"/>
            </p:cNvSpPr>
            <p:nvPr/>
          </p:nvSpPr>
          <p:spPr bwMode="auto">
            <a:xfrm>
              <a:off x="6804049" y="1617051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1"/>
            <p:cNvSpPr txBox="1">
              <a:spLocks noChangeArrowheads="1"/>
            </p:cNvSpPr>
            <p:nvPr/>
          </p:nvSpPr>
          <p:spPr bwMode="auto">
            <a:xfrm>
              <a:off x="7398506" y="3564937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7068769" y="2891609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76" name="Text Box 63"/>
            <p:cNvSpPr txBox="1">
              <a:spLocks noChangeArrowheads="1"/>
            </p:cNvSpPr>
            <p:nvPr/>
          </p:nvSpPr>
          <p:spPr bwMode="auto">
            <a:xfrm>
              <a:off x="5823338" y="723529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Box 63"/>
            <p:cNvSpPr txBox="1">
              <a:spLocks noChangeArrowheads="1"/>
            </p:cNvSpPr>
            <p:nvPr/>
          </p:nvSpPr>
          <p:spPr bwMode="auto">
            <a:xfrm>
              <a:off x="6945557" y="778948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2475861" y="2852359"/>
              <a:ext cx="90962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9" name="Text Box 14"/>
            <p:cNvSpPr txBox="1">
              <a:spLocks noChangeArrowheads="1"/>
            </p:cNvSpPr>
            <p:nvPr/>
          </p:nvSpPr>
          <p:spPr bwMode="auto">
            <a:xfrm>
              <a:off x="2668720" y="3618088"/>
              <a:ext cx="90962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133.33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0" name="Text Box 27"/>
            <p:cNvSpPr txBox="1">
              <a:spLocks noChangeArrowheads="1"/>
            </p:cNvSpPr>
            <p:nvPr/>
          </p:nvSpPr>
          <p:spPr bwMode="auto">
            <a:xfrm>
              <a:off x="4381547" y="243657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1" name="Text Box 27"/>
            <p:cNvSpPr txBox="1">
              <a:spLocks noChangeArrowheads="1"/>
            </p:cNvSpPr>
            <p:nvPr/>
          </p:nvSpPr>
          <p:spPr bwMode="auto">
            <a:xfrm>
              <a:off x="4340904" y="883952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43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28600"/>
            <a:ext cx="5921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NETWORK OPTIMIZATION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239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Optimize network structure to obtain a simpler network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The constraint that no exchanger should have a temperature difference smaller than </a:t>
            </a:r>
            <a:r>
              <a:rPr lang="en-US" sz="2400" dirty="0">
                <a:sym typeface="Symbol"/>
              </a:rPr>
              <a:t></a:t>
            </a:r>
            <a:r>
              <a:rPr lang="en-US" sz="2400" dirty="0" err="1"/>
              <a:t>Tmin</a:t>
            </a:r>
            <a:r>
              <a:rPr lang="en-US" sz="2400" dirty="0"/>
              <a:t> can now be relaxed.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Network optimization is based on the redistribution of the exchanger duties. Possible result: some exchangers are made larger, some smaller and some are removed from the design. Exchangers are removed if their duty is zero</a:t>
            </a:r>
          </a:p>
        </p:txBody>
      </p:sp>
    </p:spTree>
    <p:extLst>
      <p:ext uri="{BB962C8B-B14F-4D97-AF65-F5344CB8AC3E}">
        <p14:creationId xmlns:p14="http://schemas.microsoft.com/office/powerpoint/2010/main" val="11055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0912" y="231856"/>
            <a:ext cx="6417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complete example – Loop in MER design</a:t>
            </a:r>
          </a:p>
        </p:txBody>
      </p:sp>
      <p:grpSp>
        <p:nvGrpSpPr>
          <p:cNvPr id="90" name="Canvas 303"/>
          <p:cNvGrpSpPr/>
          <p:nvPr/>
        </p:nvGrpSpPr>
        <p:grpSpPr>
          <a:xfrm>
            <a:off x="187325" y="1136650"/>
            <a:ext cx="8769350" cy="5187950"/>
            <a:chOff x="0" y="0"/>
            <a:chExt cx="8769350" cy="5187950"/>
          </a:xfrm>
        </p:grpSpPr>
        <p:sp>
          <p:nvSpPr>
            <p:cNvPr id="91" name="Rectangle 90"/>
            <p:cNvSpPr/>
            <p:nvPr/>
          </p:nvSpPr>
          <p:spPr>
            <a:xfrm>
              <a:off x="0" y="0"/>
              <a:ext cx="8769350" cy="5187950"/>
            </a:xfrm>
            <a:prstGeom prst="rect">
              <a:avLst/>
            </a:prstGeom>
            <a:noFill/>
          </p:spPr>
        </p:sp>
        <p:cxnSp>
          <p:nvCxnSpPr>
            <p:cNvPr id="92" name="AutoShape 61"/>
            <p:cNvCxnSpPr>
              <a:cxnSpLocks noChangeShapeType="1"/>
            </p:cNvCxnSpPr>
            <p:nvPr/>
          </p:nvCxnSpPr>
          <p:spPr bwMode="auto">
            <a:xfrm flipV="1">
              <a:off x="1471067" y="2861823"/>
              <a:ext cx="265430" cy="457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93"/>
            <p:cNvCxnSpPr/>
            <p:nvPr/>
          </p:nvCxnSpPr>
          <p:spPr bwMode="auto">
            <a:xfrm>
              <a:off x="518500" y="3111332"/>
              <a:ext cx="7690318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93"/>
            <p:cNvCxnSpPr>
              <a:cxnSpLocks noChangeShapeType="1"/>
            </p:cNvCxnSpPr>
            <p:nvPr/>
          </p:nvCxnSpPr>
          <p:spPr bwMode="auto">
            <a:xfrm flipV="1">
              <a:off x="532060" y="1128224"/>
              <a:ext cx="7662904" cy="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63500" y="938993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H1</a:t>
              </a:r>
            </a:p>
          </p:txBody>
        </p:sp>
        <p:sp>
          <p:nvSpPr>
            <p:cNvPr id="96" name="Text Box 8"/>
            <p:cNvSpPr txBox="1">
              <a:spLocks noChangeArrowheads="1"/>
            </p:cNvSpPr>
            <p:nvPr/>
          </p:nvSpPr>
          <p:spPr bwMode="auto">
            <a:xfrm>
              <a:off x="588645" y="876457"/>
              <a:ext cx="652326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7721831" y="908328"/>
              <a:ext cx="56324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8" name="Text Box 10"/>
            <p:cNvSpPr txBox="1">
              <a:spLocks noChangeArrowheads="1"/>
            </p:cNvSpPr>
            <p:nvPr/>
          </p:nvSpPr>
          <p:spPr bwMode="auto">
            <a:xfrm>
              <a:off x="8340441" y="477983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99" name="Text Box 11"/>
            <p:cNvSpPr txBox="1">
              <a:spLocks noChangeArrowheads="1"/>
            </p:cNvSpPr>
            <p:nvPr/>
          </p:nvSpPr>
          <p:spPr bwMode="auto">
            <a:xfrm>
              <a:off x="8342691" y="1016899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</a:t>
              </a:r>
            </a:p>
          </p:txBody>
        </p:sp>
        <p:cxnSp>
          <p:nvCxnSpPr>
            <p:cNvPr id="100" name="AutoShape 93"/>
            <p:cNvCxnSpPr/>
            <p:nvPr/>
          </p:nvCxnSpPr>
          <p:spPr bwMode="auto">
            <a:xfrm>
              <a:off x="474260" y="1926881"/>
              <a:ext cx="773401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63500" y="1670491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H2</a:t>
              </a:r>
            </a:p>
          </p:txBody>
        </p:sp>
        <p:sp>
          <p:nvSpPr>
            <p:cNvPr id="102" name="Text Box 14"/>
            <p:cNvSpPr txBox="1">
              <a:spLocks noChangeArrowheads="1"/>
            </p:cNvSpPr>
            <p:nvPr/>
          </p:nvSpPr>
          <p:spPr bwMode="auto">
            <a:xfrm>
              <a:off x="588400" y="1675900"/>
              <a:ext cx="72487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03" name="AutoShape 93"/>
            <p:cNvCxnSpPr/>
            <p:nvPr/>
          </p:nvCxnSpPr>
          <p:spPr bwMode="auto">
            <a:xfrm flipH="1">
              <a:off x="625943" y="4550912"/>
              <a:ext cx="4681914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86303" y="2952494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105" name="Text Box 22"/>
            <p:cNvSpPr txBox="1">
              <a:spLocks noChangeArrowheads="1"/>
            </p:cNvSpPr>
            <p:nvPr/>
          </p:nvSpPr>
          <p:spPr bwMode="auto">
            <a:xfrm>
              <a:off x="8382004" y="3022237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86303" y="4352572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107" name="Text Box 24"/>
            <p:cNvSpPr txBox="1">
              <a:spLocks noChangeArrowheads="1"/>
            </p:cNvSpPr>
            <p:nvPr/>
          </p:nvSpPr>
          <p:spPr bwMode="auto">
            <a:xfrm>
              <a:off x="5350118" y="4471847"/>
              <a:ext cx="52866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8" name="Text Box 26"/>
            <p:cNvSpPr txBox="1">
              <a:spLocks noChangeArrowheads="1"/>
            </p:cNvSpPr>
            <p:nvPr/>
          </p:nvSpPr>
          <p:spPr bwMode="auto">
            <a:xfrm>
              <a:off x="7696160" y="1732864"/>
              <a:ext cx="521734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9" name="Text Box 27"/>
            <p:cNvSpPr txBox="1">
              <a:spLocks noChangeArrowheads="1"/>
            </p:cNvSpPr>
            <p:nvPr/>
          </p:nvSpPr>
          <p:spPr bwMode="auto">
            <a:xfrm>
              <a:off x="5299913" y="365577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0" name="Text Box 28"/>
            <p:cNvSpPr txBox="1">
              <a:spLocks noChangeArrowheads="1"/>
            </p:cNvSpPr>
            <p:nvPr/>
          </p:nvSpPr>
          <p:spPr bwMode="auto">
            <a:xfrm>
              <a:off x="488243" y="4254019"/>
              <a:ext cx="61814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11" name="AutoShape 29"/>
            <p:cNvCxnSpPr>
              <a:cxnSpLocks noChangeShapeType="1"/>
            </p:cNvCxnSpPr>
            <p:nvPr/>
          </p:nvCxnSpPr>
          <p:spPr bwMode="auto">
            <a:xfrm>
              <a:off x="5307857" y="367146"/>
              <a:ext cx="0" cy="46535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Text Box 30"/>
            <p:cNvSpPr txBox="1">
              <a:spLocks noChangeArrowheads="1"/>
            </p:cNvSpPr>
            <p:nvPr/>
          </p:nvSpPr>
          <p:spPr bwMode="auto">
            <a:xfrm>
              <a:off x="8378727" y="4374200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3612982" y="930092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14" name="AutoShape 33"/>
            <p:cNvCxnSpPr>
              <a:cxnSpLocks noChangeShapeType="1"/>
            </p:cNvCxnSpPr>
            <p:nvPr/>
          </p:nvCxnSpPr>
          <p:spPr bwMode="auto">
            <a:xfrm>
              <a:off x="3765754" y="1249508"/>
              <a:ext cx="131" cy="25189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7722772" y="2895807"/>
              <a:ext cx="655955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116" name="Group 115"/>
            <p:cNvGrpSpPr>
              <a:grpSpLocks/>
            </p:cNvGrpSpPr>
            <p:nvPr/>
          </p:nvGrpSpPr>
          <p:grpSpPr bwMode="auto">
            <a:xfrm>
              <a:off x="636905" y="1968585"/>
              <a:ext cx="74930" cy="95250"/>
              <a:chOff x="3205" y="2431"/>
              <a:chExt cx="118" cy="150"/>
            </a:xfrm>
          </p:grpSpPr>
          <p:cxnSp>
            <p:nvCxnSpPr>
              <p:cNvPr id="178" name="AutoShape 39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9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7" name="Group 116"/>
            <p:cNvGrpSpPr>
              <a:grpSpLocks/>
            </p:cNvGrpSpPr>
            <p:nvPr/>
          </p:nvGrpSpPr>
          <p:grpSpPr bwMode="auto">
            <a:xfrm>
              <a:off x="751783" y="3125852"/>
              <a:ext cx="74930" cy="95250"/>
              <a:chOff x="3205" y="2431"/>
              <a:chExt cx="118" cy="150"/>
            </a:xfrm>
          </p:grpSpPr>
          <p:cxnSp>
            <p:nvCxnSpPr>
              <p:cNvPr id="176" name="AutoShape 42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" name="AutoShape 43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4369453" y="2952494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119" name="Group 118"/>
            <p:cNvGrpSpPr>
              <a:grpSpLocks/>
            </p:cNvGrpSpPr>
            <p:nvPr/>
          </p:nvGrpSpPr>
          <p:grpSpPr bwMode="auto">
            <a:xfrm>
              <a:off x="655320" y="1154258"/>
              <a:ext cx="74930" cy="95250"/>
              <a:chOff x="3205" y="2431"/>
              <a:chExt cx="118" cy="150"/>
            </a:xfrm>
          </p:grpSpPr>
          <p:cxnSp>
            <p:nvCxnSpPr>
              <p:cNvPr id="174" name="AutoShape 49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5" name="AutoShape 50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0" name="Text Box 51"/>
            <p:cNvSpPr txBox="1">
              <a:spLocks noChangeArrowheads="1"/>
            </p:cNvSpPr>
            <p:nvPr/>
          </p:nvSpPr>
          <p:spPr bwMode="auto">
            <a:xfrm>
              <a:off x="495450" y="2852359"/>
              <a:ext cx="659921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121" name="Group 120"/>
            <p:cNvGrpSpPr>
              <a:grpSpLocks/>
            </p:cNvGrpSpPr>
            <p:nvPr/>
          </p:nvGrpSpPr>
          <p:grpSpPr bwMode="auto">
            <a:xfrm>
              <a:off x="727018" y="4595777"/>
              <a:ext cx="74930" cy="95250"/>
              <a:chOff x="3205" y="2431"/>
              <a:chExt cx="118" cy="150"/>
            </a:xfrm>
          </p:grpSpPr>
          <p:cxnSp>
            <p:nvCxnSpPr>
              <p:cNvPr id="172" name="AutoShape 53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3" name="AutoShape 54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2" name="AutoShape 57"/>
            <p:cNvCxnSpPr>
              <a:cxnSpLocks noChangeShapeType="1"/>
            </p:cNvCxnSpPr>
            <p:nvPr/>
          </p:nvCxnSpPr>
          <p:spPr bwMode="auto">
            <a:xfrm>
              <a:off x="6081539" y="1295230"/>
              <a:ext cx="17600" cy="1627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AutoShape 61"/>
            <p:cNvCxnSpPr>
              <a:cxnSpLocks noChangeShapeType="1"/>
            </p:cNvCxnSpPr>
            <p:nvPr/>
          </p:nvCxnSpPr>
          <p:spPr bwMode="auto">
            <a:xfrm>
              <a:off x="6851073" y="930092"/>
              <a:ext cx="338987" cy="397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6893794" y="980884"/>
              <a:ext cx="238125" cy="2787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5" name="Text Box 65"/>
            <p:cNvSpPr txBox="1">
              <a:spLocks noChangeArrowheads="1"/>
            </p:cNvSpPr>
            <p:nvPr/>
          </p:nvSpPr>
          <p:spPr bwMode="auto">
            <a:xfrm>
              <a:off x="6761176" y="1233962"/>
              <a:ext cx="27178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 Box 11"/>
            <p:cNvSpPr txBox="1">
              <a:spLocks noChangeArrowheads="1"/>
            </p:cNvSpPr>
            <p:nvPr/>
          </p:nvSpPr>
          <p:spPr bwMode="auto">
            <a:xfrm>
              <a:off x="8349677" y="1801034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</a:p>
          </p:txBody>
        </p:sp>
        <p:cxnSp>
          <p:nvCxnSpPr>
            <p:cNvPr id="127" name="AutoShape 57"/>
            <p:cNvCxnSpPr>
              <a:cxnSpLocks noChangeShapeType="1"/>
            </p:cNvCxnSpPr>
            <p:nvPr/>
          </p:nvCxnSpPr>
          <p:spPr bwMode="auto">
            <a:xfrm>
              <a:off x="2110639" y="676956"/>
              <a:ext cx="0" cy="38287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4369487" y="1763979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29" name="AutoShape 57"/>
            <p:cNvCxnSpPr>
              <a:cxnSpLocks noChangeShapeType="1"/>
            </p:cNvCxnSpPr>
            <p:nvPr/>
          </p:nvCxnSpPr>
          <p:spPr bwMode="auto">
            <a:xfrm flipH="1">
              <a:off x="4536160" y="2090369"/>
              <a:ext cx="34" cy="862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" name="Text Box 63"/>
            <p:cNvSpPr txBox="1">
              <a:spLocks noChangeArrowheads="1"/>
            </p:cNvSpPr>
            <p:nvPr/>
          </p:nvSpPr>
          <p:spPr bwMode="auto">
            <a:xfrm>
              <a:off x="4465526" y="1533854"/>
              <a:ext cx="1051354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1500 </a:t>
              </a:r>
              <a:r>
                <a:rPr lang="en-US" sz="120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+ 1200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5914933" y="2922363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32" name="AutoShape 57"/>
            <p:cNvCxnSpPr>
              <a:cxnSpLocks noChangeShapeType="1"/>
            </p:cNvCxnSpPr>
            <p:nvPr/>
          </p:nvCxnSpPr>
          <p:spPr bwMode="auto">
            <a:xfrm flipH="1">
              <a:off x="6804043" y="2000313"/>
              <a:ext cx="11666" cy="16660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Straight Connector 132"/>
            <p:cNvCxnSpPr/>
            <p:nvPr/>
          </p:nvCxnSpPr>
          <p:spPr>
            <a:xfrm>
              <a:off x="1489364" y="477982"/>
              <a:ext cx="33106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AutoShape 57"/>
            <p:cNvCxnSpPr>
              <a:cxnSpLocks noChangeShapeType="1"/>
            </p:cNvCxnSpPr>
            <p:nvPr/>
          </p:nvCxnSpPr>
          <p:spPr bwMode="auto">
            <a:xfrm>
              <a:off x="4807527" y="477983"/>
              <a:ext cx="148362" cy="629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AutoShape 57"/>
            <p:cNvCxnSpPr>
              <a:cxnSpLocks noChangeShapeType="1"/>
            </p:cNvCxnSpPr>
            <p:nvPr/>
          </p:nvCxnSpPr>
          <p:spPr bwMode="auto">
            <a:xfrm flipH="1">
              <a:off x="1240957" y="477983"/>
              <a:ext cx="241479" cy="6359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Straight Connector 135"/>
            <p:cNvCxnSpPr/>
            <p:nvPr/>
          </p:nvCxnSpPr>
          <p:spPr>
            <a:xfrm>
              <a:off x="2700251" y="3856855"/>
              <a:ext cx="20716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AutoShape 57"/>
            <p:cNvCxnSpPr>
              <a:cxnSpLocks noChangeShapeType="1"/>
            </p:cNvCxnSpPr>
            <p:nvPr/>
          </p:nvCxnSpPr>
          <p:spPr bwMode="auto">
            <a:xfrm flipH="1">
              <a:off x="7232074" y="3103328"/>
              <a:ext cx="276761" cy="7393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57"/>
            <p:cNvCxnSpPr>
              <a:cxnSpLocks noChangeShapeType="1"/>
            </p:cNvCxnSpPr>
            <p:nvPr/>
          </p:nvCxnSpPr>
          <p:spPr bwMode="auto">
            <a:xfrm>
              <a:off x="2562526" y="3117641"/>
              <a:ext cx="137725" cy="7393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" name="Text Box 11"/>
            <p:cNvSpPr txBox="1">
              <a:spLocks noChangeArrowheads="1"/>
            </p:cNvSpPr>
            <p:nvPr/>
          </p:nvSpPr>
          <p:spPr bwMode="auto">
            <a:xfrm>
              <a:off x="1186126" y="576374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1482436" y="1154258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41" name="Text Box 11"/>
            <p:cNvSpPr txBox="1">
              <a:spLocks noChangeArrowheads="1"/>
            </p:cNvSpPr>
            <p:nvPr/>
          </p:nvSpPr>
          <p:spPr bwMode="auto">
            <a:xfrm>
              <a:off x="4726657" y="2831835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42" name="Text Box 11"/>
            <p:cNvSpPr txBox="1">
              <a:spLocks noChangeArrowheads="1"/>
            </p:cNvSpPr>
            <p:nvPr/>
          </p:nvSpPr>
          <p:spPr bwMode="auto">
            <a:xfrm>
              <a:off x="4906765" y="3545344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43" name="Oval 142"/>
            <p:cNvSpPr>
              <a:spLocks noChangeArrowheads="1"/>
            </p:cNvSpPr>
            <p:nvPr/>
          </p:nvSpPr>
          <p:spPr bwMode="auto">
            <a:xfrm>
              <a:off x="3578345" y="3666365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4" name="Text Box 63"/>
            <p:cNvSpPr txBox="1">
              <a:spLocks noChangeArrowheads="1"/>
            </p:cNvSpPr>
            <p:nvPr/>
          </p:nvSpPr>
          <p:spPr bwMode="auto">
            <a:xfrm>
              <a:off x="3592689" y="696415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1406940" y="2973637"/>
              <a:ext cx="296194" cy="2751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>
              <a:off x="1943805" y="350566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1926191" y="4423688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8" name="Text Box 65"/>
            <p:cNvSpPr txBox="1">
              <a:spLocks noChangeArrowheads="1"/>
            </p:cNvSpPr>
            <p:nvPr/>
          </p:nvSpPr>
          <p:spPr bwMode="auto">
            <a:xfrm>
              <a:off x="1597606" y="3214117"/>
              <a:ext cx="27178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Text Box 63"/>
            <p:cNvSpPr txBox="1">
              <a:spLocks noChangeArrowheads="1"/>
            </p:cNvSpPr>
            <p:nvPr/>
          </p:nvSpPr>
          <p:spPr bwMode="auto">
            <a:xfrm>
              <a:off x="1203474" y="2731912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2900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 Box 63"/>
            <p:cNvSpPr txBox="1">
              <a:spLocks noChangeArrowheads="1"/>
            </p:cNvSpPr>
            <p:nvPr/>
          </p:nvSpPr>
          <p:spPr bwMode="auto">
            <a:xfrm>
              <a:off x="2267821" y="214893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5686917" y="3843700"/>
              <a:ext cx="15590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AutoShape 57"/>
            <p:cNvCxnSpPr>
              <a:cxnSpLocks noChangeShapeType="1"/>
            </p:cNvCxnSpPr>
            <p:nvPr/>
          </p:nvCxnSpPr>
          <p:spPr bwMode="auto">
            <a:xfrm flipH="1">
              <a:off x="4772122" y="3111332"/>
              <a:ext cx="276761" cy="7393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" name="AutoShape 57"/>
            <p:cNvCxnSpPr>
              <a:cxnSpLocks noChangeShapeType="1"/>
            </p:cNvCxnSpPr>
            <p:nvPr/>
          </p:nvCxnSpPr>
          <p:spPr bwMode="auto">
            <a:xfrm>
              <a:off x="5534893" y="3103328"/>
              <a:ext cx="137725" cy="7393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5914933" y="968840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6630557" y="3666365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6" name="Oval 155"/>
            <p:cNvSpPr>
              <a:spLocks noChangeArrowheads="1"/>
            </p:cNvSpPr>
            <p:nvPr/>
          </p:nvSpPr>
          <p:spPr bwMode="auto">
            <a:xfrm>
              <a:off x="6630563" y="1772436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" name="Text Box 63"/>
            <p:cNvSpPr txBox="1">
              <a:spLocks noChangeArrowheads="1"/>
            </p:cNvSpPr>
            <p:nvPr/>
          </p:nvSpPr>
          <p:spPr bwMode="auto">
            <a:xfrm>
              <a:off x="6804049" y="1616979"/>
              <a:ext cx="953111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1200 </a:t>
              </a:r>
              <a:r>
                <a:rPr lang="en-US" sz="120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- 1200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11"/>
            <p:cNvSpPr txBox="1">
              <a:spLocks noChangeArrowheads="1"/>
            </p:cNvSpPr>
            <p:nvPr/>
          </p:nvSpPr>
          <p:spPr bwMode="auto">
            <a:xfrm>
              <a:off x="7398506" y="3564937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159" name="Text Box 11"/>
            <p:cNvSpPr txBox="1">
              <a:spLocks noChangeArrowheads="1"/>
            </p:cNvSpPr>
            <p:nvPr/>
          </p:nvSpPr>
          <p:spPr bwMode="auto">
            <a:xfrm>
              <a:off x="7068769" y="2891609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160" name="Text Box 63"/>
            <p:cNvSpPr txBox="1">
              <a:spLocks noChangeArrowheads="1"/>
            </p:cNvSpPr>
            <p:nvPr/>
          </p:nvSpPr>
          <p:spPr bwMode="auto">
            <a:xfrm>
              <a:off x="5823338" y="723529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 Box 63"/>
            <p:cNvSpPr txBox="1">
              <a:spLocks noChangeArrowheads="1"/>
            </p:cNvSpPr>
            <p:nvPr/>
          </p:nvSpPr>
          <p:spPr bwMode="auto">
            <a:xfrm>
              <a:off x="6945557" y="778948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 Box 14"/>
            <p:cNvSpPr txBox="1">
              <a:spLocks noChangeArrowheads="1"/>
            </p:cNvSpPr>
            <p:nvPr/>
          </p:nvSpPr>
          <p:spPr bwMode="auto">
            <a:xfrm>
              <a:off x="2475861" y="2852359"/>
              <a:ext cx="90962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3" name="Text Box 14"/>
            <p:cNvSpPr txBox="1">
              <a:spLocks noChangeArrowheads="1"/>
            </p:cNvSpPr>
            <p:nvPr/>
          </p:nvSpPr>
          <p:spPr bwMode="auto">
            <a:xfrm>
              <a:off x="2668720" y="3618088"/>
              <a:ext cx="90962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133.33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4" name="Text Box 27"/>
            <p:cNvSpPr txBox="1">
              <a:spLocks noChangeArrowheads="1"/>
            </p:cNvSpPr>
            <p:nvPr/>
          </p:nvSpPr>
          <p:spPr bwMode="auto">
            <a:xfrm>
              <a:off x="4381547" y="243657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5" name="Text Box 27"/>
            <p:cNvSpPr txBox="1">
              <a:spLocks noChangeArrowheads="1"/>
            </p:cNvSpPr>
            <p:nvPr/>
          </p:nvSpPr>
          <p:spPr bwMode="auto">
            <a:xfrm>
              <a:off x="4340904" y="883952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673667" y="3034780"/>
              <a:ext cx="97359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630401" y="3034644"/>
              <a:ext cx="118465" cy="75842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728844" y="3779847"/>
              <a:ext cx="97359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6713340" y="1998035"/>
              <a:ext cx="0" cy="17373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4614329" y="2000304"/>
              <a:ext cx="210312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4622073" y="1996253"/>
              <a:ext cx="0" cy="101914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256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383" y="211106"/>
            <a:ext cx="841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complete example – Simplified MER with E5 eliminated</a:t>
            </a:r>
          </a:p>
        </p:txBody>
      </p:sp>
      <p:grpSp>
        <p:nvGrpSpPr>
          <p:cNvPr id="180" name="Canvas 192"/>
          <p:cNvGrpSpPr/>
          <p:nvPr/>
        </p:nvGrpSpPr>
        <p:grpSpPr>
          <a:xfrm>
            <a:off x="187325" y="1143000"/>
            <a:ext cx="8769350" cy="5187950"/>
            <a:chOff x="0" y="0"/>
            <a:chExt cx="8769350" cy="5187950"/>
          </a:xfrm>
        </p:grpSpPr>
        <p:sp>
          <p:nvSpPr>
            <p:cNvPr id="181" name="Rectangle 180"/>
            <p:cNvSpPr/>
            <p:nvPr/>
          </p:nvSpPr>
          <p:spPr>
            <a:xfrm>
              <a:off x="0" y="0"/>
              <a:ext cx="8769350" cy="5187950"/>
            </a:xfrm>
            <a:prstGeom prst="rect">
              <a:avLst/>
            </a:prstGeom>
            <a:noFill/>
          </p:spPr>
        </p:sp>
        <p:cxnSp>
          <p:nvCxnSpPr>
            <p:cNvPr id="182" name="AutoShape 61"/>
            <p:cNvCxnSpPr>
              <a:cxnSpLocks noChangeShapeType="1"/>
            </p:cNvCxnSpPr>
            <p:nvPr/>
          </p:nvCxnSpPr>
          <p:spPr bwMode="auto">
            <a:xfrm flipV="1">
              <a:off x="1615847" y="2861823"/>
              <a:ext cx="265430" cy="457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AutoShape 93"/>
            <p:cNvCxnSpPr/>
            <p:nvPr/>
          </p:nvCxnSpPr>
          <p:spPr bwMode="auto">
            <a:xfrm>
              <a:off x="518500" y="3111332"/>
              <a:ext cx="7690318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AutoShape 93"/>
            <p:cNvCxnSpPr>
              <a:cxnSpLocks noChangeShapeType="1"/>
            </p:cNvCxnSpPr>
            <p:nvPr/>
          </p:nvCxnSpPr>
          <p:spPr bwMode="auto">
            <a:xfrm flipV="1">
              <a:off x="532060" y="1128224"/>
              <a:ext cx="7662904" cy="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63500" y="938993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H1</a:t>
              </a:r>
            </a:p>
          </p:txBody>
        </p:sp>
        <p:sp>
          <p:nvSpPr>
            <p:cNvPr id="186" name="Text Box 8"/>
            <p:cNvSpPr txBox="1">
              <a:spLocks noChangeArrowheads="1"/>
            </p:cNvSpPr>
            <p:nvPr/>
          </p:nvSpPr>
          <p:spPr bwMode="auto">
            <a:xfrm>
              <a:off x="588645" y="876457"/>
              <a:ext cx="652326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7" name="Text Box 9"/>
            <p:cNvSpPr txBox="1">
              <a:spLocks noChangeArrowheads="1"/>
            </p:cNvSpPr>
            <p:nvPr/>
          </p:nvSpPr>
          <p:spPr bwMode="auto">
            <a:xfrm>
              <a:off x="7721831" y="908328"/>
              <a:ext cx="56324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8" name="Text Box 10"/>
            <p:cNvSpPr txBox="1">
              <a:spLocks noChangeArrowheads="1"/>
            </p:cNvSpPr>
            <p:nvPr/>
          </p:nvSpPr>
          <p:spPr bwMode="auto">
            <a:xfrm>
              <a:off x="8340441" y="477983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189" name="Text Box 11"/>
            <p:cNvSpPr txBox="1">
              <a:spLocks noChangeArrowheads="1"/>
            </p:cNvSpPr>
            <p:nvPr/>
          </p:nvSpPr>
          <p:spPr bwMode="auto">
            <a:xfrm>
              <a:off x="8342691" y="1016899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</a:t>
              </a:r>
            </a:p>
          </p:txBody>
        </p:sp>
        <p:cxnSp>
          <p:nvCxnSpPr>
            <p:cNvPr id="190" name="AutoShape 93"/>
            <p:cNvCxnSpPr/>
            <p:nvPr/>
          </p:nvCxnSpPr>
          <p:spPr bwMode="auto">
            <a:xfrm>
              <a:off x="474260" y="1926881"/>
              <a:ext cx="773401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63500" y="1670491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H2</a:t>
              </a:r>
            </a:p>
          </p:txBody>
        </p:sp>
        <p:sp>
          <p:nvSpPr>
            <p:cNvPr id="192" name="Text Box 14"/>
            <p:cNvSpPr txBox="1">
              <a:spLocks noChangeArrowheads="1"/>
            </p:cNvSpPr>
            <p:nvPr/>
          </p:nvSpPr>
          <p:spPr bwMode="auto">
            <a:xfrm>
              <a:off x="588400" y="1675900"/>
              <a:ext cx="72487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93" name="AutoShape 93"/>
            <p:cNvCxnSpPr/>
            <p:nvPr/>
          </p:nvCxnSpPr>
          <p:spPr bwMode="auto">
            <a:xfrm flipH="1">
              <a:off x="625943" y="4550912"/>
              <a:ext cx="4681914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86303" y="2952494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195" name="Text Box 22"/>
            <p:cNvSpPr txBox="1">
              <a:spLocks noChangeArrowheads="1"/>
            </p:cNvSpPr>
            <p:nvPr/>
          </p:nvSpPr>
          <p:spPr bwMode="auto">
            <a:xfrm>
              <a:off x="8382004" y="3022237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86303" y="4352572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197" name="Text Box 24"/>
            <p:cNvSpPr txBox="1">
              <a:spLocks noChangeArrowheads="1"/>
            </p:cNvSpPr>
            <p:nvPr/>
          </p:nvSpPr>
          <p:spPr bwMode="auto">
            <a:xfrm>
              <a:off x="5350118" y="4471847"/>
              <a:ext cx="52866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8" name="Text Box 26"/>
            <p:cNvSpPr txBox="1">
              <a:spLocks noChangeArrowheads="1"/>
            </p:cNvSpPr>
            <p:nvPr/>
          </p:nvSpPr>
          <p:spPr bwMode="auto">
            <a:xfrm>
              <a:off x="7696160" y="1732864"/>
              <a:ext cx="521734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9" name="Text Box 27"/>
            <p:cNvSpPr txBox="1">
              <a:spLocks noChangeArrowheads="1"/>
            </p:cNvSpPr>
            <p:nvPr/>
          </p:nvSpPr>
          <p:spPr bwMode="auto">
            <a:xfrm>
              <a:off x="5155133" y="876434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 </a:t>
              </a:r>
              <a:r>
                <a:rPr lang="en-US" sz="1200" b="1" baseline="3000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 b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 Box 28"/>
            <p:cNvSpPr txBox="1">
              <a:spLocks noChangeArrowheads="1"/>
            </p:cNvSpPr>
            <p:nvPr/>
          </p:nvSpPr>
          <p:spPr bwMode="auto">
            <a:xfrm>
              <a:off x="488243" y="4254019"/>
              <a:ext cx="61814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1" name="Text Box 30"/>
            <p:cNvSpPr txBox="1">
              <a:spLocks noChangeArrowheads="1"/>
            </p:cNvSpPr>
            <p:nvPr/>
          </p:nvSpPr>
          <p:spPr bwMode="auto">
            <a:xfrm>
              <a:off x="8285076" y="4447310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02" name="Oval 201"/>
            <p:cNvSpPr>
              <a:spLocks noChangeArrowheads="1"/>
            </p:cNvSpPr>
            <p:nvPr/>
          </p:nvSpPr>
          <p:spPr bwMode="auto">
            <a:xfrm>
              <a:off x="3612982" y="930092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03" name="AutoShape 33"/>
            <p:cNvCxnSpPr>
              <a:cxnSpLocks noChangeShapeType="1"/>
            </p:cNvCxnSpPr>
            <p:nvPr/>
          </p:nvCxnSpPr>
          <p:spPr bwMode="auto">
            <a:xfrm>
              <a:off x="3765754" y="1249452"/>
              <a:ext cx="0" cy="17528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" name="Text Box 34"/>
            <p:cNvSpPr txBox="1">
              <a:spLocks noChangeArrowheads="1"/>
            </p:cNvSpPr>
            <p:nvPr/>
          </p:nvSpPr>
          <p:spPr bwMode="auto">
            <a:xfrm>
              <a:off x="7722772" y="2895807"/>
              <a:ext cx="655955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205" name="Group 204"/>
            <p:cNvGrpSpPr>
              <a:grpSpLocks/>
            </p:cNvGrpSpPr>
            <p:nvPr/>
          </p:nvGrpSpPr>
          <p:grpSpPr bwMode="auto">
            <a:xfrm>
              <a:off x="636905" y="1968585"/>
              <a:ext cx="74930" cy="95250"/>
              <a:chOff x="3205" y="2431"/>
              <a:chExt cx="118" cy="150"/>
            </a:xfrm>
          </p:grpSpPr>
          <p:cxnSp>
            <p:nvCxnSpPr>
              <p:cNvPr id="246" name="AutoShape 39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6" name="Group 205"/>
            <p:cNvGrpSpPr>
              <a:grpSpLocks/>
            </p:cNvGrpSpPr>
            <p:nvPr/>
          </p:nvGrpSpPr>
          <p:grpSpPr bwMode="auto">
            <a:xfrm>
              <a:off x="751783" y="3125852"/>
              <a:ext cx="74930" cy="95250"/>
              <a:chOff x="3205" y="2431"/>
              <a:chExt cx="118" cy="150"/>
            </a:xfrm>
          </p:grpSpPr>
          <p:cxnSp>
            <p:nvCxnSpPr>
              <p:cNvPr id="244" name="AutoShape 42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" name="AutoShape 43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7" name="Oval 206"/>
            <p:cNvSpPr>
              <a:spLocks noChangeArrowheads="1"/>
            </p:cNvSpPr>
            <p:nvPr/>
          </p:nvSpPr>
          <p:spPr bwMode="auto">
            <a:xfrm>
              <a:off x="5009533" y="2973636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208" name="Group 207"/>
            <p:cNvGrpSpPr>
              <a:grpSpLocks/>
            </p:cNvGrpSpPr>
            <p:nvPr/>
          </p:nvGrpSpPr>
          <p:grpSpPr bwMode="auto">
            <a:xfrm>
              <a:off x="655320" y="1154258"/>
              <a:ext cx="74930" cy="95250"/>
              <a:chOff x="3205" y="2431"/>
              <a:chExt cx="118" cy="150"/>
            </a:xfrm>
          </p:grpSpPr>
          <p:cxnSp>
            <p:nvCxnSpPr>
              <p:cNvPr id="242" name="AutoShape 49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3" name="AutoShape 50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9" name="Text Box 51"/>
            <p:cNvSpPr txBox="1">
              <a:spLocks noChangeArrowheads="1"/>
            </p:cNvSpPr>
            <p:nvPr/>
          </p:nvSpPr>
          <p:spPr bwMode="auto">
            <a:xfrm>
              <a:off x="495450" y="2852359"/>
              <a:ext cx="659921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210" name="Group 209"/>
            <p:cNvGrpSpPr>
              <a:grpSpLocks/>
            </p:cNvGrpSpPr>
            <p:nvPr/>
          </p:nvGrpSpPr>
          <p:grpSpPr bwMode="auto">
            <a:xfrm>
              <a:off x="727018" y="4595777"/>
              <a:ext cx="74930" cy="95250"/>
              <a:chOff x="3205" y="2431"/>
              <a:chExt cx="118" cy="150"/>
            </a:xfrm>
          </p:grpSpPr>
          <p:cxnSp>
            <p:nvCxnSpPr>
              <p:cNvPr id="240" name="AutoShape 53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1" name="AutoShape 54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11" name="AutoShape 57"/>
            <p:cNvCxnSpPr>
              <a:cxnSpLocks noChangeShapeType="1"/>
              <a:stCxn id="233" idx="4"/>
              <a:endCxn id="220" idx="0"/>
            </p:cNvCxnSpPr>
            <p:nvPr/>
          </p:nvCxnSpPr>
          <p:spPr bwMode="auto">
            <a:xfrm flipH="1">
              <a:off x="6074318" y="1295230"/>
              <a:ext cx="7620" cy="1627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AutoShape 61"/>
            <p:cNvCxnSpPr>
              <a:cxnSpLocks noChangeShapeType="1"/>
            </p:cNvCxnSpPr>
            <p:nvPr/>
          </p:nvCxnSpPr>
          <p:spPr bwMode="auto">
            <a:xfrm>
              <a:off x="6851073" y="930092"/>
              <a:ext cx="338987" cy="397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3" name="Oval 212"/>
            <p:cNvSpPr>
              <a:spLocks noChangeArrowheads="1"/>
            </p:cNvSpPr>
            <p:nvPr/>
          </p:nvSpPr>
          <p:spPr bwMode="auto">
            <a:xfrm>
              <a:off x="6893794" y="980884"/>
              <a:ext cx="238125" cy="2787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4" name="Text Box 65"/>
            <p:cNvSpPr txBox="1">
              <a:spLocks noChangeArrowheads="1"/>
            </p:cNvSpPr>
            <p:nvPr/>
          </p:nvSpPr>
          <p:spPr bwMode="auto">
            <a:xfrm>
              <a:off x="6761176" y="1233962"/>
              <a:ext cx="27178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Text Box 11"/>
            <p:cNvSpPr txBox="1">
              <a:spLocks noChangeArrowheads="1"/>
            </p:cNvSpPr>
            <p:nvPr/>
          </p:nvSpPr>
          <p:spPr bwMode="auto">
            <a:xfrm>
              <a:off x="8349677" y="1801034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</a:p>
          </p:txBody>
        </p:sp>
        <p:cxnSp>
          <p:nvCxnSpPr>
            <p:cNvPr id="216" name="AutoShape 57"/>
            <p:cNvCxnSpPr>
              <a:cxnSpLocks noChangeShapeType="1"/>
              <a:stCxn id="228" idx="4"/>
            </p:cNvCxnSpPr>
            <p:nvPr/>
          </p:nvCxnSpPr>
          <p:spPr bwMode="auto">
            <a:xfrm>
              <a:off x="2605939" y="618575"/>
              <a:ext cx="0" cy="38287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7" name="Oval 216"/>
            <p:cNvSpPr>
              <a:spLocks noChangeArrowheads="1"/>
            </p:cNvSpPr>
            <p:nvPr/>
          </p:nvSpPr>
          <p:spPr bwMode="auto">
            <a:xfrm>
              <a:off x="5009567" y="1785121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18" name="AutoShape 57"/>
            <p:cNvCxnSpPr>
              <a:cxnSpLocks noChangeShapeType="1"/>
              <a:stCxn id="217" idx="4"/>
              <a:endCxn id="207" idx="0"/>
            </p:cNvCxnSpPr>
            <p:nvPr/>
          </p:nvCxnSpPr>
          <p:spPr bwMode="auto">
            <a:xfrm flipH="1">
              <a:off x="5176240" y="2111511"/>
              <a:ext cx="34" cy="862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" name="Text Box 63"/>
            <p:cNvSpPr txBox="1">
              <a:spLocks noChangeArrowheads="1"/>
            </p:cNvSpPr>
            <p:nvPr/>
          </p:nvSpPr>
          <p:spPr bwMode="auto">
            <a:xfrm>
              <a:off x="5204666" y="1555065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2700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Oval 219"/>
            <p:cNvSpPr>
              <a:spLocks noChangeArrowheads="1"/>
            </p:cNvSpPr>
            <p:nvPr/>
          </p:nvSpPr>
          <p:spPr bwMode="auto">
            <a:xfrm>
              <a:off x="5907313" y="2922363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1" name="Straight Connector 220"/>
            <p:cNvCxnSpPr/>
            <p:nvPr/>
          </p:nvCxnSpPr>
          <p:spPr>
            <a:xfrm>
              <a:off x="1489364" y="477982"/>
              <a:ext cx="33106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AutoShape 57"/>
            <p:cNvCxnSpPr>
              <a:cxnSpLocks noChangeShapeType="1"/>
            </p:cNvCxnSpPr>
            <p:nvPr/>
          </p:nvCxnSpPr>
          <p:spPr bwMode="auto">
            <a:xfrm>
              <a:off x="4807527" y="477983"/>
              <a:ext cx="148362" cy="629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AutoShape 57"/>
            <p:cNvCxnSpPr>
              <a:cxnSpLocks noChangeShapeType="1"/>
            </p:cNvCxnSpPr>
            <p:nvPr/>
          </p:nvCxnSpPr>
          <p:spPr bwMode="auto">
            <a:xfrm flipH="1">
              <a:off x="1240957" y="477983"/>
              <a:ext cx="241479" cy="6359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4" name="Text Box 11"/>
            <p:cNvSpPr txBox="1">
              <a:spLocks noChangeArrowheads="1"/>
            </p:cNvSpPr>
            <p:nvPr/>
          </p:nvSpPr>
          <p:spPr bwMode="auto">
            <a:xfrm>
              <a:off x="4927546" y="545894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25" name="Text Box 11"/>
            <p:cNvSpPr txBox="1">
              <a:spLocks noChangeArrowheads="1"/>
            </p:cNvSpPr>
            <p:nvPr/>
          </p:nvSpPr>
          <p:spPr bwMode="auto">
            <a:xfrm>
              <a:off x="4615819" y="1154258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26" name="Text Box 63"/>
            <p:cNvSpPr txBox="1">
              <a:spLocks noChangeArrowheads="1"/>
            </p:cNvSpPr>
            <p:nvPr/>
          </p:nvSpPr>
          <p:spPr bwMode="auto">
            <a:xfrm>
              <a:off x="3592689" y="696415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Oval 226"/>
            <p:cNvSpPr>
              <a:spLocks noChangeArrowheads="1"/>
            </p:cNvSpPr>
            <p:nvPr/>
          </p:nvSpPr>
          <p:spPr bwMode="auto">
            <a:xfrm>
              <a:off x="1551720" y="2973637"/>
              <a:ext cx="296194" cy="2751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8" name="Oval 227"/>
            <p:cNvSpPr>
              <a:spLocks noChangeArrowheads="1"/>
            </p:cNvSpPr>
            <p:nvPr/>
          </p:nvSpPr>
          <p:spPr bwMode="auto">
            <a:xfrm>
              <a:off x="2439105" y="292185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9" name="Oval 228"/>
            <p:cNvSpPr>
              <a:spLocks noChangeArrowheads="1"/>
            </p:cNvSpPr>
            <p:nvPr/>
          </p:nvSpPr>
          <p:spPr bwMode="auto">
            <a:xfrm>
              <a:off x="2421491" y="4365307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0" name="Text Box 65"/>
            <p:cNvSpPr txBox="1">
              <a:spLocks noChangeArrowheads="1"/>
            </p:cNvSpPr>
            <p:nvPr/>
          </p:nvSpPr>
          <p:spPr bwMode="auto">
            <a:xfrm>
              <a:off x="1742386" y="3214117"/>
              <a:ext cx="27178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Text Box 63"/>
            <p:cNvSpPr txBox="1">
              <a:spLocks noChangeArrowheads="1"/>
            </p:cNvSpPr>
            <p:nvPr/>
          </p:nvSpPr>
          <p:spPr bwMode="auto">
            <a:xfrm>
              <a:off x="1348254" y="2731912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2900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Text Box 63"/>
            <p:cNvSpPr txBox="1">
              <a:spLocks noChangeArrowheads="1"/>
            </p:cNvSpPr>
            <p:nvPr/>
          </p:nvSpPr>
          <p:spPr bwMode="auto">
            <a:xfrm>
              <a:off x="2733707" y="149160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Oval 232"/>
            <p:cNvSpPr>
              <a:spLocks noChangeArrowheads="1"/>
            </p:cNvSpPr>
            <p:nvPr/>
          </p:nvSpPr>
          <p:spPr bwMode="auto">
            <a:xfrm>
              <a:off x="5914933" y="968840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4" name="Text Box 63"/>
            <p:cNvSpPr txBox="1">
              <a:spLocks noChangeArrowheads="1"/>
            </p:cNvSpPr>
            <p:nvPr/>
          </p:nvSpPr>
          <p:spPr bwMode="auto">
            <a:xfrm>
              <a:off x="5823338" y="723529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 Box 63"/>
            <p:cNvSpPr txBox="1">
              <a:spLocks noChangeArrowheads="1"/>
            </p:cNvSpPr>
            <p:nvPr/>
          </p:nvSpPr>
          <p:spPr bwMode="auto">
            <a:xfrm>
              <a:off x="6945557" y="778948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Oval 235"/>
            <p:cNvSpPr>
              <a:spLocks noChangeArrowheads="1"/>
            </p:cNvSpPr>
            <p:nvPr/>
          </p:nvSpPr>
          <p:spPr bwMode="auto">
            <a:xfrm>
              <a:off x="3592689" y="2934152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7" name="Text Box 27"/>
            <p:cNvSpPr txBox="1">
              <a:spLocks noChangeArrowheads="1"/>
            </p:cNvSpPr>
            <p:nvPr/>
          </p:nvSpPr>
          <p:spPr bwMode="auto">
            <a:xfrm>
              <a:off x="5398973" y="2808984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8" name="Text Box 27"/>
            <p:cNvSpPr txBox="1">
              <a:spLocks noChangeArrowheads="1"/>
            </p:cNvSpPr>
            <p:nvPr/>
          </p:nvSpPr>
          <p:spPr bwMode="auto">
            <a:xfrm>
              <a:off x="4217369" y="2826575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105 </a:t>
              </a:r>
              <a:r>
                <a:rPr lang="en-US" sz="1200" b="1" baseline="3000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 b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Text Box 27"/>
            <p:cNvSpPr txBox="1">
              <a:spLocks noChangeArrowheads="1"/>
            </p:cNvSpPr>
            <p:nvPr/>
          </p:nvSpPr>
          <p:spPr bwMode="auto">
            <a:xfrm>
              <a:off x="2790716" y="2813684"/>
              <a:ext cx="801973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131.67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4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9938" y="228600"/>
            <a:ext cx="6740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complete example – Path in simplified MER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87325" y="1136650"/>
            <a:ext cx="8769350" cy="5187950"/>
          </a:xfrm>
          <a:prstGeom prst="rect">
            <a:avLst/>
          </a:prstGeom>
          <a:noFill/>
        </p:spPr>
      </p:sp>
      <p:cxnSp>
        <p:nvCxnSpPr>
          <p:cNvPr id="74" name="AutoShape 61"/>
          <p:cNvCxnSpPr>
            <a:cxnSpLocks noChangeShapeType="1"/>
          </p:cNvCxnSpPr>
          <p:nvPr/>
        </p:nvCxnSpPr>
        <p:spPr bwMode="auto">
          <a:xfrm flipV="1">
            <a:off x="1803172" y="3998473"/>
            <a:ext cx="26543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93"/>
          <p:cNvCxnSpPr/>
          <p:nvPr/>
        </p:nvCxnSpPr>
        <p:spPr bwMode="auto">
          <a:xfrm>
            <a:off x="705825" y="4247982"/>
            <a:ext cx="7690318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93"/>
          <p:cNvCxnSpPr>
            <a:cxnSpLocks noChangeShapeType="1"/>
          </p:cNvCxnSpPr>
          <p:nvPr/>
        </p:nvCxnSpPr>
        <p:spPr bwMode="auto">
          <a:xfrm flipV="1">
            <a:off x="719385" y="2264874"/>
            <a:ext cx="7662904" cy="1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50825" y="2075643"/>
            <a:ext cx="365760" cy="397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78" name="Text Box 8"/>
          <p:cNvSpPr txBox="1">
            <a:spLocks noChangeArrowheads="1"/>
          </p:cNvSpPr>
          <p:nvPr/>
        </p:nvSpPr>
        <p:spPr bwMode="auto">
          <a:xfrm>
            <a:off x="775970" y="2013107"/>
            <a:ext cx="652326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7909156" y="2044978"/>
            <a:ext cx="56324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8527766" y="1614633"/>
            <a:ext cx="269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</a:t>
            </a:r>
          </a:p>
        </p:txBody>
      </p:sp>
      <p:sp>
        <p:nvSpPr>
          <p:cNvPr id="81" name="Text Box 11"/>
          <p:cNvSpPr txBox="1">
            <a:spLocks noChangeArrowheads="1"/>
          </p:cNvSpPr>
          <p:nvPr/>
        </p:nvSpPr>
        <p:spPr bwMode="auto">
          <a:xfrm>
            <a:off x="8530016" y="2153549"/>
            <a:ext cx="269875" cy="2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</a:p>
        </p:txBody>
      </p:sp>
      <p:cxnSp>
        <p:nvCxnSpPr>
          <p:cNvPr id="82" name="AutoShape 93"/>
          <p:cNvCxnSpPr/>
          <p:nvPr/>
        </p:nvCxnSpPr>
        <p:spPr bwMode="auto">
          <a:xfrm>
            <a:off x="661585" y="3063531"/>
            <a:ext cx="7734019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50825" y="2807141"/>
            <a:ext cx="365760" cy="397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775725" y="2812550"/>
            <a:ext cx="724872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85" name="AutoShape 93"/>
          <p:cNvCxnSpPr/>
          <p:nvPr/>
        </p:nvCxnSpPr>
        <p:spPr bwMode="auto">
          <a:xfrm flipH="1">
            <a:off x="813268" y="5687562"/>
            <a:ext cx="4681914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73628" y="4089144"/>
            <a:ext cx="365760" cy="397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87" name="Text Box 22"/>
          <p:cNvSpPr txBox="1">
            <a:spLocks noChangeArrowheads="1"/>
          </p:cNvSpPr>
          <p:nvPr/>
        </p:nvSpPr>
        <p:spPr bwMode="auto">
          <a:xfrm>
            <a:off x="8569329" y="4158887"/>
            <a:ext cx="269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73628" y="5489222"/>
            <a:ext cx="365760" cy="397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5537443" y="5608497"/>
            <a:ext cx="528662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7883485" y="2869514"/>
            <a:ext cx="521734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1" name="Text Box 27"/>
          <p:cNvSpPr txBox="1">
            <a:spLocks noChangeArrowheads="1"/>
          </p:cNvSpPr>
          <p:nvPr/>
        </p:nvSpPr>
        <p:spPr bwMode="auto">
          <a:xfrm>
            <a:off x="5342458" y="2013084"/>
            <a:ext cx="61498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</a:t>
            </a:r>
            <a:r>
              <a:rPr lang="en-US" sz="1200" b="1" baseline="300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Text Box 28"/>
          <p:cNvSpPr txBox="1">
            <a:spLocks noChangeArrowheads="1"/>
          </p:cNvSpPr>
          <p:nvPr/>
        </p:nvSpPr>
        <p:spPr bwMode="auto">
          <a:xfrm>
            <a:off x="675568" y="5390669"/>
            <a:ext cx="618142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8472401" y="5583960"/>
            <a:ext cx="269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3800307" y="2066742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5" name="AutoShape 33"/>
          <p:cNvCxnSpPr>
            <a:cxnSpLocks noChangeShapeType="1"/>
          </p:cNvCxnSpPr>
          <p:nvPr/>
        </p:nvCxnSpPr>
        <p:spPr bwMode="auto">
          <a:xfrm>
            <a:off x="3953079" y="2386102"/>
            <a:ext cx="0" cy="17528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7910097" y="4032457"/>
            <a:ext cx="655955" cy="34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824230" y="3105235"/>
            <a:ext cx="74930" cy="95250"/>
            <a:chOff x="3205" y="2431"/>
            <a:chExt cx="118" cy="150"/>
          </a:xfrm>
        </p:grpSpPr>
        <p:cxnSp>
          <p:nvCxnSpPr>
            <p:cNvPr id="141" name="AutoShape 39"/>
            <p:cNvCxnSpPr>
              <a:cxnSpLocks noChangeShapeType="1"/>
            </p:cNvCxnSpPr>
            <p:nvPr/>
          </p:nvCxnSpPr>
          <p:spPr bwMode="auto">
            <a:xfrm>
              <a:off x="3205" y="2495"/>
              <a:ext cx="53" cy="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AutoShape 40"/>
            <p:cNvCxnSpPr>
              <a:cxnSpLocks noChangeShapeType="1"/>
            </p:cNvCxnSpPr>
            <p:nvPr/>
          </p:nvCxnSpPr>
          <p:spPr bwMode="auto">
            <a:xfrm flipV="1">
              <a:off x="3269" y="2431"/>
              <a:ext cx="54" cy="15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939108" y="4262502"/>
            <a:ext cx="74930" cy="95250"/>
            <a:chOff x="3205" y="2431"/>
            <a:chExt cx="118" cy="150"/>
          </a:xfrm>
        </p:grpSpPr>
        <p:cxnSp>
          <p:nvCxnSpPr>
            <p:cNvPr id="139" name="AutoShape 42"/>
            <p:cNvCxnSpPr>
              <a:cxnSpLocks noChangeShapeType="1"/>
            </p:cNvCxnSpPr>
            <p:nvPr/>
          </p:nvCxnSpPr>
          <p:spPr bwMode="auto">
            <a:xfrm>
              <a:off x="3205" y="2495"/>
              <a:ext cx="53" cy="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43"/>
            <p:cNvCxnSpPr>
              <a:cxnSpLocks noChangeShapeType="1"/>
            </p:cNvCxnSpPr>
            <p:nvPr/>
          </p:nvCxnSpPr>
          <p:spPr bwMode="auto">
            <a:xfrm flipV="1">
              <a:off x="3269" y="2431"/>
              <a:ext cx="54" cy="15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5196858" y="4110286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842645" y="2290908"/>
            <a:ext cx="74930" cy="95250"/>
            <a:chOff x="3205" y="2431"/>
            <a:chExt cx="118" cy="150"/>
          </a:xfrm>
        </p:grpSpPr>
        <p:cxnSp>
          <p:nvCxnSpPr>
            <p:cNvPr id="137" name="AutoShape 49"/>
            <p:cNvCxnSpPr>
              <a:cxnSpLocks noChangeShapeType="1"/>
            </p:cNvCxnSpPr>
            <p:nvPr/>
          </p:nvCxnSpPr>
          <p:spPr bwMode="auto">
            <a:xfrm>
              <a:off x="3205" y="2495"/>
              <a:ext cx="53" cy="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50"/>
            <p:cNvCxnSpPr>
              <a:cxnSpLocks noChangeShapeType="1"/>
            </p:cNvCxnSpPr>
            <p:nvPr/>
          </p:nvCxnSpPr>
          <p:spPr bwMode="auto">
            <a:xfrm flipV="1">
              <a:off x="3269" y="2431"/>
              <a:ext cx="54" cy="15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" name="Text Box 51"/>
          <p:cNvSpPr txBox="1">
            <a:spLocks noChangeArrowheads="1"/>
          </p:cNvSpPr>
          <p:nvPr/>
        </p:nvSpPr>
        <p:spPr bwMode="auto">
          <a:xfrm>
            <a:off x="682775" y="3989009"/>
            <a:ext cx="659921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914343" y="5732427"/>
            <a:ext cx="74930" cy="95250"/>
            <a:chOff x="3205" y="2431"/>
            <a:chExt cx="118" cy="150"/>
          </a:xfrm>
        </p:grpSpPr>
        <p:cxnSp>
          <p:nvCxnSpPr>
            <p:cNvPr id="135" name="AutoShape 53"/>
            <p:cNvCxnSpPr>
              <a:cxnSpLocks noChangeShapeType="1"/>
            </p:cNvCxnSpPr>
            <p:nvPr/>
          </p:nvCxnSpPr>
          <p:spPr bwMode="auto">
            <a:xfrm>
              <a:off x="3205" y="2495"/>
              <a:ext cx="53" cy="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AutoShape 54"/>
            <p:cNvCxnSpPr>
              <a:cxnSpLocks noChangeShapeType="1"/>
            </p:cNvCxnSpPr>
            <p:nvPr/>
          </p:nvCxnSpPr>
          <p:spPr bwMode="auto">
            <a:xfrm flipV="1">
              <a:off x="3269" y="2431"/>
              <a:ext cx="54" cy="15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3" name="AutoShape 57"/>
          <p:cNvCxnSpPr>
            <a:cxnSpLocks noChangeShapeType="1"/>
          </p:cNvCxnSpPr>
          <p:nvPr/>
        </p:nvCxnSpPr>
        <p:spPr bwMode="auto">
          <a:xfrm flipH="1">
            <a:off x="6261643" y="2431880"/>
            <a:ext cx="7620" cy="16271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61"/>
          <p:cNvCxnSpPr>
            <a:cxnSpLocks noChangeShapeType="1"/>
          </p:cNvCxnSpPr>
          <p:nvPr/>
        </p:nvCxnSpPr>
        <p:spPr bwMode="auto">
          <a:xfrm>
            <a:off x="7038398" y="2066742"/>
            <a:ext cx="338987" cy="3975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7081119" y="2117534"/>
            <a:ext cx="238125" cy="27876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06" name="Text Box 65"/>
          <p:cNvSpPr txBox="1">
            <a:spLocks noChangeArrowheads="1"/>
          </p:cNvSpPr>
          <p:nvPr/>
        </p:nvSpPr>
        <p:spPr bwMode="auto">
          <a:xfrm>
            <a:off x="6948501" y="2370612"/>
            <a:ext cx="2717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Text Box 11"/>
          <p:cNvSpPr txBox="1">
            <a:spLocks noChangeArrowheads="1"/>
          </p:cNvSpPr>
          <p:nvPr/>
        </p:nvSpPr>
        <p:spPr bwMode="auto">
          <a:xfrm>
            <a:off x="8537002" y="2937684"/>
            <a:ext cx="269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</a:p>
        </p:txBody>
      </p:sp>
      <p:cxnSp>
        <p:nvCxnSpPr>
          <p:cNvPr id="108" name="AutoShape 57"/>
          <p:cNvCxnSpPr>
            <a:cxnSpLocks noChangeShapeType="1"/>
          </p:cNvCxnSpPr>
          <p:nvPr/>
        </p:nvCxnSpPr>
        <p:spPr bwMode="auto">
          <a:xfrm>
            <a:off x="2793264" y="1755225"/>
            <a:ext cx="0" cy="38287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5196892" y="2921771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10" name="AutoShape 57"/>
          <p:cNvCxnSpPr>
            <a:cxnSpLocks noChangeShapeType="1"/>
          </p:cNvCxnSpPr>
          <p:nvPr/>
        </p:nvCxnSpPr>
        <p:spPr bwMode="auto">
          <a:xfrm flipH="1">
            <a:off x="5363565" y="3248161"/>
            <a:ext cx="34" cy="862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Text Box 63"/>
          <p:cNvSpPr txBox="1">
            <a:spLocks noChangeArrowheads="1"/>
          </p:cNvSpPr>
          <p:nvPr/>
        </p:nvSpPr>
        <p:spPr bwMode="auto">
          <a:xfrm>
            <a:off x="5391991" y="2691715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2700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6094638" y="4059013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1676689" y="1614632"/>
            <a:ext cx="33106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AutoShape 57"/>
          <p:cNvCxnSpPr>
            <a:cxnSpLocks noChangeShapeType="1"/>
          </p:cNvCxnSpPr>
          <p:nvPr/>
        </p:nvCxnSpPr>
        <p:spPr bwMode="auto">
          <a:xfrm>
            <a:off x="4994852" y="1614633"/>
            <a:ext cx="148362" cy="6290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57"/>
          <p:cNvCxnSpPr>
            <a:cxnSpLocks noChangeShapeType="1"/>
          </p:cNvCxnSpPr>
          <p:nvPr/>
        </p:nvCxnSpPr>
        <p:spPr bwMode="auto">
          <a:xfrm flipH="1">
            <a:off x="1428282" y="1614633"/>
            <a:ext cx="241479" cy="6359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 Box 11"/>
          <p:cNvSpPr txBox="1">
            <a:spLocks noChangeArrowheads="1"/>
          </p:cNvSpPr>
          <p:nvPr/>
        </p:nvSpPr>
        <p:spPr bwMode="auto">
          <a:xfrm>
            <a:off x="5114871" y="1682544"/>
            <a:ext cx="269875" cy="2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17" name="Text Box 11"/>
          <p:cNvSpPr txBox="1">
            <a:spLocks noChangeArrowheads="1"/>
          </p:cNvSpPr>
          <p:nvPr/>
        </p:nvSpPr>
        <p:spPr bwMode="auto">
          <a:xfrm>
            <a:off x="4803144" y="2290908"/>
            <a:ext cx="269875" cy="2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18" name="Text Box 63"/>
          <p:cNvSpPr txBox="1">
            <a:spLocks noChangeArrowheads="1"/>
          </p:cNvSpPr>
          <p:nvPr/>
        </p:nvSpPr>
        <p:spPr bwMode="auto">
          <a:xfrm>
            <a:off x="3780014" y="1833034"/>
            <a:ext cx="887871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1600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1739045" y="4110287"/>
            <a:ext cx="296194" cy="27511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2626430" y="1428835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2608816" y="5501957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22" name="Text Box 65"/>
          <p:cNvSpPr txBox="1">
            <a:spLocks noChangeArrowheads="1"/>
          </p:cNvSpPr>
          <p:nvPr/>
        </p:nvSpPr>
        <p:spPr bwMode="auto">
          <a:xfrm>
            <a:off x="1929711" y="4350767"/>
            <a:ext cx="2717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Text Box 63"/>
          <p:cNvSpPr txBox="1">
            <a:spLocks noChangeArrowheads="1"/>
          </p:cNvSpPr>
          <p:nvPr/>
        </p:nvSpPr>
        <p:spPr bwMode="auto">
          <a:xfrm>
            <a:off x="1611779" y="3807480"/>
            <a:ext cx="1059666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2900 </a:t>
            </a:r>
            <a:r>
              <a:rPr lang="en-US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X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Text Box 63"/>
          <p:cNvSpPr txBox="1">
            <a:spLocks noChangeArrowheads="1"/>
          </p:cNvSpPr>
          <p:nvPr/>
        </p:nvSpPr>
        <p:spPr bwMode="auto">
          <a:xfrm>
            <a:off x="2921032" y="1285810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1600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6102258" y="2105490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6" name="Text Box 63"/>
          <p:cNvSpPr txBox="1">
            <a:spLocks noChangeArrowheads="1"/>
          </p:cNvSpPr>
          <p:nvPr/>
        </p:nvSpPr>
        <p:spPr bwMode="auto">
          <a:xfrm>
            <a:off x="6010663" y="1860179"/>
            <a:ext cx="858809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1800 </a:t>
            </a:r>
            <a:r>
              <a:rPr lang="en-US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X</a:t>
            </a:r>
          </a:p>
        </p:txBody>
      </p:sp>
      <p:sp>
        <p:nvSpPr>
          <p:cNvPr id="127" name="Text Box 63"/>
          <p:cNvSpPr txBox="1">
            <a:spLocks noChangeArrowheads="1"/>
          </p:cNvSpPr>
          <p:nvPr/>
        </p:nvSpPr>
        <p:spPr bwMode="auto">
          <a:xfrm>
            <a:off x="7132882" y="1915598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600 </a:t>
            </a:r>
            <a:r>
              <a:rPr lang="en-US" sz="12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X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3780014" y="4070802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29" name="Text Box 27"/>
          <p:cNvSpPr txBox="1">
            <a:spLocks noChangeArrowheads="1"/>
          </p:cNvSpPr>
          <p:nvPr/>
        </p:nvSpPr>
        <p:spPr bwMode="auto">
          <a:xfrm>
            <a:off x="5586298" y="3945634"/>
            <a:ext cx="61498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30" name="Text Box 27"/>
          <p:cNvSpPr txBox="1">
            <a:spLocks noChangeArrowheads="1"/>
          </p:cNvSpPr>
          <p:nvPr/>
        </p:nvSpPr>
        <p:spPr bwMode="auto">
          <a:xfrm>
            <a:off x="4404694" y="3963225"/>
            <a:ext cx="61498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105 </a:t>
            </a:r>
            <a:r>
              <a:rPr lang="en-US" sz="1200" b="1" baseline="300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1" name="Text Box 27"/>
          <p:cNvSpPr txBox="1">
            <a:spLocks noChangeArrowheads="1"/>
          </p:cNvSpPr>
          <p:nvPr/>
        </p:nvSpPr>
        <p:spPr bwMode="auto">
          <a:xfrm>
            <a:off x="2978041" y="3950334"/>
            <a:ext cx="801973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131.67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32" name="Straight Connector 131"/>
          <p:cNvCxnSpPr>
            <a:endCxn id="112" idx="6"/>
          </p:cNvCxnSpPr>
          <p:nvPr/>
        </p:nvCxnSpPr>
        <p:spPr>
          <a:xfrm>
            <a:off x="1989109" y="4164188"/>
            <a:ext cx="44395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400800" y="2190561"/>
            <a:ext cx="0" cy="20039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465048" y="2190561"/>
            <a:ext cx="7021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63">
            <a:extLst>
              <a:ext uri="{FF2B5EF4-FFF2-40B4-BE49-F238E27FC236}">
                <a16:creationId xmlns:a16="http://schemas.microsoft.com/office/drawing/2014/main" id="{AA6982A9-8512-49A8-B385-9A3B0EF62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970" y="6261260"/>
            <a:ext cx="2770473" cy="36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1800 - X = 60*(40-30) =&gt; X = 1200</a:t>
            </a:r>
            <a:endParaRPr lang="en-US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1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1243" y="228600"/>
            <a:ext cx="85603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complete example – Restore </a:t>
            </a:r>
            <a:r>
              <a:rPr 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sz="2200" dirty="0" err="1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sz="22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min</a:t>
            </a:r>
            <a:r>
              <a:rPr 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 = 20 </a:t>
            </a:r>
            <a:r>
              <a:rPr lang="en-US" sz="2200" baseline="30000" dirty="0" err="1">
                <a:solidFill>
                  <a:srgbClr val="FF0000"/>
                </a:solidFill>
                <a:sym typeface="Symbol" panose="05050102010706020507" pitchFamily="18" charset="2"/>
              </a:rPr>
              <a:t>o</a:t>
            </a:r>
            <a:r>
              <a:rPr lang="en-US" sz="2200" dirty="0" err="1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 in simplified MER</a:t>
            </a:r>
            <a:endParaRPr lang="en-US" sz="2200" dirty="0">
              <a:solidFill>
                <a:srgbClr val="FF0000"/>
              </a:solidFill>
            </a:endParaRPr>
          </a:p>
        </p:txBody>
      </p:sp>
      <p:grpSp>
        <p:nvGrpSpPr>
          <p:cNvPr id="5" name="Canvas 263"/>
          <p:cNvGrpSpPr/>
          <p:nvPr/>
        </p:nvGrpSpPr>
        <p:grpSpPr>
          <a:xfrm>
            <a:off x="187325" y="1136650"/>
            <a:ext cx="8769350" cy="5187950"/>
            <a:chOff x="0" y="0"/>
            <a:chExt cx="8769350" cy="518795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8769350" cy="5187950"/>
            </a:xfrm>
            <a:prstGeom prst="rect">
              <a:avLst/>
            </a:prstGeom>
            <a:noFill/>
          </p:spPr>
        </p:sp>
        <p:cxnSp>
          <p:nvCxnSpPr>
            <p:cNvPr id="8" name="AutoShape 61"/>
            <p:cNvCxnSpPr>
              <a:cxnSpLocks noChangeShapeType="1"/>
            </p:cNvCxnSpPr>
            <p:nvPr/>
          </p:nvCxnSpPr>
          <p:spPr bwMode="auto">
            <a:xfrm flipV="1">
              <a:off x="1615847" y="2861823"/>
              <a:ext cx="265430" cy="457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93"/>
            <p:cNvCxnSpPr/>
            <p:nvPr/>
          </p:nvCxnSpPr>
          <p:spPr bwMode="auto">
            <a:xfrm>
              <a:off x="518500" y="3111332"/>
              <a:ext cx="7690318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93"/>
            <p:cNvCxnSpPr>
              <a:cxnSpLocks noChangeShapeType="1"/>
            </p:cNvCxnSpPr>
            <p:nvPr/>
          </p:nvCxnSpPr>
          <p:spPr bwMode="auto">
            <a:xfrm flipV="1">
              <a:off x="532060" y="1128224"/>
              <a:ext cx="7662904" cy="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500" y="938993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H1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88645" y="876457"/>
              <a:ext cx="652326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721831" y="908328"/>
              <a:ext cx="56324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8340441" y="477983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8342691" y="1016899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</a:t>
              </a:r>
            </a:p>
          </p:txBody>
        </p:sp>
        <p:cxnSp>
          <p:nvCxnSpPr>
            <p:cNvPr id="16" name="AutoShape 93"/>
            <p:cNvCxnSpPr/>
            <p:nvPr/>
          </p:nvCxnSpPr>
          <p:spPr bwMode="auto">
            <a:xfrm>
              <a:off x="474260" y="1926881"/>
              <a:ext cx="773401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3500" y="1670491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H2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588400" y="1675900"/>
              <a:ext cx="72487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9" name="AutoShape 93"/>
            <p:cNvCxnSpPr/>
            <p:nvPr/>
          </p:nvCxnSpPr>
          <p:spPr bwMode="auto">
            <a:xfrm flipH="1">
              <a:off x="625943" y="4550912"/>
              <a:ext cx="4681914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6303" y="2952494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8382004" y="3022237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6303" y="4352572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350118" y="4471847"/>
              <a:ext cx="52866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7696160" y="1732864"/>
              <a:ext cx="521734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488243" y="4254019"/>
              <a:ext cx="61814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8285076" y="4447310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612982" y="930092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9" name="AutoShape 33"/>
            <p:cNvCxnSpPr>
              <a:cxnSpLocks noChangeShapeType="1"/>
            </p:cNvCxnSpPr>
            <p:nvPr/>
          </p:nvCxnSpPr>
          <p:spPr bwMode="auto">
            <a:xfrm>
              <a:off x="3765754" y="1249452"/>
              <a:ext cx="0" cy="17528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7722772" y="2895807"/>
              <a:ext cx="655955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636905" y="1968585"/>
              <a:ext cx="74930" cy="95250"/>
              <a:chOff x="3205" y="2431"/>
              <a:chExt cx="118" cy="150"/>
            </a:xfrm>
          </p:grpSpPr>
          <p:cxnSp>
            <p:nvCxnSpPr>
              <p:cNvPr id="74" name="AutoShape 39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751783" y="3125852"/>
              <a:ext cx="74930" cy="95250"/>
              <a:chOff x="3205" y="2431"/>
              <a:chExt cx="118" cy="150"/>
            </a:xfrm>
          </p:grpSpPr>
          <p:cxnSp>
            <p:nvCxnSpPr>
              <p:cNvPr id="72" name="AutoShape 42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AutoShape 43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009533" y="2973636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655320" y="1154258"/>
              <a:ext cx="74930" cy="95250"/>
              <a:chOff x="3205" y="2431"/>
              <a:chExt cx="118" cy="150"/>
            </a:xfrm>
          </p:grpSpPr>
          <p:cxnSp>
            <p:nvCxnSpPr>
              <p:cNvPr id="70" name="AutoShape 49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AutoShape 50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495450" y="2852359"/>
              <a:ext cx="659921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727018" y="4595777"/>
              <a:ext cx="74930" cy="95250"/>
              <a:chOff x="3205" y="2431"/>
              <a:chExt cx="118" cy="150"/>
            </a:xfrm>
          </p:grpSpPr>
          <p:cxnSp>
            <p:nvCxnSpPr>
              <p:cNvPr id="68" name="AutoShape 53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54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7" name="AutoShape 57"/>
            <p:cNvCxnSpPr>
              <a:cxnSpLocks noChangeShapeType="1"/>
              <a:stCxn id="59" idx="4"/>
              <a:endCxn id="46" idx="0"/>
            </p:cNvCxnSpPr>
            <p:nvPr/>
          </p:nvCxnSpPr>
          <p:spPr bwMode="auto">
            <a:xfrm flipH="1">
              <a:off x="6074318" y="1295230"/>
              <a:ext cx="7620" cy="1627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61"/>
            <p:cNvCxnSpPr>
              <a:cxnSpLocks noChangeShapeType="1"/>
            </p:cNvCxnSpPr>
            <p:nvPr/>
          </p:nvCxnSpPr>
          <p:spPr bwMode="auto">
            <a:xfrm>
              <a:off x="6851073" y="930092"/>
              <a:ext cx="338987" cy="397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893794" y="980884"/>
              <a:ext cx="238125" cy="2787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Text Box 65"/>
            <p:cNvSpPr txBox="1">
              <a:spLocks noChangeArrowheads="1"/>
            </p:cNvSpPr>
            <p:nvPr/>
          </p:nvSpPr>
          <p:spPr bwMode="auto">
            <a:xfrm>
              <a:off x="6761176" y="1233962"/>
              <a:ext cx="27178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8349677" y="1801034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</a:p>
          </p:txBody>
        </p:sp>
        <p:cxnSp>
          <p:nvCxnSpPr>
            <p:cNvPr id="42" name="AutoShape 57"/>
            <p:cNvCxnSpPr>
              <a:cxnSpLocks noChangeShapeType="1"/>
              <a:stCxn id="54" idx="4"/>
            </p:cNvCxnSpPr>
            <p:nvPr/>
          </p:nvCxnSpPr>
          <p:spPr bwMode="auto">
            <a:xfrm>
              <a:off x="2605939" y="618575"/>
              <a:ext cx="0" cy="38287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5009567" y="1785121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44" name="AutoShape 57"/>
            <p:cNvCxnSpPr>
              <a:cxnSpLocks noChangeShapeType="1"/>
              <a:stCxn id="43" idx="4"/>
              <a:endCxn id="33" idx="0"/>
            </p:cNvCxnSpPr>
            <p:nvPr/>
          </p:nvCxnSpPr>
          <p:spPr bwMode="auto">
            <a:xfrm flipH="1">
              <a:off x="5176240" y="2111511"/>
              <a:ext cx="34" cy="862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 Box 63"/>
            <p:cNvSpPr txBox="1">
              <a:spLocks noChangeArrowheads="1"/>
            </p:cNvSpPr>
            <p:nvPr/>
          </p:nvSpPr>
          <p:spPr bwMode="auto">
            <a:xfrm>
              <a:off x="5204666" y="1555065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2700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5907313" y="2922363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489364" y="477982"/>
              <a:ext cx="33106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AutoShape 57"/>
            <p:cNvCxnSpPr>
              <a:cxnSpLocks noChangeShapeType="1"/>
            </p:cNvCxnSpPr>
            <p:nvPr/>
          </p:nvCxnSpPr>
          <p:spPr bwMode="auto">
            <a:xfrm>
              <a:off x="4807527" y="477983"/>
              <a:ext cx="148362" cy="629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57"/>
            <p:cNvCxnSpPr>
              <a:cxnSpLocks noChangeShapeType="1"/>
            </p:cNvCxnSpPr>
            <p:nvPr/>
          </p:nvCxnSpPr>
          <p:spPr bwMode="auto">
            <a:xfrm flipH="1">
              <a:off x="1240957" y="477983"/>
              <a:ext cx="241479" cy="6359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4927546" y="545894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4711011" y="1139766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52" name="Text Box 63"/>
            <p:cNvSpPr txBox="1">
              <a:spLocks noChangeArrowheads="1"/>
            </p:cNvSpPr>
            <p:nvPr/>
          </p:nvSpPr>
          <p:spPr bwMode="auto">
            <a:xfrm>
              <a:off x="3592689" y="696415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1600 </a:t>
              </a:r>
              <a:r>
                <a:rPr lang="en-US" sz="1200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Y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551720" y="2973637"/>
              <a:ext cx="296194" cy="2751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439105" y="292185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2421491" y="4365307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1742386" y="3214117"/>
              <a:ext cx="27178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1425235" y="2600727"/>
              <a:ext cx="889950" cy="254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4100 </a:t>
              </a:r>
              <a:r>
                <a:rPr lang="en-US" sz="1200" dirty="0">
                  <a:solidFill>
                    <a:srgbClr val="00B05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Y</a:t>
              </a:r>
              <a:endParaRPr lang="en-US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63"/>
            <p:cNvSpPr txBox="1">
              <a:spLocks noChangeArrowheads="1"/>
            </p:cNvSpPr>
            <p:nvPr/>
          </p:nvSpPr>
          <p:spPr bwMode="auto">
            <a:xfrm>
              <a:off x="2733707" y="149160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5914933" y="968840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" name="Text Box 63"/>
            <p:cNvSpPr txBox="1">
              <a:spLocks noChangeArrowheads="1"/>
            </p:cNvSpPr>
            <p:nvPr/>
          </p:nvSpPr>
          <p:spPr bwMode="auto">
            <a:xfrm>
              <a:off x="5823338" y="723529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600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6945557" y="777572"/>
              <a:ext cx="845874" cy="29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1800 </a:t>
              </a:r>
              <a:r>
                <a:rPr lang="en-US" sz="1200" dirty="0">
                  <a:solidFill>
                    <a:srgbClr val="00B05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Y</a:t>
              </a:r>
              <a:endParaRPr lang="en-US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3592689" y="2934152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5398973" y="2808984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0 </a:t>
              </a:r>
              <a:r>
                <a:rPr lang="en-US" sz="1200" baseline="30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4217369" y="2826575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85</a:t>
              </a:r>
              <a:r>
                <a:rPr lang="en-US" sz="1200" b="1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baseline="30000" dirty="0" err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 b="1" dirty="0" err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4027373" y="1173614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 </a:t>
              </a:r>
              <a:r>
                <a:rPr lang="en-US" sz="1200" b="1" baseline="30000" dirty="0" err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 b="1" dirty="0" err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5095866" y="851660"/>
              <a:ext cx="74555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 </a:t>
              </a:r>
              <a:r>
                <a:rPr lang="en-US" sz="1200" b="1" baseline="30000" dirty="0" err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 b="1" dirty="0" err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4287718" y="1354673"/>
            <a:ext cx="74555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</a:t>
            </a:r>
            <a:r>
              <a:rPr lang="en-US" sz="1200" b="1" baseline="300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6437027" y="2008677"/>
            <a:ext cx="801973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87.5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5960FF-C976-47F0-8B94-E8F977B5515C}"/>
              </a:ext>
            </a:extLst>
          </p:cNvPr>
          <p:cNvCxnSpPr>
            <a:cxnSpLocks/>
          </p:cNvCxnSpPr>
          <p:nvPr/>
        </p:nvCxnSpPr>
        <p:spPr>
          <a:xfrm>
            <a:off x="1989109" y="4164188"/>
            <a:ext cx="222558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BBE67C9-7EE9-4F94-81FD-98C729AB0CF9}"/>
              </a:ext>
            </a:extLst>
          </p:cNvPr>
          <p:cNvCxnSpPr/>
          <p:nvPr/>
        </p:nvCxnSpPr>
        <p:spPr>
          <a:xfrm flipV="1">
            <a:off x="4214698" y="2187029"/>
            <a:ext cx="0" cy="19659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E1BAC78-22D5-4682-83CF-E5774AEC88A1}"/>
              </a:ext>
            </a:extLst>
          </p:cNvPr>
          <p:cNvCxnSpPr>
            <a:cxnSpLocks/>
          </p:cNvCxnSpPr>
          <p:nvPr/>
        </p:nvCxnSpPr>
        <p:spPr>
          <a:xfrm>
            <a:off x="4214698" y="2190561"/>
            <a:ext cx="29525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63">
            <a:extLst>
              <a:ext uri="{FF2B5EF4-FFF2-40B4-BE49-F238E27FC236}">
                <a16:creationId xmlns:a16="http://schemas.microsoft.com/office/drawing/2014/main" id="{7FF4FA32-3D24-4AAB-9087-1B28A8E8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526" y="6125960"/>
            <a:ext cx="2770473" cy="36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1600 - Y = 20*(180-105) =&gt; Y = 100</a:t>
            </a:r>
            <a:endParaRPr lang="en-US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20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1243" y="228600"/>
            <a:ext cx="85603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complete example – Restore </a:t>
            </a:r>
            <a:r>
              <a:rPr 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sz="2200" dirty="0" err="1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sz="22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min</a:t>
            </a:r>
            <a:r>
              <a:rPr 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 = 20 </a:t>
            </a:r>
            <a:r>
              <a:rPr lang="en-US" sz="2200" baseline="30000" dirty="0" err="1">
                <a:solidFill>
                  <a:srgbClr val="FF0000"/>
                </a:solidFill>
                <a:sym typeface="Symbol" panose="05050102010706020507" pitchFamily="18" charset="2"/>
              </a:rPr>
              <a:t>o</a:t>
            </a:r>
            <a:r>
              <a:rPr lang="en-US" sz="2200" dirty="0" err="1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 in simplified MER</a:t>
            </a:r>
            <a:endParaRPr lang="en-US" sz="2200" dirty="0">
              <a:solidFill>
                <a:srgbClr val="FF0000"/>
              </a:solidFill>
            </a:endParaRPr>
          </a:p>
        </p:txBody>
      </p:sp>
      <p:grpSp>
        <p:nvGrpSpPr>
          <p:cNvPr id="5" name="Canvas 263"/>
          <p:cNvGrpSpPr/>
          <p:nvPr/>
        </p:nvGrpSpPr>
        <p:grpSpPr>
          <a:xfrm>
            <a:off x="187325" y="1136650"/>
            <a:ext cx="8769350" cy="5187950"/>
            <a:chOff x="0" y="0"/>
            <a:chExt cx="8769350" cy="518795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8769350" cy="5187950"/>
            </a:xfrm>
            <a:prstGeom prst="rect">
              <a:avLst/>
            </a:prstGeom>
            <a:noFill/>
          </p:spPr>
        </p:sp>
        <p:cxnSp>
          <p:nvCxnSpPr>
            <p:cNvPr id="8" name="AutoShape 61"/>
            <p:cNvCxnSpPr>
              <a:cxnSpLocks noChangeShapeType="1"/>
            </p:cNvCxnSpPr>
            <p:nvPr/>
          </p:nvCxnSpPr>
          <p:spPr bwMode="auto">
            <a:xfrm flipV="1">
              <a:off x="1615847" y="2861823"/>
              <a:ext cx="265430" cy="457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93"/>
            <p:cNvCxnSpPr/>
            <p:nvPr/>
          </p:nvCxnSpPr>
          <p:spPr bwMode="auto">
            <a:xfrm>
              <a:off x="518500" y="3111332"/>
              <a:ext cx="7690318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93"/>
            <p:cNvCxnSpPr>
              <a:cxnSpLocks noChangeShapeType="1"/>
            </p:cNvCxnSpPr>
            <p:nvPr/>
          </p:nvCxnSpPr>
          <p:spPr bwMode="auto">
            <a:xfrm flipV="1">
              <a:off x="532060" y="1128224"/>
              <a:ext cx="7662904" cy="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500" y="938993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H1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88645" y="876457"/>
              <a:ext cx="652326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721831" y="908328"/>
              <a:ext cx="56324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8340441" y="477983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8342691" y="1016899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40</a:t>
              </a:r>
            </a:p>
          </p:txBody>
        </p:sp>
        <p:cxnSp>
          <p:nvCxnSpPr>
            <p:cNvPr id="16" name="AutoShape 93"/>
            <p:cNvCxnSpPr/>
            <p:nvPr/>
          </p:nvCxnSpPr>
          <p:spPr bwMode="auto">
            <a:xfrm>
              <a:off x="474260" y="1926881"/>
              <a:ext cx="773401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3500" y="1670491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H2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588400" y="1675900"/>
              <a:ext cx="72487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9" name="AutoShape 93"/>
            <p:cNvCxnSpPr/>
            <p:nvPr/>
          </p:nvCxnSpPr>
          <p:spPr bwMode="auto">
            <a:xfrm flipH="1">
              <a:off x="625943" y="4550912"/>
              <a:ext cx="4681914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6303" y="2952494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8382004" y="3022237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6303" y="4352572"/>
              <a:ext cx="365760" cy="397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350118" y="4471847"/>
              <a:ext cx="52866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7696160" y="1732864"/>
              <a:ext cx="521734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488243" y="4254019"/>
              <a:ext cx="618142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8285076" y="4447310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612982" y="930092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9" name="AutoShape 33"/>
            <p:cNvCxnSpPr>
              <a:cxnSpLocks noChangeShapeType="1"/>
            </p:cNvCxnSpPr>
            <p:nvPr/>
          </p:nvCxnSpPr>
          <p:spPr bwMode="auto">
            <a:xfrm>
              <a:off x="3765754" y="1249452"/>
              <a:ext cx="0" cy="17528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7722772" y="2895807"/>
              <a:ext cx="655955" cy="34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636905" y="1968585"/>
              <a:ext cx="74930" cy="95250"/>
              <a:chOff x="3205" y="2431"/>
              <a:chExt cx="118" cy="150"/>
            </a:xfrm>
          </p:grpSpPr>
          <p:cxnSp>
            <p:nvCxnSpPr>
              <p:cNvPr id="74" name="AutoShape 39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751783" y="3125852"/>
              <a:ext cx="74930" cy="95250"/>
              <a:chOff x="3205" y="2431"/>
              <a:chExt cx="118" cy="150"/>
            </a:xfrm>
          </p:grpSpPr>
          <p:cxnSp>
            <p:nvCxnSpPr>
              <p:cNvPr id="72" name="AutoShape 42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AutoShape 43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009533" y="2973636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655320" y="1154258"/>
              <a:ext cx="74930" cy="95250"/>
              <a:chOff x="3205" y="2431"/>
              <a:chExt cx="118" cy="150"/>
            </a:xfrm>
          </p:grpSpPr>
          <p:cxnSp>
            <p:nvCxnSpPr>
              <p:cNvPr id="70" name="AutoShape 49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AutoShape 50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495450" y="2852359"/>
              <a:ext cx="659921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180 </a:t>
              </a:r>
              <a:r>
                <a:rPr lang="en-US" sz="1200" baseline="30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727018" y="4595777"/>
              <a:ext cx="74930" cy="95250"/>
              <a:chOff x="3205" y="2431"/>
              <a:chExt cx="118" cy="150"/>
            </a:xfrm>
          </p:grpSpPr>
          <p:cxnSp>
            <p:nvCxnSpPr>
              <p:cNvPr id="68" name="AutoShape 53"/>
              <p:cNvCxnSpPr>
                <a:cxnSpLocks noChangeShapeType="1"/>
              </p:cNvCxnSpPr>
              <p:nvPr/>
            </p:nvCxnSpPr>
            <p:spPr bwMode="auto">
              <a:xfrm>
                <a:off x="3205" y="2495"/>
                <a:ext cx="53" cy="75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54"/>
              <p:cNvCxnSpPr>
                <a:cxnSpLocks noChangeShapeType="1"/>
              </p:cNvCxnSpPr>
              <p:nvPr/>
            </p:nvCxnSpPr>
            <p:spPr bwMode="auto">
              <a:xfrm flipV="1">
                <a:off x="3269" y="2431"/>
                <a:ext cx="54" cy="15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7" name="AutoShape 57"/>
            <p:cNvCxnSpPr>
              <a:cxnSpLocks noChangeShapeType="1"/>
              <a:stCxn id="59" idx="4"/>
              <a:endCxn id="46" idx="0"/>
            </p:cNvCxnSpPr>
            <p:nvPr/>
          </p:nvCxnSpPr>
          <p:spPr bwMode="auto">
            <a:xfrm flipH="1">
              <a:off x="6074318" y="1295230"/>
              <a:ext cx="7620" cy="1627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61"/>
            <p:cNvCxnSpPr>
              <a:cxnSpLocks noChangeShapeType="1"/>
            </p:cNvCxnSpPr>
            <p:nvPr/>
          </p:nvCxnSpPr>
          <p:spPr bwMode="auto">
            <a:xfrm>
              <a:off x="6851073" y="930092"/>
              <a:ext cx="338987" cy="397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893794" y="980884"/>
              <a:ext cx="238125" cy="2787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Text Box 65"/>
            <p:cNvSpPr txBox="1">
              <a:spLocks noChangeArrowheads="1"/>
            </p:cNvSpPr>
            <p:nvPr/>
          </p:nvSpPr>
          <p:spPr bwMode="auto">
            <a:xfrm>
              <a:off x="6761176" y="1233962"/>
              <a:ext cx="27178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8349677" y="1801034"/>
              <a:ext cx="26987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</a:p>
          </p:txBody>
        </p:sp>
        <p:cxnSp>
          <p:nvCxnSpPr>
            <p:cNvPr id="42" name="AutoShape 57"/>
            <p:cNvCxnSpPr>
              <a:cxnSpLocks noChangeShapeType="1"/>
              <a:stCxn id="54" idx="4"/>
            </p:cNvCxnSpPr>
            <p:nvPr/>
          </p:nvCxnSpPr>
          <p:spPr bwMode="auto">
            <a:xfrm>
              <a:off x="2605939" y="618575"/>
              <a:ext cx="0" cy="38287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5009567" y="1785121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44" name="AutoShape 57"/>
            <p:cNvCxnSpPr>
              <a:cxnSpLocks noChangeShapeType="1"/>
              <a:stCxn id="43" idx="4"/>
              <a:endCxn id="33" idx="0"/>
            </p:cNvCxnSpPr>
            <p:nvPr/>
          </p:nvCxnSpPr>
          <p:spPr bwMode="auto">
            <a:xfrm flipH="1">
              <a:off x="5176240" y="2111511"/>
              <a:ext cx="34" cy="862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 Box 63"/>
            <p:cNvSpPr txBox="1">
              <a:spLocks noChangeArrowheads="1"/>
            </p:cNvSpPr>
            <p:nvPr/>
          </p:nvSpPr>
          <p:spPr bwMode="auto">
            <a:xfrm>
              <a:off x="5204666" y="1555065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2700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5907313" y="2922363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489364" y="477982"/>
              <a:ext cx="33106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AutoShape 57"/>
            <p:cNvCxnSpPr>
              <a:cxnSpLocks noChangeShapeType="1"/>
            </p:cNvCxnSpPr>
            <p:nvPr/>
          </p:nvCxnSpPr>
          <p:spPr bwMode="auto">
            <a:xfrm>
              <a:off x="4807527" y="477983"/>
              <a:ext cx="148362" cy="629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57"/>
            <p:cNvCxnSpPr>
              <a:cxnSpLocks noChangeShapeType="1"/>
            </p:cNvCxnSpPr>
            <p:nvPr/>
          </p:nvCxnSpPr>
          <p:spPr bwMode="auto">
            <a:xfrm flipH="1">
              <a:off x="1240957" y="477983"/>
              <a:ext cx="241479" cy="6359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4927546" y="545894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4711011" y="1139766"/>
              <a:ext cx="269875" cy="27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52" name="Text Box 63"/>
            <p:cNvSpPr txBox="1">
              <a:spLocks noChangeArrowheads="1"/>
            </p:cNvSpPr>
            <p:nvPr/>
          </p:nvSpPr>
          <p:spPr bwMode="auto">
            <a:xfrm>
              <a:off x="3592689" y="696415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1500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551720" y="2973637"/>
              <a:ext cx="296194" cy="2751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439105" y="292185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2421491" y="4365307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1742386" y="3214117"/>
              <a:ext cx="271780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1348254" y="2731912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4200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63"/>
            <p:cNvSpPr txBox="1">
              <a:spLocks noChangeArrowheads="1"/>
            </p:cNvSpPr>
            <p:nvPr/>
          </p:nvSpPr>
          <p:spPr bwMode="auto">
            <a:xfrm>
              <a:off x="2733707" y="149160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1600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5914933" y="968840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" name="Text Box 63"/>
            <p:cNvSpPr txBox="1">
              <a:spLocks noChangeArrowheads="1"/>
            </p:cNvSpPr>
            <p:nvPr/>
          </p:nvSpPr>
          <p:spPr bwMode="auto">
            <a:xfrm>
              <a:off x="5823338" y="723529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600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6945557" y="778948"/>
              <a:ext cx="68836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1900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3592689" y="2934152"/>
              <a:ext cx="334010" cy="326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5398973" y="2808984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0 </a:t>
              </a:r>
              <a:r>
                <a:rPr lang="en-US" sz="1200" baseline="30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4217369" y="2826575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85</a:t>
              </a:r>
              <a:r>
                <a:rPr lang="en-US" sz="1200" b="1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baseline="30000" dirty="0" err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 b="1" dirty="0" err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2790716" y="2813684"/>
              <a:ext cx="801973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110 </a:t>
              </a:r>
              <a:r>
                <a:rPr lang="en-US" sz="1200" baseline="30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4027373" y="1173614"/>
              <a:ext cx="61498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105 </a:t>
              </a:r>
              <a:r>
                <a:rPr lang="en-US" sz="1200" b="1" baseline="30000" dirty="0" err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 b="1" dirty="0" err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5095866" y="851660"/>
              <a:ext cx="745555" cy="357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102.5 </a:t>
              </a:r>
              <a:r>
                <a:rPr lang="en-US" sz="1200" b="1" baseline="30000" dirty="0" err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1200" b="1" dirty="0" err="1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4287718" y="1354673"/>
            <a:ext cx="74555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</a:t>
            </a:r>
            <a:r>
              <a:rPr lang="en-US" sz="1200" b="1" baseline="300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6437027" y="2008677"/>
            <a:ext cx="801973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87.5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7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2929" y="228600"/>
            <a:ext cx="7340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complete example – S</a:t>
            </a:r>
            <a:r>
              <a:rPr 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implified MER vs. MER design</a:t>
            </a:r>
            <a:endParaRPr 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1103200"/>
          <a:ext cx="8077200" cy="539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838499573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93426485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152348891"/>
                    </a:ext>
                  </a:extLst>
                </a:gridCol>
              </a:tblGrid>
              <a:tr h="782152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Simplified 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982320"/>
                  </a:ext>
                </a:extLst>
              </a:tr>
              <a:tr h="782152"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  <a:r>
                        <a:rPr lang="en-US" sz="2000" baseline="0" dirty="0"/>
                        <a:t> of process heat exchangers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 </a:t>
                      </a:r>
                    </a:p>
                    <a:p>
                      <a:r>
                        <a:rPr lang="en-US" sz="2000" dirty="0"/>
                        <a:t>(E5 eliminated)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771543"/>
                  </a:ext>
                </a:extLst>
              </a:tr>
              <a:tr h="78215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E2 duty (kW)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13145"/>
                  </a:ext>
                </a:extLst>
              </a:tr>
              <a:tr h="78215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E3 duty (kW)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323985"/>
                  </a:ext>
                </a:extLst>
              </a:tr>
              <a:tr h="78215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E4 duty (kW)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690242"/>
                  </a:ext>
                </a:extLst>
              </a:tr>
              <a:tr h="782152">
                <a:tc>
                  <a:txBody>
                    <a:bodyPr/>
                    <a:lstStyle/>
                    <a:p>
                      <a:r>
                        <a:rPr lang="en-US" sz="2000" baseline="0" dirty="0" err="1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-25000" dirty="0" err="1">
                          <a:solidFill>
                            <a:schemeClr val="tx1"/>
                          </a:solidFill>
                        </a:rPr>
                        <a:t>H,min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(kW)</a:t>
                      </a:r>
                      <a:endParaRPr lang="en-US" sz="20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454739"/>
                  </a:ext>
                </a:extLst>
              </a:tr>
              <a:tr h="63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aseline="-25000" dirty="0" err="1">
                          <a:solidFill>
                            <a:schemeClr val="tx1"/>
                          </a:solidFill>
                        </a:rPr>
                        <a:t>C,min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(kW)</a:t>
                      </a:r>
                      <a:endParaRPr lang="en-US" sz="2000" baseline="-25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11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91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9938" y="228600"/>
            <a:ext cx="6740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complete example – Path in simplified MER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87325" y="1136650"/>
            <a:ext cx="8769350" cy="5187950"/>
          </a:xfrm>
          <a:prstGeom prst="rect">
            <a:avLst/>
          </a:prstGeom>
          <a:noFill/>
        </p:spPr>
      </p:sp>
      <p:cxnSp>
        <p:nvCxnSpPr>
          <p:cNvPr id="74" name="AutoShape 61"/>
          <p:cNvCxnSpPr>
            <a:cxnSpLocks noChangeShapeType="1"/>
          </p:cNvCxnSpPr>
          <p:nvPr/>
        </p:nvCxnSpPr>
        <p:spPr bwMode="auto">
          <a:xfrm flipV="1">
            <a:off x="1803172" y="3998473"/>
            <a:ext cx="26543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93"/>
          <p:cNvCxnSpPr/>
          <p:nvPr/>
        </p:nvCxnSpPr>
        <p:spPr bwMode="auto">
          <a:xfrm>
            <a:off x="705825" y="4247982"/>
            <a:ext cx="7690318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93"/>
          <p:cNvCxnSpPr>
            <a:cxnSpLocks noChangeShapeType="1"/>
          </p:cNvCxnSpPr>
          <p:nvPr/>
        </p:nvCxnSpPr>
        <p:spPr bwMode="auto">
          <a:xfrm flipV="1">
            <a:off x="719385" y="2264874"/>
            <a:ext cx="7662904" cy="1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50825" y="2075643"/>
            <a:ext cx="365760" cy="397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78" name="Text Box 8"/>
          <p:cNvSpPr txBox="1">
            <a:spLocks noChangeArrowheads="1"/>
          </p:cNvSpPr>
          <p:nvPr/>
        </p:nvSpPr>
        <p:spPr bwMode="auto">
          <a:xfrm>
            <a:off x="775970" y="2013107"/>
            <a:ext cx="652326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7909156" y="2044978"/>
            <a:ext cx="56324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8527766" y="1614633"/>
            <a:ext cx="269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</a:t>
            </a:r>
          </a:p>
        </p:txBody>
      </p:sp>
      <p:sp>
        <p:nvSpPr>
          <p:cNvPr id="81" name="Text Box 11"/>
          <p:cNvSpPr txBox="1">
            <a:spLocks noChangeArrowheads="1"/>
          </p:cNvSpPr>
          <p:nvPr/>
        </p:nvSpPr>
        <p:spPr bwMode="auto">
          <a:xfrm>
            <a:off x="8530016" y="2153549"/>
            <a:ext cx="269875" cy="2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</a:p>
        </p:txBody>
      </p:sp>
      <p:cxnSp>
        <p:nvCxnSpPr>
          <p:cNvPr id="82" name="AutoShape 93"/>
          <p:cNvCxnSpPr/>
          <p:nvPr/>
        </p:nvCxnSpPr>
        <p:spPr bwMode="auto">
          <a:xfrm>
            <a:off x="661585" y="3063531"/>
            <a:ext cx="7734019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50825" y="2807141"/>
            <a:ext cx="365760" cy="397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775725" y="2812550"/>
            <a:ext cx="724872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85" name="AutoShape 93"/>
          <p:cNvCxnSpPr/>
          <p:nvPr/>
        </p:nvCxnSpPr>
        <p:spPr bwMode="auto">
          <a:xfrm flipH="1">
            <a:off x="813268" y="5687562"/>
            <a:ext cx="4681914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73628" y="4089144"/>
            <a:ext cx="365760" cy="397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87" name="Text Box 22"/>
          <p:cNvSpPr txBox="1">
            <a:spLocks noChangeArrowheads="1"/>
          </p:cNvSpPr>
          <p:nvPr/>
        </p:nvSpPr>
        <p:spPr bwMode="auto">
          <a:xfrm>
            <a:off x="8569329" y="4158887"/>
            <a:ext cx="269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73628" y="5489222"/>
            <a:ext cx="365760" cy="397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5537443" y="5608497"/>
            <a:ext cx="528662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7883485" y="2869514"/>
            <a:ext cx="521734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 </a:t>
            </a:r>
            <a:r>
              <a:rPr lang="en-US" sz="12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 Box 27"/>
          <p:cNvSpPr txBox="1">
            <a:spLocks noChangeArrowheads="1"/>
          </p:cNvSpPr>
          <p:nvPr/>
        </p:nvSpPr>
        <p:spPr bwMode="auto">
          <a:xfrm>
            <a:off x="5342458" y="2013084"/>
            <a:ext cx="61498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</a:t>
            </a:r>
            <a:r>
              <a:rPr lang="en-US" sz="1200" b="1" baseline="300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Text Box 28"/>
          <p:cNvSpPr txBox="1">
            <a:spLocks noChangeArrowheads="1"/>
          </p:cNvSpPr>
          <p:nvPr/>
        </p:nvSpPr>
        <p:spPr bwMode="auto">
          <a:xfrm>
            <a:off x="675568" y="5390669"/>
            <a:ext cx="618142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8472401" y="5583960"/>
            <a:ext cx="269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3800307" y="2066742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5" name="AutoShape 33"/>
          <p:cNvCxnSpPr>
            <a:cxnSpLocks noChangeShapeType="1"/>
          </p:cNvCxnSpPr>
          <p:nvPr/>
        </p:nvCxnSpPr>
        <p:spPr bwMode="auto">
          <a:xfrm>
            <a:off x="3953079" y="2386102"/>
            <a:ext cx="0" cy="17528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7910097" y="4032457"/>
            <a:ext cx="655955" cy="34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824230" y="3105235"/>
            <a:ext cx="74930" cy="95250"/>
            <a:chOff x="3205" y="2431"/>
            <a:chExt cx="118" cy="150"/>
          </a:xfrm>
        </p:grpSpPr>
        <p:cxnSp>
          <p:nvCxnSpPr>
            <p:cNvPr id="141" name="AutoShape 39"/>
            <p:cNvCxnSpPr>
              <a:cxnSpLocks noChangeShapeType="1"/>
            </p:cNvCxnSpPr>
            <p:nvPr/>
          </p:nvCxnSpPr>
          <p:spPr bwMode="auto">
            <a:xfrm>
              <a:off x="3205" y="2495"/>
              <a:ext cx="53" cy="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AutoShape 40"/>
            <p:cNvCxnSpPr>
              <a:cxnSpLocks noChangeShapeType="1"/>
            </p:cNvCxnSpPr>
            <p:nvPr/>
          </p:nvCxnSpPr>
          <p:spPr bwMode="auto">
            <a:xfrm flipV="1">
              <a:off x="3269" y="2431"/>
              <a:ext cx="54" cy="15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939108" y="4262502"/>
            <a:ext cx="74930" cy="95250"/>
            <a:chOff x="3205" y="2431"/>
            <a:chExt cx="118" cy="150"/>
          </a:xfrm>
        </p:grpSpPr>
        <p:cxnSp>
          <p:nvCxnSpPr>
            <p:cNvPr id="139" name="AutoShape 42"/>
            <p:cNvCxnSpPr>
              <a:cxnSpLocks noChangeShapeType="1"/>
            </p:cNvCxnSpPr>
            <p:nvPr/>
          </p:nvCxnSpPr>
          <p:spPr bwMode="auto">
            <a:xfrm>
              <a:off x="3205" y="2495"/>
              <a:ext cx="53" cy="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43"/>
            <p:cNvCxnSpPr>
              <a:cxnSpLocks noChangeShapeType="1"/>
            </p:cNvCxnSpPr>
            <p:nvPr/>
          </p:nvCxnSpPr>
          <p:spPr bwMode="auto">
            <a:xfrm flipV="1">
              <a:off x="3269" y="2431"/>
              <a:ext cx="54" cy="15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5196858" y="4110286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842645" y="2290908"/>
            <a:ext cx="74930" cy="95250"/>
            <a:chOff x="3205" y="2431"/>
            <a:chExt cx="118" cy="150"/>
          </a:xfrm>
        </p:grpSpPr>
        <p:cxnSp>
          <p:nvCxnSpPr>
            <p:cNvPr id="137" name="AutoShape 49"/>
            <p:cNvCxnSpPr>
              <a:cxnSpLocks noChangeShapeType="1"/>
            </p:cNvCxnSpPr>
            <p:nvPr/>
          </p:nvCxnSpPr>
          <p:spPr bwMode="auto">
            <a:xfrm>
              <a:off x="3205" y="2495"/>
              <a:ext cx="53" cy="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50"/>
            <p:cNvCxnSpPr>
              <a:cxnSpLocks noChangeShapeType="1"/>
            </p:cNvCxnSpPr>
            <p:nvPr/>
          </p:nvCxnSpPr>
          <p:spPr bwMode="auto">
            <a:xfrm flipV="1">
              <a:off x="3269" y="2431"/>
              <a:ext cx="54" cy="15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" name="Text Box 51"/>
          <p:cNvSpPr txBox="1">
            <a:spLocks noChangeArrowheads="1"/>
          </p:cNvSpPr>
          <p:nvPr/>
        </p:nvSpPr>
        <p:spPr bwMode="auto">
          <a:xfrm>
            <a:off x="682775" y="3989009"/>
            <a:ext cx="659921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914343" y="5732427"/>
            <a:ext cx="74930" cy="95250"/>
            <a:chOff x="3205" y="2431"/>
            <a:chExt cx="118" cy="150"/>
          </a:xfrm>
        </p:grpSpPr>
        <p:cxnSp>
          <p:nvCxnSpPr>
            <p:cNvPr id="135" name="AutoShape 53"/>
            <p:cNvCxnSpPr>
              <a:cxnSpLocks noChangeShapeType="1"/>
            </p:cNvCxnSpPr>
            <p:nvPr/>
          </p:nvCxnSpPr>
          <p:spPr bwMode="auto">
            <a:xfrm>
              <a:off x="3205" y="2495"/>
              <a:ext cx="53" cy="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AutoShape 54"/>
            <p:cNvCxnSpPr>
              <a:cxnSpLocks noChangeShapeType="1"/>
            </p:cNvCxnSpPr>
            <p:nvPr/>
          </p:nvCxnSpPr>
          <p:spPr bwMode="auto">
            <a:xfrm flipV="1">
              <a:off x="3269" y="2431"/>
              <a:ext cx="54" cy="15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3" name="AutoShape 57"/>
          <p:cNvCxnSpPr>
            <a:cxnSpLocks noChangeShapeType="1"/>
          </p:cNvCxnSpPr>
          <p:nvPr/>
        </p:nvCxnSpPr>
        <p:spPr bwMode="auto">
          <a:xfrm flipH="1">
            <a:off x="6261643" y="2431880"/>
            <a:ext cx="7620" cy="16271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61"/>
          <p:cNvCxnSpPr>
            <a:cxnSpLocks noChangeShapeType="1"/>
          </p:cNvCxnSpPr>
          <p:nvPr/>
        </p:nvCxnSpPr>
        <p:spPr bwMode="auto">
          <a:xfrm>
            <a:off x="7038398" y="2066742"/>
            <a:ext cx="338987" cy="3975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7081119" y="2117534"/>
            <a:ext cx="238125" cy="27876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06" name="Text Box 65"/>
          <p:cNvSpPr txBox="1">
            <a:spLocks noChangeArrowheads="1"/>
          </p:cNvSpPr>
          <p:nvPr/>
        </p:nvSpPr>
        <p:spPr bwMode="auto">
          <a:xfrm>
            <a:off x="6948501" y="2370612"/>
            <a:ext cx="2717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Text Box 11"/>
          <p:cNvSpPr txBox="1">
            <a:spLocks noChangeArrowheads="1"/>
          </p:cNvSpPr>
          <p:nvPr/>
        </p:nvSpPr>
        <p:spPr bwMode="auto">
          <a:xfrm>
            <a:off x="8537002" y="2937684"/>
            <a:ext cx="269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</a:p>
        </p:txBody>
      </p:sp>
      <p:cxnSp>
        <p:nvCxnSpPr>
          <p:cNvPr id="108" name="AutoShape 57"/>
          <p:cNvCxnSpPr>
            <a:cxnSpLocks noChangeShapeType="1"/>
          </p:cNvCxnSpPr>
          <p:nvPr/>
        </p:nvCxnSpPr>
        <p:spPr bwMode="auto">
          <a:xfrm>
            <a:off x="2793264" y="1755225"/>
            <a:ext cx="0" cy="38287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5196892" y="2921771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10" name="AutoShape 57"/>
          <p:cNvCxnSpPr>
            <a:cxnSpLocks noChangeShapeType="1"/>
          </p:cNvCxnSpPr>
          <p:nvPr/>
        </p:nvCxnSpPr>
        <p:spPr bwMode="auto">
          <a:xfrm flipH="1">
            <a:off x="5363565" y="3248161"/>
            <a:ext cx="34" cy="862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Text Box 63"/>
          <p:cNvSpPr txBox="1">
            <a:spLocks noChangeArrowheads="1"/>
          </p:cNvSpPr>
          <p:nvPr/>
        </p:nvSpPr>
        <p:spPr bwMode="auto">
          <a:xfrm>
            <a:off x="5391991" y="2691715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2100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6094638" y="4059013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1676689" y="1614632"/>
            <a:ext cx="33106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AutoShape 57"/>
          <p:cNvCxnSpPr>
            <a:cxnSpLocks noChangeShapeType="1"/>
          </p:cNvCxnSpPr>
          <p:nvPr/>
        </p:nvCxnSpPr>
        <p:spPr bwMode="auto">
          <a:xfrm>
            <a:off x="4994852" y="1614633"/>
            <a:ext cx="148362" cy="6290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57"/>
          <p:cNvCxnSpPr>
            <a:cxnSpLocks noChangeShapeType="1"/>
          </p:cNvCxnSpPr>
          <p:nvPr/>
        </p:nvCxnSpPr>
        <p:spPr bwMode="auto">
          <a:xfrm flipH="1">
            <a:off x="1428282" y="1614633"/>
            <a:ext cx="241479" cy="6359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 Box 11"/>
          <p:cNvSpPr txBox="1">
            <a:spLocks noChangeArrowheads="1"/>
          </p:cNvSpPr>
          <p:nvPr/>
        </p:nvSpPr>
        <p:spPr bwMode="auto">
          <a:xfrm>
            <a:off x="5114871" y="1682544"/>
            <a:ext cx="269875" cy="2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17" name="Text Box 11"/>
          <p:cNvSpPr txBox="1">
            <a:spLocks noChangeArrowheads="1"/>
          </p:cNvSpPr>
          <p:nvPr/>
        </p:nvSpPr>
        <p:spPr bwMode="auto">
          <a:xfrm>
            <a:off x="4830688" y="2255035"/>
            <a:ext cx="269875" cy="2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18" name="Text Box 63"/>
          <p:cNvSpPr txBox="1">
            <a:spLocks noChangeArrowheads="1"/>
          </p:cNvSpPr>
          <p:nvPr/>
        </p:nvSpPr>
        <p:spPr bwMode="auto">
          <a:xfrm>
            <a:off x="3780014" y="1833034"/>
            <a:ext cx="887871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1600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1739045" y="4110287"/>
            <a:ext cx="296194" cy="27511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2626430" y="1428835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2608816" y="5501957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22" name="Text Box 65"/>
          <p:cNvSpPr txBox="1">
            <a:spLocks noChangeArrowheads="1"/>
          </p:cNvSpPr>
          <p:nvPr/>
        </p:nvSpPr>
        <p:spPr bwMode="auto">
          <a:xfrm>
            <a:off x="1929711" y="4350767"/>
            <a:ext cx="2717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Text Box 63"/>
          <p:cNvSpPr txBox="1">
            <a:spLocks noChangeArrowheads="1"/>
          </p:cNvSpPr>
          <p:nvPr/>
        </p:nvSpPr>
        <p:spPr bwMode="auto">
          <a:xfrm>
            <a:off x="1611779" y="3807480"/>
            <a:ext cx="1059666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2900 </a:t>
            </a:r>
            <a:r>
              <a:rPr lang="en-US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+ 600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Text Box 63"/>
          <p:cNvSpPr txBox="1">
            <a:spLocks noChangeArrowheads="1"/>
          </p:cNvSpPr>
          <p:nvPr/>
        </p:nvSpPr>
        <p:spPr bwMode="auto">
          <a:xfrm>
            <a:off x="2921032" y="1285810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1600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6102258" y="2105490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6" name="Text Box 63"/>
          <p:cNvSpPr txBox="1">
            <a:spLocks noChangeArrowheads="1"/>
          </p:cNvSpPr>
          <p:nvPr/>
        </p:nvSpPr>
        <p:spPr bwMode="auto">
          <a:xfrm>
            <a:off x="6010663" y="1860179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1800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7" name="Text Box 63"/>
          <p:cNvSpPr txBox="1">
            <a:spLocks noChangeArrowheads="1"/>
          </p:cNvSpPr>
          <p:nvPr/>
        </p:nvSpPr>
        <p:spPr bwMode="auto">
          <a:xfrm>
            <a:off x="7132882" y="1915598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600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3780014" y="4070802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29" name="Text Box 27"/>
          <p:cNvSpPr txBox="1">
            <a:spLocks noChangeArrowheads="1"/>
          </p:cNvSpPr>
          <p:nvPr/>
        </p:nvSpPr>
        <p:spPr bwMode="auto">
          <a:xfrm>
            <a:off x="5586298" y="3945634"/>
            <a:ext cx="61498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30" name="Text Box 27"/>
          <p:cNvSpPr txBox="1">
            <a:spLocks noChangeArrowheads="1"/>
          </p:cNvSpPr>
          <p:nvPr/>
        </p:nvSpPr>
        <p:spPr bwMode="auto">
          <a:xfrm>
            <a:off x="4404694" y="3963225"/>
            <a:ext cx="61498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95 </a:t>
            </a:r>
            <a:r>
              <a:rPr lang="en-US" sz="1200" b="1" baseline="300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1" name="Text Box 27"/>
          <p:cNvSpPr txBox="1">
            <a:spLocks noChangeArrowheads="1"/>
          </p:cNvSpPr>
          <p:nvPr/>
        </p:nvSpPr>
        <p:spPr bwMode="auto">
          <a:xfrm>
            <a:off x="2978041" y="3950334"/>
            <a:ext cx="801973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131.67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1905000" y="4124387"/>
            <a:ext cx="359718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5501445" y="2962595"/>
            <a:ext cx="0" cy="11688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45" idx="1"/>
          </p:cNvCxnSpPr>
          <p:nvPr/>
        </p:nvCxnSpPr>
        <p:spPr>
          <a:xfrm flipV="1">
            <a:off x="5495182" y="2962595"/>
            <a:ext cx="17283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26"/>
          <p:cNvSpPr txBox="1">
            <a:spLocks noChangeArrowheads="1"/>
          </p:cNvSpPr>
          <p:nvPr/>
        </p:nvSpPr>
        <p:spPr bwMode="auto">
          <a:xfrm>
            <a:off x="5678932" y="3063531"/>
            <a:ext cx="521734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12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4" name="AutoShape 61"/>
          <p:cNvCxnSpPr>
            <a:cxnSpLocks noChangeShapeType="1"/>
          </p:cNvCxnSpPr>
          <p:nvPr/>
        </p:nvCxnSpPr>
        <p:spPr bwMode="auto">
          <a:xfrm>
            <a:off x="7145969" y="2870979"/>
            <a:ext cx="338987" cy="3975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Oval 144"/>
          <p:cNvSpPr>
            <a:spLocks noChangeArrowheads="1"/>
          </p:cNvSpPr>
          <p:nvPr/>
        </p:nvSpPr>
        <p:spPr bwMode="auto">
          <a:xfrm>
            <a:off x="7188690" y="2921771"/>
            <a:ext cx="238125" cy="27876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46" name="Text Box 65"/>
          <p:cNvSpPr txBox="1">
            <a:spLocks noChangeArrowheads="1"/>
          </p:cNvSpPr>
          <p:nvPr/>
        </p:nvSpPr>
        <p:spPr bwMode="auto">
          <a:xfrm>
            <a:off x="7056072" y="3174849"/>
            <a:ext cx="2717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7" name="Text Box 63"/>
          <p:cNvSpPr txBox="1">
            <a:spLocks noChangeArrowheads="1"/>
          </p:cNvSpPr>
          <p:nvPr/>
        </p:nvSpPr>
        <p:spPr bwMode="auto">
          <a:xfrm>
            <a:off x="7351344" y="2728153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600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72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9938" y="228600"/>
            <a:ext cx="6740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complete example – Path in simplified MER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87325" y="1136650"/>
            <a:ext cx="8769350" cy="5187950"/>
          </a:xfrm>
          <a:prstGeom prst="rect">
            <a:avLst/>
          </a:prstGeom>
          <a:noFill/>
        </p:spPr>
      </p:sp>
      <p:cxnSp>
        <p:nvCxnSpPr>
          <p:cNvPr id="74" name="AutoShape 61"/>
          <p:cNvCxnSpPr>
            <a:cxnSpLocks noChangeShapeType="1"/>
          </p:cNvCxnSpPr>
          <p:nvPr/>
        </p:nvCxnSpPr>
        <p:spPr bwMode="auto">
          <a:xfrm flipV="1">
            <a:off x="1803172" y="3998473"/>
            <a:ext cx="26543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93"/>
          <p:cNvCxnSpPr/>
          <p:nvPr/>
        </p:nvCxnSpPr>
        <p:spPr bwMode="auto">
          <a:xfrm>
            <a:off x="705825" y="4247982"/>
            <a:ext cx="7690318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93"/>
          <p:cNvCxnSpPr>
            <a:cxnSpLocks noChangeShapeType="1"/>
          </p:cNvCxnSpPr>
          <p:nvPr/>
        </p:nvCxnSpPr>
        <p:spPr bwMode="auto">
          <a:xfrm flipV="1">
            <a:off x="719385" y="2264874"/>
            <a:ext cx="7662904" cy="1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50825" y="2075643"/>
            <a:ext cx="365760" cy="397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78" name="Text Box 8"/>
          <p:cNvSpPr txBox="1">
            <a:spLocks noChangeArrowheads="1"/>
          </p:cNvSpPr>
          <p:nvPr/>
        </p:nvSpPr>
        <p:spPr bwMode="auto">
          <a:xfrm>
            <a:off x="775970" y="2013107"/>
            <a:ext cx="652326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7909156" y="2044978"/>
            <a:ext cx="56324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8527766" y="1614633"/>
            <a:ext cx="269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</a:t>
            </a:r>
          </a:p>
        </p:txBody>
      </p:sp>
      <p:sp>
        <p:nvSpPr>
          <p:cNvPr id="81" name="Text Box 11"/>
          <p:cNvSpPr txBox="1">
            <a:spLocks noChangeArrowheads="1"/>
          </p:cNvSpPr>
          <p:nvPr/>
        </p:nvSpPr>
        <p:spPr bwMode="auto">
          <a:xfrm>
            <a:off x="8530016" y="2153549"/>
            <a:ext cx="269875" cy="2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</a:p>
        </p:txBody>
      </p:sp>
      <p:cxnSp>
        <p:nvCxnSpPr>
          <p:cNvPr id="82" name="AutoShape 93"/>
          <p:cNvCxnSpPr/>
          <p:nvPr/>
        </p:nvCxnSpPr>
        <p:spPr bwMode="auto">
          <a:xfrm>
            <a:off x="661585" y="3063531"/>
            <a:ext cx="7734019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50825" y="2807141"/>
            <a:ext cx="365760" cy="397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775725" y="2812550"/>
            <a:ext cx="724872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85" name="AutoShape 93"/>
          <p:cNvCxnSpPr/>
          <p:nvPr/>
        </p:nvCxnSpPr>
        <p:spPr bwMode="auto">
          <a:xfrm flipH="1">
            <a:off x="813268" y="5687562"/>
            <a:ext cx="4681914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73628" y="4089144"/>
            <a:ext cx="365760" cy="397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87" name="Text Box 22"/>
          <p:cNvSpPr txBox="1">
            <a:spLocks noChangeArrowheads="1"/>
          </p:cNvSpPr>
          <p:nvPr/>
        </p:nvSpPr>
        <p:spPr bwMode="auto">
          <a:xfrm>
            <a:off x="8569329" y="4158887"/>
            <a:ext cx="269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73628" y="5489222"/>
            <a:ext cx="365760" cy="397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5537443" y="5608497"/>
            <a:ext cx="528662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7883485" y="2869514"/>
            <a:ext cx="521734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 </a:t>
            </a:r>
            <a:r>
              <a:rPr lang="en-US" sz="12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 Box 27"/>
          <p:cNvSpPr txBox="1">
            <a:spLocks noChangeArrowheads="1"/>
          </p:cNvSpPr>
          <p:nvPr/>
        </p:nvSpPr>
        <p:spPr bwMode="auto">
          <a:xfrm>
            <a:off x="4366363" y="1385780"/>
            <a:ext cx="61498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</a:t>
            </a:r>
            <a:r>
              <a:rPr lang="en-US" sz="1200" b="1" baseline="300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Text Box 28"/>
          <p:cNvSpPr txBox="1">
            <a:spLocks noChangeArrowheads="1"/>
          </p:cNvSpPr>
          <p:nvPr/>
        </p:nvSpPr>
        <p:spPr bwMode="auto">
          <a:xfrm>
            <a:off x="675568" y="5390669"/>
            <a:ext cx="618142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8472401" y="5583960"/>
            <a:ext cx="269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3800307" y="2066742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5" name="AutoShape 33"/>
          <p:cNvCxnSpPr>
            <a:cxnSpLocks noChangeShapeType="1"/>
          </p:cNvCxnSpPr>
          <p:nvPr/>
        </p:nvCxnSpPr>
        <p:spPr bwMode="auto">
          <a:xfrm>
            <a:off x="3953079" y="2386102"/>
            <a:ext cx="0" cy="17528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7910097" y="4032457"/>
            <a:ext cx="655955" cy="34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824230" y="3105235"/>
            <a:ext cx="74930" cy="95250"/>
            <a:chOff x="3205" y="2431"/>
            <a:chExt cx="118" cy="150"/>
          </a:xfrm>
        </p:grpSpPr>
        <p:cxnSp>
          <p:nvCxnSpPr>
            <p:cNvPr id="141" name="AutoShape 39"/>
            <p:cNvCxnSpPr>
              <a:cxnSpLocks noChangeShapeType="1"/>
            </p:cNvCxnSpPr>
            <p:nvPr/>
          </p:nvCxnSpPr>
          <p:spPr bwMode="auto">
            <a:xfrm>
              <a:off x="3205" y="2495"/>
              <a:ext cx="53" cy="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AutoShape 40"/>
            <p:cNvCxnSpPr>
              <a:cxnSpLocks noChangeShapeType="1"/>
            </p:cNvCxnSpPr>
            <p:nvPr/>
          </p:nvCxnSpPr>
          <p:spPr bwMode="auto">
            <a:xfrm flipV="1">
              <a:off x="3269" y="2431"/>
              <a:ext cx="54" cy="15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939108" y="4262502"/>
            <a:ext cx="74930" cy="95250"/>
            <a:chOff x="3205" y="2431"/>
            <a:chExt cx="118" cy="150"/>
          </a:xfrm>
        </p:grpSpPr>
        <p:cxnSp>
          <p:nvCxnSpPr>
            <p:cNvPr id="139" name="AutoShape 42"/>
            <p:cNvCxnSpPr>
              <a:cxnSpLocks noChangeShapeType="1"/>
            </p:cNvCxnSpPr>
            <p:nvPr/>
          </p:nvCxnSpPr>
          <p:spPr bwMode="auto">
            <a:xfrm>
              <a:off x="3205" y="2495"/>
              <a:ext cx="53" cy="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43"/>
            <p:cNvCxnSpPr>
              <a:cxnSpLocks noChangeShapeType="1"/>
            </p:cNvCxnSpPr>
            <p:nvPr/>
          </p:nvCxnSpPr>
          <p:spPr bwMode="auto">
            <a:xfrm flipV="1">
              <a:off x="3269" y="2431"/>
              <a:ext cx="54" cy="15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5196858" y="4110286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842645" y="2290908"/>
            <a:ext cx="74930" cy="95250"/>
            <a:chOff x="3205" y="2431"/>
            <a:chExt cx="118" cy="150"/>
          </a:xfrm>
        </p:grpSpPr>
        <p:cxnSp>
          <p:nvCxnSpPr>
            <p:cNvPr id="137" name="AutoShape 49"/>
            <p:cNvCxnSpPr>
              <a:cxnSpLocks noChangeShapeType="1"/>
            </p:cNvCxnSpPr>
            <p:nvPr/>
          </p:nvCxnSpPr>
          <p:spPr bwMode="auto">
            <a:xfrm>
              <a:off x="3205" y="2495"/>
              <a:ext cx="53" cy="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50"/>
            <p:cNvCxnSpPr>
              <a:cxnSpLocks noChangeShapeType="1"/>
            </p:cNvCxnSpPr>
            <p:nvPr/>
          </p:nvCxnSpPr>
          <p:spPr bwMode="auto">
            <a:xfrm flipV="1">
              <a:off x="3269" y="2431"/>
              <a:ext cx="54" cy="15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" name="Text Box 51"/>
          <p:cNvSpPr txBox="1">
            <a:spLocks noChangeArrowheads="1"/>
          </p:cNvSpPr>
          <p:nvPr/>
        </p:nvSpPr>
        <p:spPr bwMode="auto">
          <a:xfrm>
            <a:off x="682775" y="3989009"/>
            <a:ext cx="659921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914343" y="5732427"/>
            <a:ext cx="74930" cy="95250"/>
            <a:chOff x="3205" y="2431"/>
            <a:chExt cx="118" cy="150"/>
          </a:xfrm>
        </p:grpSpPr>
        <p:cxnSp>
          <p:nvCxnSpPr>
            <p:cNvPr id="135" name="AutoShape 53"/>
            <p:cNvCxnSpPr>
              <a:cxnSpLocks noChangeShapeType="1"/>
            </p:cNvCxnSpPr>
            <p:nvPr/>
          </p:nvCxnSpPr>
          <p:spPr bwMode="auto">
            <a:xfrm>
              <a:off x="3205" y="2495"/>
              <a:ext cx="53" cy="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AutoShape 54"/>
            <p:cNvCxnSpPr>
              <a:cxnSpLocks noChangeShapeType="1"/>
            </p:cNvCxnSpPr>
            <p:nvPr/>
          </p:nvCxnSpPr>
          <p:spPr bwMode="auto">
            <a:xfrm flipV="1">
              <a:off x="3269" y="2431"/>
              <a:ext cx="54" cy="15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3" name="AutoShape 57"/>
          <p:cNvCxnSpPr>
            <a:cxnSpLocks noChangeShapeType="1"/>
          </p:cNvCxnSpPr>
          <p:nvPr/>
        </p:nvCxnSpPr>
        <p:spPr bwMode="auto">
          <a:xfrm flipH="1">
            <a:off x="6261643" y="2431880"/>
            <a:ext cx="7620" cy="16271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61"/>
          <p:cNvCxnSpPr>
            <a:cxnSpLocks noChangeShapeType="1"/>
          </p:cNvCxnSpPr>
          <p:nvPr/>
        </p:nvCxnSpPr>
        <p:spPr bwMode="auto">
          <a:xfrm>
            <a:off x="7038398" y="2066742"/>
            <a:ext cx="338987" cy="3975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7081119" y="2117534"/>
            <a:ext cx="238125" cy="27876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06" name="Text Box 65"/>
          <p:cNvSpPr txBox="1">
            <a:spLocks noChangeArrowheads="1"/>
          </p:cNvSpPr>
          <p:nvPr/>
        </p:nvSpPr>
        <p:spPr bwMode="auto">
          <a:xfrm>
            <a:off x="6948501" y="2370612"/>
            <a:ext cx="2717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Text Box 11"/>
          <p:cNvSpPr txBox="1">
            <a:spLocks noChangeArrowheads="1"/>
          </p:cNvSpPr>
          <p:nvPr/>
        </p:nvSpPr>
        <p:spPr bwMode="auto">
          <a:xfrm>
            <a:off x="8537002" y="2937684"/>
            <a:ext cx="269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</a:p>
        </p:txBody>
      </p:sp>
      <p:cxnSp>
        <p:nvCxnSpPr>
          <p:cNvPr id="108" name="AutoShape 57"/>
          <p:cNvCxnSpPr>
            <a:cxnSpLocks noChangeShapeType="1"/>
          </p:cNvCxnSpPr>
          <p:nvPr/>
        </p:nvCxnSpPr>
        <p:spPr bwMode="auto">
          <a:xfrm>
            <a:off x="2793264" y="1755225"/>
            <a:ext cx="0" cy="38287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5196892" y="2921771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10" name="AutoShape 57"/>
          <p:cNvCxnSpPr>
            <a:cxnSpLocks noChangeShapeType="1"/>
          </p:cNvCxnSpPr>
          <p:nvPr/>
        </p:nvCxnSpPr>
        <p:spPr bwMode="auto">
          <a:xfrm flipH="1">
            <a:off x="5363565" y="3248161"/>
            <a:ext cx="34" cy="862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Text Box 63"/>
          <p:cNvSpPr txBox="1">
            <a:spLocks noChangeArrowheads="1"/>
          </p:cNvSpPr>
          <p:nvPr/>
        </p:nvSpPr>
        <p:spPr bwMode="auto">
          <a:xfrm>
            <a:off x="5391991" y="2691715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2100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6094638" y="4059013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1676689" y="1614632"/>
            <a:ext cx="33106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AutoShape 57"/>
          <p:cNvCxnSpPr>
            <a:cxnSpLocks noChangeShapeType="1"/>
          </p:cNvCxnSpPr>
          <p:nvPr/>
        </p:nvCxnSpPr>
        <p:spPr bwMode="auto">
          <a:xfrm>
            <a:off x="4994852" y="1614633"/>
            <a:ext cx="148362" cy="6290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57"/>
          <p:cNvCxnSpPr>
            <a:cxnSpLocks noChangeShapeType="1"/>
          </p:cNvCxnSpPr>
          <p:nvPr/>
        </p:nvCxnSpPr>
        <p:spPr bwMode="auto">
          <a:xfrm flipH="1">
            <a:off x="1428282" y="1614633"/>
            <a:ext cx="241479" cy="6359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 Box 11"/>
          <p:cNvSpPr txBox="1">
            <a:spLocks noChangeArrowheads="1"/>
          </p:cNvSpPr>
          <p:nvPr/>
        </p:nvSpPr>
        <p:spPr bwMode="auto">
          <a:xfrm>
            <a:off x="5114871" y="1682544"/>
            <a:ext cx="269875" cy="2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17" name="Text Box 11"/>
          <p:cNvSpPr txBox="1">
            <a:spLocks noChangeArrowheads="1"/>
          </p:cNvSpPr>
          <p:nvPr/>
        </p:nvSpPr>
        <p:spPr bwMode="auto">
          <a:xfrm>
            <a:off x="4914292" y="2282744"/>
            <a:ext cx="269875" cy="27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18" name="Text Box 63"/>
          <p:cNvSpPr txBox="1">
            <a:spLocks noChangeArrowheads="1"/>
          </p:cNvSpPr>
          <p:nvPr/>
        </p:nvSpPr>
        <p:spPr bwMode="auto">
          <a:xfrm>
            <a:off x="3780014" y="1833034"/>
            <a:ext cx="887871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1300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1739045" y="4110287"/>
            <a:ext cx="296194" cy="27511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2626430" y="1428835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2608816" y="5501957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22" name="Text Box 65"/>
          <p:cNvSpPr txBox="1">
            <a:spLocks noChangeArrowheads="1"/>
          </p:cNvSpPr>
          <p:nvPr/>
        </p:nvSpPr>
        <p:spPr bwMode="auto">
          <a:xfrm>
            <a:off x="1929711" y="4350767"/>
            <a:ext cx="2717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Text Box 63"/>
          <p:cNvSpPr txBox="1">
            <a:spLocks noChangeArrowheads="1"/>
          </p:cNvSpPr>
          <p:nvPr/>
        </p:nvSpPr>
        <p:spPr bwMode="auto">
          <a:xfrm>
            <a:off x="1598486" y="3862188"/>
            <a:ext cx="1059666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3800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Text Box 63"/>
          <p:cNvSpPr txBox="1">
            <a:spLocks noChangeArrowheads="1"/>
          </p:cNvSpPr>
          <p:nvPr/>
        </p:nvSpPr>
        <p:spPr bwMode="auto">
          <a:xfrm>
            <a:off x="2921032" y="1285810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1600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6102258" y="2105490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6" name="Text Box 63"/>
          <p:cNvSpPr txBox="1">
            <a:spLocks noChangeArrowheads="1"/>
          </p:cNvSpPr>
          <p:nvPr/>
        </p:nvSpPr>
        <p:spPr bwMode="auto">
          <a:xfrm>
            <a:off x="6010663" y="1860179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1800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7" name="Text Box 63"/>
          <p:cNvSpPr txBox="1">
            <a:spLocks noChangeArrowheads="1"/>
          </p:cNvSpPr>
          <p:nvPr/>
        </p:nvSpPr>
        <p:spPr bwMode="auto">
          <a:xfrm>
            <a:off x="7132882" y="1915598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900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3780014" y="4070802"/>
            <a:ext cx="334010" cy="3263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29" name="Text Box 27"/>
          <p:cNvSpPr txBox="1">
            <a:spLocks noChangeArrowheads="1"/>
          </p:cNvSpPr>
          <p:nvPr/>
        </p:nvSpPr>
        <p:spPr bwMode="auto">
          <a:xfrm>
            <a:off x="5586298" y="3945634"/>
            <a:ext cx="61498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 </a:t>
            </a:r>
            <a:r>
              <a:rPr lang="en-US" sz="120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30" name="Text Box 27"/>
          <p:cNvSpPr txBox="1">
            <a:spLocks noChangeArrowheads="1"/>
          </p:cNvSpPr>
          <p:nvPr/>
        </p:nvSpPr>
        <p:spPr bwMode="auto">
          <a:xfrm>
            <a:off x="4404694" y="3963225"/>
            <a:ext cx="61498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95 </a:t>
            </a:r>
            <a:r>
              <a:rPr lang="en-US" sz="1200" b="1" baseline="300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1" name="Text Box 27"/>
          <p:cNvSpPr txBox="1">
            <a:spLocks noChangeArrowheads="1"/>
          </p:cNvSpPr>
          <p:nvPr/>
        </p:nvSpPr>
        <p:spPr bwMode="auto">
          <a:xfrm>
            <a:off x="2978041" y="3950334"/>
            <a:ext cx="801973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116.67 </a:t>
            </a:r>
            <a:r>
              <a:rPr lang="en-US" sz="12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1989109" y="4164188"/>
            <a:ext cx="2103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4083544" y="2146068"/>
            <a:ext cx="0" cy="20039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098163" y="2190561"/>
            <a:ext cx="306908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26"/>
          <p:cNvSpPr txBox="1">
            <a:spLocks noChangeArrowheads="1"/>
          </p:cNvSpPr>
          <p:nvPr/>
        </p:nvSpPr>
        <p:spPr bwMode="auto">
          <a:xfrm>
            <a:off x="5749796" y="2832676"/>
            <a:ext cx="521734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12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4" name="AutoShape 61"/>
          <p:cNvCxnSpPr>
            <a:cxnSpLocks noChangeShapeType="1"/>
          </p:cNvCxnSpPr>
          <p:nvPr/>
        </p:nvCxnSpPr>
        <p:spPr bwMode="auto">
          <a:xfrm>
            <a:off x="7145969" y="2870979"/>
            <a:ext cx="338987" cy="3975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Oval 144"/>
          <p:cNvSpPr>
            <a:spLocks noChangeArrowheads="1"/>
          </p:cNvSpPr>
          <p:nvPr/>
        </p:nvSpPr>
        <p:spPr bwMode="auto">
          <a:xfrm>
            <a:off x="7188690" y="2921771"/>
            <a:ext cx="238125" cy="27876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endParaRPr lang="en-US"/>
          </a:p>
        </p:txBody>
      </p:sp>
      <p:sp>
        <p:nvSpPr>
          <p:cNvPr id="146" name="Text Box 65"/>
          <p:cNvSpPr txBox="1">
            <a:spLocks noChangeArrowheads="1"/>
          </p:cNvSpPr>
          <p:nvPr/>
        </p:nvSpPr>
        <p:spPr bwMode="auto">
          <a:xfrm>
            <a:off x="7056072" y="3174849"/>
            <a:ext cx="2717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7" name="Text Box 63"/>
          <p:cNvSpPr txBox="1">
            <a:spLocks noChangeArrowheads="1"/>
          </p:cNvSpPr>
          <p:nvPr/>
        </p:nvSpPr>
        <p:spPr bwMode="auto">
          <a:xfrm>
            <a:off x="7351344" y="2728153"/>
            <a:ext cx="68836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600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Text Box 27"/>
          <p:cNvSpPr txBox="1">
            <a:spLocks noChangeArrowheads="1"/>
          </p:cNvSpPr>
          <p:nvPr/>
        </p:nvSpPr>
        <p:spPr bwMode="auto">
          <a:xfrm>
            <a:off x="4253509" y="2292275"/>
            <a:ext cx="614985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115 </a:t>
            </a:r>
            <a:r>
              <a:rPr lang="en-US" sz="1200" b="1" baseline="300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" name="Text Box 27"/>
          <p:cNvSpPr txBox="1">
            <a:spLocks noChangeArrowheads="1"/>
          </p:cNvSpPr>
          <p:nvPr/>
        </p:nvSpPr>
        <p:spPr bwMode="auto">
          <a:xfrm>
            <a:off x="5311990" y="1967794"/>
            <a:ext cx="805967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107.5 </a:t>
            </a:r>
            <a:r>
              <a:rPr lang="en-US" sz="1200" b="1" baseline="300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" name="Text Box 27"/>
          <p:cNvSpPr txBox="1">
            <a:spLocks noChangeArrowheads="1"/>
          </p:cNvSpPr>
          <p:nvPr/>
        </p:nvSpPr>
        <p:spPr bwMode="auto">
          <a:xfrm>
            <a:off x="6428408" y="2002375"/>
            <a:ext cx="805967" cy="35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62.5 </a:t>
            </a:r>
            <a:r>
              <a:rPr lang="en-US" sz="1200" b="1" baseline="300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200" b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3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152400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Heat Loop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5540514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 heat loop is a loop in the HEN around which duties can be shifted from one exchanger to another without affecting stream duties</a:t>
            </a: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968" y="1237944"/>
            <a:ext cx="7802064" cy="43821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24000"/>
            <a:ext cx="8991600" cy="412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52400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Heat Loop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597167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371600" y="5638800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>
                <a:solidFill>
                  <a:srgbClr val="0000FF"/>
                </a:solidFill>
              </a:rPr>
              <a:t>Heater/cooler can be included in a loop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52800" y="152400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Heat Loop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54690" y="191869"/>
            <a:ext cx="2236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Heat Path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5722203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Heat paths: paths that connect two different utilities, also called utility paths</a:t>
            </a:r>
          </a:p>
        </p:txBody>
      </p:sp>
      <p:pic>
        <p:nvPicPr>
          <p:cNvPr id="6" name="Picture 5" descr="Untitled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968" y="990600"/>
            <a:ext cx="7802064" cy="4763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54690" y="191869"/>
            <a:ext cx="2236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Heat Path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39921"/>
            <a:ext cx="8686800" cy="397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28600"/>
            <a:ext cx="6741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NETWORK OPTIMIZATION – Example 1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8609114" cy="415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8200" y="57912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An MER network by pinch design method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6282"/>
            <a:ext cx="9144000" cy="4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95400" y="228600"/>
            <a:ext cx="6741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NETWORK OPTIMIZATION – Example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960</Words>
  <Application>Microsoft Office PowerPoint</Application>
  <PresentationFormat>On-screen Show (4:3)</PresentationFormat>
  <Paragraphs>475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Tahoma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Supreme Laptop</dc:creator>
  <cp:lastModifiedBy>Admin</cp:lastModifiedBy>
  <cp:revision>558</cp:revision>
  <dcterms:created xsi:type="dcterms:W3CDTF">2002-08-20T13:24:25Z</dcterms:created>
  <dcterms:modified xsi:type="dcterms:W3CDTF">2022-04-09T15:27:15Z</dcterms:modified>
</cp:coreProperties>
</file>