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1" r:id="rId2"/>
    <p:sldId id="366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401" r:id="rId18"/>
    <p:sldId id="402" r:id="rId19"/>
    <p:sldId id="403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7" r:id="rId30"/>
    <p:sldId id="398" r:id="rId31"/>
    <p:sldId id="399" r:id="rId32"/>
    <p:sldId id="400" r:id="rId33"/>
  </p:sldIdLst>
  <p:sldSz cx="9144000" cy="6858000" type="screen4x3"/>
  <p:notesSz cx="6858000" cy="91440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  <a:srgbClr val="FFCC00"/>
    <a:srgbClr val="FFA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24" autoAdjust="0"/>
  </p:normalViewPr>
  <p:slideViewPr>
    <p:cSldViewPr>
      <p:cViewPr varScale="1">
        <p:scale>
          <a:sx n="62" d="100"/>
          <a:sy n="62" d="100"/>
        </p:scale>
        <p:origin x="15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0FBFC69-B47F-4DD7-BBA6-D8AB754B95A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A280B-9EED-4E64-B75D-1AEBF9D4896E}" type="slidenum">
              <a:rPr lang="da-DK" smtClean="0"/>
              <a:pPr/>
              <a:t>1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120007-D809-47B5-AD04-3A8935C6E776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C2672-1538-4D25-8D6B-6CE44F641CB8}" type="slidenum">
              <a:rPr lang="da-DK" smtClean="0"/>
              <a:pPr/>
              <a:t>11</a:t>
            </a:fld>
            <a:endParaRPr lang="da-DK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7A35C-7887-40DC-9512-B5248BBAFBE0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5E36-F711-4161-A1BD-FFC7A6778BDF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7CBE3-D898-4C59-9926-93A97B921F4F}" type="slidenum">
              <a:rPr lang="da-DK" smtClean="0"/>
              <a:pPr/>
              <a:t>14</a:t>
            </a:fld>
            <a:endParaRPr lang="da-DK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E7A44-594B-47E5-99E9-A0C79899B8F7}" type="slidenum">
              <a:rPr lang="da-DK" smtClean="0"/>
              <a:pPr/>
              <a:t>15</a:t>
            </a:fld>
            <a:endParaRPr lang="da-DK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F7691A-D230-4F4B-8670-BB826098B5D0}" type="slidenum">
              <a:rPr lang="da-DK" smtClean="0"/>
              <a:pPr/>
              <a:t>16</a:t>
            </a:fld>
            <a:endParaRPr lang="da-DK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5E36-F711-4161-A1BD-FFC7A6778BDF}" type="slidenum">
              <a:rPr lang="da-DK" smtClean="0"/>
              <a:pPr/>
              <a:t>17</a:t>
            </a:fld>
            <a:endParaRPr lang="da-DK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5E36-F711-4161-A1BD-FFC7A6778BDF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55E36-F711-4161-A1BD-FFC7A6778BDF}" type="slidenum">
              <a:rPr lang="da-DK" smtClean="0"/>
              <a:pPr/>
              <a:t>19</a:t>
            </a:fld>
            <a:endParaRPr lang="da-DK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3AA20-6E01-425D-9EBA-FC1B80BA331F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18C60-D435-4AD6-8BDC-445D4988ABD3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3657A-7651-41BA-843C-E67E49F7A9E7}" type="slidenum">
              <a:rPr lang="da-DK" smtClean="0"/>
              <a:pPr/>
              <a:t>21</a:t>
            </a:fld>
            <a:endParaRPr lang="da-DK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5CDF4-476B-497A-ACA9-8685AF8E5BD4}" type="slidenum">
              <a:rPr lang="da-DK" smtClean="0"/>
              <a:pPr/>
              <a:t>22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1C748-7DFC-4A98-89E9-906BDBAF1657}" type="slidenum">
              <a:rPr lang="da-DK" smtClean="0"/>
              <a:pPr/>
              <a:t>23</a:t>
            </a:fld>
            <a:endParaRPr lang="da-DK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8A158-306A-465A-817D-22CFE5D64B0E}" type="slidenum">
              <a:rPr lang="da-DK" smtClean="0"/>
              <a:pPr/>
              <a:t>24</a:t>
            </a:fld>
            <a:endParaRPr lang="da-DK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702BB-DD19-4DE3-BCE8-6D45A97377E6}" type="slidenum">
              <a:rPr lang="da-DK" smtClean="0"/>
              <a:pPr/>
              <a:t>25</a:t>
            </a:fld>
            <a:endParaRPr lang="da-DK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D2676-A542-4816-AE10-6671355EBFF5}" type="slidenum">
              <a:rPr lang="da-DK" smtClean="0"/>
              <a:pPr/>
              <a:t>26</a:t>
            </a:fld>
            <a:endParaRPr lang="da-DK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A51AC-2DEA-4B18-A8D8-26AA8847DE9C}" type="slidenum">
              <a:rPr lang="da-DK" smtClean="0"/>
              <a:pPr/>
              <a:t>27</a:t>
            </a:fld>
            <a:endParaRPr lang="da-DK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F4D7D-B668-4542-9DCA-57205B22782E}" type="slidenum">
              <a:rPr lang="da-DK" smtClean="0"/>
              <a:pPr/>
              <a:t>28</a:t>
            </a:fld>
            <a:endParaRPr lang="da-DK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F4D7D-B668-4542-9DCA-57205B22782E}" type="slidenum">
              <a:rPr lang="da-DK" smtClean="0"/>
              <a:pPr/>
              <a:t>29</a:t>
            </a:fld>
            <a:endParaRPr lang="da-DK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F4228-7FCF-4C13-BF70-9C59C982AEA1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F4D7D-B668-4542-9DCA-57205B22782E}" type="slidenum">
              <a:rPr lang="da-DK" smtClean="0"/>
              <a:pPr/>
              <a:t>30</a:t>
            </a:fld>
            <a:endParaRPr lang="da-DK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D9F6A-51F9-4C36-98F4-4853818DD193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55448-C758-4EDF-9EAA-16BF312FC2D1}" type="slidenum">
              <a:rPr lang="da-DK" smtClean="0"/>
              <a:pPr/>
              <a:t>5</a:t>
            </a:fld>
            <a:endParaRPr lang="da-DK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A42B9-3546-4CF5-93CB-88BBA16AF311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4CDBE-3120-4F1C-8345-25644C993A00}" type="slidenum">
              <a:rPr lang="da-DK" smtClean="0"/>
              <a:pPr/>
              <a:t>7</a:t>
            </a:fld>
            <a:endParaRPr lang="da-DK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F9008-6309-431A-A74D-ED5537586372}" type="slidenum">
              <a:rPr lang="da-DK" smtClean="0"/>
              <a:pPr/>
              <a:t>8</a:t>
            </a:fld>
            <a:endParaRPr lang="da-DK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41C99-2322-45AE-8CEF-AC745DBF8DFB}" type="slidenum">
              <a:rPr lang="da-DK" smtClean="0"/>
              <a:pPr/>
              <a:t>9</a:t>
            </a:fld>
            <a:endParaRPr lang="da-DK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422E-FF23-4AA4-9419-4A13398043ED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04428-0868-49EE-91B8-9BB6D72CDD1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F6655-7676-493D-9C71-78FC5621CA1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F983-69AC-4BAD-8EFF-945FCB2683F2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870F2-1E00-43A0-899A-374D26D1E02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9D7C-E6A6-4BCB-9E15-8C2661283D08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CF6E-AFE2-4CC2-8BBC-A899834E31A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0A93D-3CA6-4D5E-A100-F25BC81C492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2849-2EBF-4F4B-859B-A9D0D3B7F84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D897B-6973-4B36-BA36-252AFD5CEC7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52397-C3C0-4F40-A02F-9AE3C5411494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CE3BFC8-37B5-4FD0-A791-52B1A948D1C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723900" y="917825"/>
            <a:ext cx="7924800" cy="576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THIẾT BỊ TRAO ĐỔI NHIỆT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Heat Exchanger Network (HEN)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endParaRPr lang="en-US" sz="16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MER Network Design</a:t>
            </a:r>
          </a:p>
        </p:txBody>
      </p:sp>
      <p:graphicFrame>
        <p:nvGraphicFramePr>
          <p:cNvPr id="4098" name="Object 27"/>
          <p:cNvGraphicFramePr>
            <a:graphicFrameLocks noChangeAspect="1"/>
          </p:cNvGraphicFramePr>
          <p:nvPr/>
        </p:nvGraphicFramePr>
        <p:xfrm>
          <a:off x="1289050" y="2239963"/>
          <a:ext cx="4273550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Picture" r:id="rId4" imgW="3605784" imgH="1981200" progId="Word.Picture.8">
                  <p:embed/>
                </p:oleObj>
              </mc:Choice>
              <mc:Fallback>
                <p:oleObj name="Picture" r:id="rId4" imgW="3605784" imgH="1981200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239963"/>
                        <a:ext cx="4273550" cy="234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2698750" y="2584450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97113" y="2781300"/>
            <a:ext cx="352425" cy="1701800"/>
            <a:chOff x="2265" y="1620"/>
            <a:chExt cx="222" cy="1072"/>
          </a:xfrm>
        </p:grpSpPr>
        <p:sp>
          <p:nvSpPr>
            <p:cNvPr id="4120" name="Line 30"/>
            <p:cNvSpPr>
              <a:spLocks noChangeShapeType="1"/>
            </p:cNvSpPr>
            <p:nvPr/>
          </p:nvSpPr>
          <p:spPr bwMode="auto">
            <a:xfrm flipH="1">
              <a:off x="2382" y="1734"/>
              <a:ext cx="0" cy="8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1"/>
            <p:cNvSpPr>
              <a:spLocks noChangeArrowheads="1"/>
            </p:cNvSpPr>
            <p:nvPr/>
          </p:nvSpPr>
          <p:spPr bwMode="auto">
            <a:xfrm>
              <a:off x="2265" y="1620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Oval 32"/>
            <p:cNvSpPr>
              <a:spLocks noChangeArrowheads="1"/>
            </p:cNvSpPr>
            <p:nvPr/>
          </p:nvSpPr>
          <p:spPr bwMode="auto">
            <a:xfrm>
              <a:off x="2274" y="2490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197225" y="3429000"/>
            <a:ext cx="352425" cy="1044575"/>
            <a:chOff x="2640" y="2028"/>
            <a:chExt cx="222" cy="658"/>
          </a:xfrm>
        </p:grpSpPr>
        <p:sp>
          <p:nvSpPr>
            <p:cNvPr id="4117" name="Line 34"/>
            <p:cNvSpPr>
              <a:spLocks noChangeShapeType="1"/>
            </p:cNvSpPr>
            <p:nvPr/>
          </p:nvSpPr>
          <p:spPr bwMode="auto">
            <a:xfrm flipH="1">
              <a:off x="2754" y="2124"/>
              <a:ext cx="0" cy="4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35"/>
            <p:cNvSpPr>
              <a:spLocks noChangeArrowheads="1"/>
            </p:cNvSpPr>
            <p:nvPr/>
          </p:nvSpPr>
          <p:spPr bwMode="auto">
            <a:xfrm>
              <a:off x="2649" y="2028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Oval 36"/>
            <p:cNvSpPr>
              <a:spLocks noChangeArrowheads="1"/>
            </p:cNvSpPr>
            <p:nvPr/>
          </p:nvSpPr>
          <p:spPr bwMode="auto">
            <a:xfrm>
              <a:off x="2640" y="2484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762375" y="3389313"/>
            <a:ext cx="363538" cy="336550"/>
            <a:chOff x="1160" y="2543"/>
            <a:chExt cx="229" cy="212"/>
          </a:xfrm>
        </p:grpSpPr>
        <p:sp>
          <p:nvSpPr>
            <p:cNvPr id="4115" name="Oval 38"/>
            <p:cNvSpPr>
              <a:spLocks noChangeArrowheads="1"/>
            </p:cNvSpPr>
            <p:nvPr/>
          </p:nvSpPr>
          <p:spPr bwMode="auto">
            <a:xfrm>
              <a:off x="1176" y="2544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Text Box 39"/>
            <p:cNvSpPr txBox="1">
              <a:spLocks noChangeArrowheads="1"/>
            </p:cNvSpPr>
            <p:nvPr/>
          </p:nvSpPr>
          <p:spPr bwMode="auto">
            <a:xfrm>
              <a:off x="1160" y="2543"/>
              <a:ext cx="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he-IL" sz="16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C</a:t>
              </a:r>
              <a:endParaRPr lang="en-US" altLang="he-IL" sz="2200">
                <a:solidFill>
                  <a:schemeClr val="tx2"/>
                </a:solidFill>
                <a:latin typeface="Comic Sans MS" pitchFamily="66" charset="0"/>
                <a:cs typeface="Narkisim" pitchFamily="2" charset="-79"/>
              </a:endParaRPr>
            </a:p>
          </p:txBody>
        </p:sp>
      </p:grpSp>
      <p:sp>
        <p:nvSpPr>
          <p:cNvPr id="235560" name="Rectangle 40"/>
          <p:cNvSpPr>
            <a:spLocks noChangeArrowheads="1"/>
          </p:cNvSpPr>
          <p:nvPr/>
        </p:nvSpPr>
        <p:spPr bwMode="auto">
          <a:xfrm>
            <a:off x="1447800" y="5638800"/>
            <a:ext cx="6534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>
                <a:latin typeface="Tahoma" pitchFamily="34" charset="0"/>
                <a:cs typeface="Tahoma" pitchFamily="34" charset="0"/>
              </a:rPr>
              <a:t>Add cooling utilities as needed (</a:t>
            </a:r>
            <a:r>
              <a:rPr lang="en-US" altLang="he-IL" sz="2400">
                <a:latin typeface="Tahoma" pitchFamily="34" charset="0"/>
                <a:cs typeface="Tahoma" pitchFamily="34" charset="0"/>
                <a:sym typeface="Symbol" pitchFamily="18" charset="2"/>
              </a:rPr>
              <a:t></a:t>
            </a:r>
            <a:r>
              <a:rPr lang="en-US" altLang="he-IL" sz="2400">
                <a:latin typeface="Tahoma" pitchFamily="34" charset="0"/>
                <a:cs typeface="Tahoma" pitchFamily="34" charset="0"/>
              </a:rPr>
              <a:t>MER target)</a:t>
            </a:r>
          </a:p>
        </p:txBody>
      </p:sp>
      <p:sp>
        <p:nvSpPr>
          <p:cNvPr id="235561" name="Rectangle 41"/>
          <p:cNvSpPr>
            <a:spLocks noChangeArrowheads="1"/>
          </p:cNvSpPr>
          <p:nvPr/>
        </p:nvSpPr>
        <p:spPr bwMode="auto">
          <a:xfrm>
            <a:off x="6096000" y="3276600"/>
            <a:ext cx="2514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>
                <a:latin typeface="Tahoma" pitchFamily="34" charset="0"/>
                <a:cs typeface="Tahoma" pitchFamily="34" charset="0"/>
              </a:rPr>
              <a:t>Q</a:t>
            </a:r>
            <a:r>
              <a:rPr lang="en-US" altLang="he-IL" sz="2400" baseline="-25000">
                <a:latin typeface="Tahoma" pitchFamily="34" charset="0"/>
                <a:cs typeface="Tahoma" pitchFamily="34" charset="0"/>
              </a:rPr>
              <a:t>Cmin</a:t>
            </a:r>
            <a:r>
              <a:rPr lang="en-US" altLang="he-IL" sz="2400">
                <a:latin typeface="Tahoma" pitchFamily="34" charset="0"/>
                <a:cs typeface="Tahoma" pitchFamily="34" charset="0"/>
              </a:rPr>
              <a:t> = 60 kW </a:t>
            </a:r>
            <a:r>
              <a:rPr lang="en-US" altLang="he-IL" sz="2400">
                <a:latin typeface="Tahoma" pitchFamily="34" charset="0"/>
                <a:cs typeface="Tahoma" pitchFamily="34" charset="0"/>
                <a:sym typeface="Wingdings" pitchFamily="2" charset="2"/>
              </a:rPr>
              <a:t></a:t>
            </a:r>
          </a:p>
        </p:txBody>
      </p:sp>
      <p:sp>
        <p:nvSpPr>
          <p:cNvPr id="235562" name="Rectangle 42"/>
          <p:cNvSpPr>
            <a:spLocks noChangeArrowheads="1"/>
          </p:cNvSpPr>
          <p:nvPr/>
        </p:nvSpPr>
        <p:spPr bwMode="auto">
          <a:xfrm>
            <a:off x="3187700" y="4495800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 u="sng">
                <a:latin typeface="Comic Sans MS" pitchFamily="66" charset="0"/>
                <a:cs typeface="Miriam" pitchFamily="2" charset="-79"/>
              </a:rPr>
              <a:t>30</a:t>
            </a:r>
            <a:endParaRPr lang="en-US" altLang="en-US" sz="14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2282825" y="4495800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 u="sng">
                <a:latin typeface="Comic Sans MS" pitchFamily="66" charset="0"/>
                <a:cs typeface="Miriam" pitchFamily="2" charset="-79"/>
              </a:rPr>
              <a:t>90</a:t>
            </a:r>
            <a:endParaRPr lang="en-US" altLang="en-US" sz="14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3768725" y="3724275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 u="sng">
                <a:latin typeface="Comic Sans MS" pitchFamily="66" charset="0"/>
                <a:cs typeface="Miriam" pitchFamily="2" charset="-79"/>
              </a:rPr>
              <a:t>60</a:t>
            </a:r>
            <a:endParaRPr lang="en-US" altLang="en-US" sz="14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3575050" y="4013200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2730500" y="4086225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>
                <a:latin typeface="Times New Roman" pitchFamily="18" charset="0"/>
                <a:cs typeface="Miriam" pitchFamily="2" charset="-79"/>
              </a:rPr>
              <a:t>35</a:t>
            </a:r>
            <a:r>
              <a:rPr lang="en-US" altLang="he-IL" sz="1600" baseline="30000">
                <a:latin typeface="Times New Roman" pitchFamily="18" charset="0"/>
                <a:cs typeface="Miriam" pitchFamily="2" charset="-79"/>
              </a:rPr>
              <a:t>o</a:t>
            </a:r>
            <a:endParaRPr lang="en-US" altLang="he-IL" sz="14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5567" name="Rectangle 47"/>
          <p:cNvSpPr>
            <a:spLocks noChangeArrowheads="1"/>
          </p:cNvSpPr>
          <p:nvPr/>
        </p:nvSpPr>
        <p:spPr bwMode="auto">
          <a:xfrm>
            <a:off x="4165600" y="3232150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0A25D3F-F108-4460-A584-CBA06EEB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799"/>
            <a:ext cx="8686800" cy="79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tabLst>
                <a:tab pos="1254125" algn="l"/>
              </a:tabLst>
            </a:pP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(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8" grpId="0" autoUpdateAnimBg="0"/>
      <p:bldP spid="235560" grpId="0" autoUpdateAnimBg="0"/>
      <p:bldP spid="235561" grpId="0" autoUpdateAnimBg="0"/>
      <p:bldP spid="235562" grpId="0" autoUpdateAnimBg="0"/>
      <p:bldP spid="235563" grpId="0" autoUpdateAnimBg="0"/>
      <p:bldP spid="235564" grpId="0" autoUpdateAnimBg="0"/>
      <p:bldP spid="235565" grpId="0" autoUpdateAnimBg="0"/>
      <p:bldP spid="235566" grpId="0" autoUpdateAnimBg="0"/>
      <p:bldP spid="2355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MER Network Design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228600" y="10668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1254125" algn="l"/>
              </a:tabLst>
            </a:pP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Thiết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kế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hoàn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chỉnh</a:t>
            </a:r>
            <a:endParaRPr lang="en-US" altLang="he-IL" sz="2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122" name="Object 27"/>
          <p:cNvGraphicFramePr>
            <a:graphicFrameLocks noChangeAspect="1"/>
          </p:cNvGraphicFramePr>
          <p:nvPr/>
        </p:nvGraphicFramePr>
        <p:xfrm>
          <a:off x="1066800" y="1600200"/>
          <a:ext cx="7010400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Picture" r:id="rId4" imgW="4933188" imgH="2720340" progId="Word.Picture.8">
                  <p:embed/>
                </p:oleObj>
              </mc:Choice>
              <mc:Fallback>
                <p:oleObj name="Picture" r:id="rId4" imgW="4933188" imgH="2720340" progId="Word.Picture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010400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28"/>
          <p:cNvSpPr>
            <a:spLocks noChangeArrowheads="1"/>
          </p:cNvSpPr>
          <p:nvPr/>
        </p:nvSpPr>
        <p:spPr bwMode="auto">
          <a:xfrm>
            <a:off x="1066800" y="5486400"/>
            <a:ext cx="7172325" cy="12382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 dirty="0">
                <a:latin typeface="Tahoma" pitchFamily="34" charset="0"/>
                <a:cs typeface="Tahoma" pitchFamily="34" charset="0"/>
              </a:rPr>
              <a:t>L</a:t>
            </a:r>
            <a:r>
              <a:rPr lang="vi-VN" altLang="he-IL" sz="2400" dirty="0">
                <a:latin typeface="Tahoma" pitchFamily="34" charset="0"/>
                <a:cs typeface="Tahoma" pitchFamily="34" charset="0"/>
              </a:rPr>
              <a:t>ư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u ý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là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thiết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kế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này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đạt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đ</a:t>
            </a:r>
            <a:r>
              <a:rPr lang="vi-VN" altLang="he-IL" sz="2400" dirty="0">
                <a:latin typeface="Tahoma" pitchFamily="34" charset="0"/>
                <a:cs typeface="Tahoma" pitchFamily="34" charset="0"/>
              </a:rPr>
              <a:t>ư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ợc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mục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tiêu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mức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l</a:t>
            </a:r>
            <a:r>
              <a:rPr lang="vi-VN" altLang="he-IL" sz="2400" dirty="0">
                <a:latin typeface="Tahoma" pitchFamily="34" charset="0"/>
                <a:cs typeface="Tahoma" pitchFamily="34" charset="0"/>
              </a:rPr>
              <a:t>ư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ợng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tiêu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thụ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 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Q</a:t>
            </a:r>
            <a:r>
              <a:rPr lang="en-US" altLang="he-IL" sz="2400" baseline="-25000" dirty="0" err="1">
                <a:latin typeface="Tahoma" pitchFamily="34" charset="0"/>
                <a:cs typeface="Tahoma" pitchFamily="34" charset="0"/>
              </a:rPr>
              <a:t>Hmin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= 20 kW and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Q</a:t>
            </a:r>
            <a:r>
              <a:rPr lang="en-US" altLang="he-IL" sz="2400" baseline="-25000" dirty="0" err="1">
                <a:latin typeface="Tahoma" pitchFamily="34" charset="0"/>
                <a:cs typeface="Tahoma" pitchFamily="34" charset="0"/>
              </a:rPr>
              <a:t>Cmin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= 60 kW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Các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b</a:t>
            </a:r>
            <a:r>
              <a:rPr lang="vi-VN" sz="3200" b="1" dirty="0">
                <a:solidFill>
                  <a:srgbClr val="FF0000"/>
                </a:solidFill>
                <a:latin typeface="Tahoma" pitchFamily="34" charset="0"/>
              </a:rPr>
              <a:t>ư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ớc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thiết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kế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52400" y="990600"/>
            <a:ext cx="8763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75" indent="-3175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"/>
              <a:tabLst>
                <a:tab pos="400050" algn="l"/>
              </a:tabLst>
            </a:pPr>
            <a:r>
              <a:rPr lang="en-US" altLang="he-IL" sz="2400" dirty="0">
                <a:solidFill>
                  <a:srgbClr val="0000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MER targeting: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Xác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pinch,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Q</a:t>
            </a:r>
            <a:r>
              <a:rPr lang="en-US" altLang="he-IL" sz="2400" baseline="-25000" dirty="0" err="1">
                <a:latin typeface="Tahoma" pitchFamily="34" charset="0"/>
                <a:cs typeface="Tahoma" pitchFamily="34" charset="0"/>
              </a:rPr>
              <a:t>Hmin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Q</a:t>
            </a:r>
            <a:r>
              <a:rPr lang="en-US" altLang="he-IL" sz="2400" baseline="-25000" dirty="0" err="1">
                <a:latin typeface="Tahoma" pitchFamily="34" charset="0"/>
                <a:cs typeface="Tahoma" pitchFamily="34" charset="0"/>
              </a:rPr>
              <a:t>Cmin</a:t>
            </a:r>
            <a:endParaRPr lang="en-US" altLang="he-IL" sz="800" dirty="0">
              <a:latin typeface="Tahoma" pitchFamily="34" charset="0"/>
              <a:cs typeface="Tahoma" pitchFamily="34" charset="0"/>
            </a:endParaRPr>
          </a:p>
          <a:p>
            <a:pPr marL="3175" indent="-3175">
              <a:spcBef>
                <a:spcPct val="40000"/>
              </a:spcBef>
              <a:buFont typeface="Wingdings" pitchFamily="2" charset="2"/>
              <a:buChar char=""/>
              <a:tabLst>
                <a:tab pos="400050" algn="l"/>
              </a:tabLst>
            </a:pP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 chia HEN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thành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hai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phần</a:t>
            </a:r>
            <a:endParaRPr lang="en-US" altLang="he-IL" sz="800" dirty="0">
              <a:latin typeface="Tahoma" pitchFamily="34" charset="0"/>
              <a:cs typeface="Tahoma" pitchFamily="34" charset="0"/>
            </a:endParaRPr>
          </a:p>
          <a:p>
            <a:pPr marL="3175" indent="-3175">
              <a:spcBef>
                <a:spcPct val="40000"/>
              </a:spcBef>
              <a:buFont typeface="Wingdings" pitchFamily="2" charset="2"/>
              <a:buChar char=""/>
              <a:tabLst>
                <a:tab pos="400050" algn="l"/>
              </a:tabLst>
            </a:pP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Thiết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trên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pinch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bắt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đầu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tại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pinch: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chọn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cặp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theo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tiêu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chí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CP.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ngay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u="sng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pinch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chọn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cặp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sao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CP</a:t>
            </a:r>
            <a:r>
              <a:rPr lang="en-US" altLang="he-IL" sz="2400" baseline="-25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HOT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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CP</a:t>
            </a:r>
            <a:r>
              <a:rPr lang="en-US" altLang="he-IL" sz="2400" baseline="-25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COLD</a:t>
            </a:r>
            <a:r>
              <a:rPr lang="en-US" altLang="he-IL" sz="2400" baseline="-25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Xác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công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suất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theo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nguyên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tắc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“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công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suất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tối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đa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”.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tiện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ích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trên</a:t>
            </a:r>
            <a:r>
              <a:rPr lang="en-US" altLang="he-IL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pinch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.</a:t>
            </a:r>
            <a:endParaRPr lang="en-US" altLang="he-IL" sz="800" dirty="0">
              <a:latin typeface="Tahoma" pitchFamily="34" charset="0"/>
              <a:cs typeface="Tahoma" pitchFamily="34" charset="0"/>
            </a:endParaRPr>
          </a:p>
          <a:p>
            <a:pPr marL="3175" indent="-3175">
              <a:spcBef>
                <a:spcPct val="40000"/>
              </a:spcBef>
              <a:buFont typeface="Wingdings" pitchFamily="2" charset="2"/>
              <a:buChar char=""/>
              <a:tabLst>
                <a:tab pos="400050" algn="l"/>
              </a:tabLst>
            </a:pP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Thiết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kế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dưới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pinch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bắt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đầu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tại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pinch: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chọn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cặp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theo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tiêu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chí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về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CP.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ngay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tại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u="sng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pinch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chọn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cặp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–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sao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cho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 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CP</a:t>
            </a:r>
            <a:r>
              <a:rPr lang="en-US" altLang="he-IL" sz="2400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HOT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  <a:sym typeface="Symbol" pitchFamily="18" charset="2"/>
              </a:rPr>
              <a:t>≥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CP</a:t>
            </a:r>
            <a:r>
              <a:rPr lang="en-US" altLang="he-IL" sz="2400" baseline="-250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COLD</a:t>
            </a:r>
            <a:r>
              <a:rPr lang="en-US" altLang="he-IL" sz="2400" baseline="-25000" dirty="0">
                <a:latin typeface="Tahoma" pitchFamily="34" charset="0"/>
                <a:cs typeface="Tahoma" pitchFamily="34" charset="0"/>
              </a:rPr>
              <a:t>.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Xác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định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công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suất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theo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nguyên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tắc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“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công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suất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trao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đổi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tối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đa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thể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”.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sử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dụng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tiện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ích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dưới</a:t>
            </a:r>
            <a:r>
              <a:rPr lang="en-US" altLang="he-IL" sz="24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pinch.</a:t>
            </a:r>
            <a:endParaRPr lang="en-US" altLang="he-IL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2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6324600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18892700-7F2B-4140-86D2-EBFA1FE0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1254125" algn="l"/>
              </a:tabLst>
            </a:pP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Bước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1:	MER Targeting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pinch: 120° (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100° (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)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Mức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tiêu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thụ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: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	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Tiện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ích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 	15 MW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Tiện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ích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	26 MW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077200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990600"/>
            <a:ext cx="84867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71600"/>
            <a:ext cx="89693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3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100138"/>
            <a:ext cx="8991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3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3" y="1028700"/>
            <a:ext cx="909637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MER Network Design –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Ví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ahoma" pitchFamily="34" charset="0"/>
              </a:rPr>
              <a:t>dụ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</a:rPr>
              <a:t> 3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195388"/>
            <a:ext cx="89535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95400" y="115669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dirty="0" err="1">
                <a:solidFill>
                  <a:srgbClr val="FF0000"/>
                </a:solidFill>
              </a:rPr>
              <a:t>Xác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định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thiết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bị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trao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đổi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nhiệt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tối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thiểu</a:t>
            </a:r>
            <a:endParaRPr lang="en-US" sz="28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2743200" y="1752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20700" marR="0" lvl="0" indent="-5207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590800" y="2057400"/>
          <a:ext cx="2012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4" imgW="1600200" imgH="380880" progId="Equation.DSMT4">
                  <p:embed/>
                </p:oleObj>
              </mc:Choice>
              <mc:Fallback>
                <p:oleObj name="Equation" r:id="rId4" imgW="160020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2012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2000" y="1143000"/>
            <a:ext cx="7239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thiệt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(bao </a:t>
            </a:r>
            <a:r>
              <a:rPr lang="en-US" sz="2400" dirty="0" err="1"/>
              <a:t>gồm</a:t>
            </a:r>
            <a:r>
              <a:rPr lang="en-US" sz="2400" dirty="0"/>
              <a:t> heaters </a:t>
            </a:r>
            <a:r>
              <a:rPr lang="en-US" sz="2400" dirty="0" err="1"/>
              <a:t>và</a:t>
            </a:r>
            <a:r>
              <a:rPr lang="en-US" sz="2400" dirty="0"/>
              <a:t> coolers):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579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pinch:</a:t>
            </a:r>
            <a:endParaRPr lang="en-US" sz="2400" baseline="-250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66800" y="2743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50000"/>
              </a:spcBef>
            </a:pPr>
            <a:r>
              <a:rPr lang="en-US" sz="2400" dirty="0"/>
              <a:t>S :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(bao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) 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295400" y="5029200"/>
          <a:ext cx="6581776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6" imgW="5232240" imgH="431640" progId="Equation.DSMT4">
                  <p:embed/>
                </p:oleObj>
              </mc:Choice>
              <mc:Fallback>
                <p:oleObj name="Equation" r:id="rId6" imgW="52322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029200"/>
                        <a:ext cx="6581776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143000"/>
            <a:ext cx="5143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4434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2667000"/>
            <a:ext cx="4038600" cy="394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800600" y="2895600"/>
            <a:ext cx="0" cy="3657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524000"/>
            <a:ext cx="3857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43200"/>
            <a:ext cx="45815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29150" y="2895600"/>
            <a:ext cx="44386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648200" y="2514600"/>
            <a:ext cx="0" cy="38401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62200"/>
            <a:ext cx="43164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405063"/>
            <a:ext cx="4540250" cy="369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419600" y="2179638"/>
            <a:ext cx="0" cy="4144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762000" y="11430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CP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– </a:t>
            </a:r>
            <a:r>
              <a:rPr lang="en-US" sz="2400" b="1" dirty="0" err="1">
                <a:solidFill>
                  <a:srgbClr val="0000FF"/>
                </a:solidFill>
              </a:rPr>
              <a:t>Phần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solidFill>
                  <a:srgbClr val="0000FF"/>
                </a:solidFill>
              </a:rPr>
              <a:t>trên</a:t>
            </a:r>
            <a:r>
              <a:rPr lang="en-US" sz="2400" b="1" dirty="0">
                <a:solidFill>
                  <a:srgbClr val="0000FF"/>
                </a:solidFill>
              </a:rPr>
              <a:t> pinch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2179638"/>
            <a:ext cx="0" cy="4144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13" y="2362200"/>
            <a:ext cx="426878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351088"/>
            <a:ext cx="4572000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2F3342C6-98F0-4661-A8C9-9451D91E6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CP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– </a:t>
            </a:r>
            <a:r>
              <a:rPr lang="en-US" sz="2400" b="1" dirty="0" err="1">
                <a:solidFill>
                  <a:srgbClr val="0000FF"/>
                </a:solidFill>
              </a:rPr>
              <a:t>Phần</a:t>
            </a:r>
            <a:r>
              <a:rPr lang="en-US" sz="2400" b="1" dirty="0">
                <a:solidFill>
                  <a:srgbClr val="0000FF"/>
                </a:solidFill>
              </a:rPr>
              <a:t> d</a:t>
            </a:r>
            <a:r>
              <a:rPr lang="vi-VN" sz="2400" b="1" dirty="0">
                <a:solidFill>
                  <a:srgbClr val="0000FF"/>
                </a:solidFill>
              </a:rPr>
              <a:t>ư</a:t>
            </a:r>
            <a:r>
              <a:rPr lang="en-US" sz="2400" b="1" dirty="0" err="1">
                <a:solidFill>
                  <a:srgbClr val="0000FF"/>
                </a:solidFill>
              </a:rPr>
              <a:t>ới</a:t>
            </a:r>
            <a:r>
              <a:rPr lang="en-US" sz="2400" b="1" dirty="0">
                <a:solidFill>
                  <a:srgbClr val="0000FF"/>
                </a:solidFill>
              </a:rPr>
              <a:t> pinch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–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Trên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pinch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183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– D</a:t>
            </a:r>
            <a:r>
              <a:rPr lang="vi-VN" sz="2400" b="1" dirty="0">
                <a:solidFill>
                  <a:srgbClr val="FF0000"/>
                </a:solidFill>
                <a:latin typeface="Tahoma" pitchFamily="34" charset="0"/>
              </a:rPr>
              <a:t>ư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ới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 pinch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90600"/>
            <a:ext cx="80295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807243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189038"/>
            <a:ext cx="8991600" cy="483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68400"/>
            <a:ext cx="91440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85900"/>
            <a:ext cx="9146334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4419600" y="2971800"/>
            <a:ext cx="685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he-IL" sz="28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altLang="he-IL" sz="2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8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altLang="he-IL" sz="2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HEN </a:t>
            </a:r>
            <a:r>
              <a:rPr lang="en-US" altLang="he-IL" sz="2800" b="1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bằng</a:t>
            </a:r>
            <a:r>
              <a:rPr lang="en-US" altLang="he-IL" sz="28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Grid Diagram</a:t>
            </a:r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685800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9111816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Tách</a:t>
            </a: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ahoma" pitchFamily="34" charset="0"/>
              </a:rPr>
              <a:t>dòng</a:t>
            </a:r>
            <a:endParaRPr lang="en-US" sz="32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43400" y="2971800"/>
            <a:ext cx="685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1"/>
            <a:ext cx="426510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0"/>
            <a:ext cx="4191000" cy="685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5638800" cy="216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2362200"/>
            <a:ext cx="8686800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514600"/>
            <a:ext cx="8915401" cy="411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HEN Grid Diagram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533400" y="4724400"/>
            <a:ext cx="8077200" cy="19812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 chia HEN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thành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hai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phần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he-IL" sz="2400" noProof="1">
                <a:latin typeface="Tahoma" pitchFamily="34" charset="0"/>
                <a:cs typeface="Tahoma" pitchFamily="34" charset="0"/>
                <a:sym typeface="Symbol" pitchFamily="18" charset="2"/>
              </a:rPr>
              <a:t>bên trái (trên pinch)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bên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phải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(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dưới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pinch)</a:t>
            </a:r>
          </a:p>
          <a:p>
            <a:pPr lvl="2"/>
            <a:r>
              <a:rPr lang="en-US" altLang="he-IL" sz="2400" dirty="0">
                <a:latin typeface="Tahoma" pitchFamily="34" charset="0"/>
                <a:cs typeface="Tahoma" pitchFamily="34" charset="0"/>
              </a:rPr>
              <a:t>Ở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tại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pinch,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có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cao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hơn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dòng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một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giá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trị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đúng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bằng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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T</a:t>
            </a:r>
            <a:r>
              <a:rPr lang="en-US" altLang="he-IL" sz="2400" baseline="-25000" dirty="0" err="1">
                <a:latin typeface="Tahoma" pitchFamily="34" charset="0"/>
                <a:cs typeface="Tahoma" pitchFamily="34" charset="0"/>
                <a:sym typeface="Symbol" panose="05050102010706020507" pitchFamily="18" charset="2"/>
              </a:rPr>
              <a:t>min</a:t>
            </a:r>
            <a:endParaRPr lang="en-US" altLang="he-IL" sz="2400" baseline="-250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990600" y="1222375"/>
            <a:ext cx="7162800" cy="3344863"/>
            <a:chOff x="990600" y="1222375"/>
            <a:chExt cx="7162800" cy="3344863"/>
          </a:xfrm>
        </p:grpSpPr>
        <p:sp>
          <p:nvSpPr>
            <p:cNvPr id="97282" name="AutoShape 2"/>
            <p:cNvSpPr>
              <a:spLocks noChangeAspect="1" noChangeArrowheads="1" noTextEdit="1"/>
            </p:cNvSpPr>
            <p:nvPr/>
          </p:nvSpPr>
          <p:spPr bwMode="auto">
            <a:xfrm>
              <a:off x="990600" y="1295400"/>
              <a:ext cx="7162800" cy="3224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84" name="Rectangle 4"/>
            <p:cNvSpPr>
              <a:spLocks noChangeArrowheads="1"/>
            </p:cNvSpPr>
            <p:nvPr/>
          </p:nvSpPr>
          <p:spPr bwMode="auto">
            <a:xfrm>
              <a:off x="1068388" y="1525588"/>
              <a:ext cx="530225" cy="465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131888" y="1557338"/>
              <a:ext cx="369888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368425" y="1557338"/>
              <a:ext cx="29686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093788" y="1460500"/>
              <a:ext cx="454025" cy="49212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1068388" y="2306638"/>
              <a:ext cx="530225" cy="46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131888" y="2339975"/>
              <a:ext cx="369888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1368425" y="2339975"/>
              <a:ext cx="29686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1093788" y="2243138"/>
              <a:ext cx="454025" cy="49053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7537450" y="3194050"/>
              <a:ext cx="530225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93" name="Rectangle 13"/>
            <p:cNvSpPr>
              <a:spLocks noChangeArrowheads="1"/>
            </p:cNvSpPr>
            <p:nvPr/>
          </p:nvSpPr>
          <p:spPr bwMode="auto">
            <a:xfrm>
              <a:off x="7610475" y="3224213"/>
              <a:ext cx="3524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94" name="Rectangle 14"/>
            <p:cNvSpPr>
              <a:spLocks noChangeArrowheads="1"/>
            </p:cNvSpPr>
            <p:nvPr/>
          </p:nvSpPr>
          <p:spPr bwMode="auto">
            <a:xfrm>
              <a:off x="7829550" y="3224213"/>
              <a:ext cx="29686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95" name="Rectangle 15"/>
            <p:cNvSpPr>
              <a:spLocks noChangeArrowheads="1"/>
            </p:cNvSpPr>
            <p:nvPr/>
          </p:nvSpPr>
          <p:spPr bwMode="auto">
            <a:xfrm>
              <a:off x="7564438" y="3128963"/>
              <a:ext cx="452438" cy="49053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96" name="Rectangle 16"/>
            <p:cNvSpPr>
              <a:spLocks noChangeArrowheads="1"/>
            </p:cNvSpPr>
            <p:nvPr/>
          </p:nvSpPr>
          <p:spPr bwMode="auto">
            <a:xfrm>
              <a:off x="7537450" y="3976688"/>
              <a:ext cx="530225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7610475" y="4006850"/>
              <a:ext cx="352425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>
              <a:off x="7829550" y="4006850"/>
              <a:ext cx="29686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99" name="Rectangle 19"/>
            <p:cNvSpPr>
              <a:spLocks noChangeArrowheads="1"/>
            </p:cNvSpPr>
            <p:nvPr/>
          </p:nvSpPr>
          <p:spPr bwMode="auto">
            <a:xfrm>
              <a:off x="7564438" y="3913188"/>
              <a:ext cx="452438" cy="49053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0" name="Line 20"/>
            <p:cNvSpPr>
              <a:spLocks noChangeShapeType="1"/>
            </p:cNvSpPr>
            <p:nvPr/>
          </p:nvSpPr>
          <p:spPr bwMode="auto">
            <a:xfrm>
              <a:off x="1606550" y="1704975"/>
              <a:ext cx="29051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1" name="Freeform 21"/>
            <p:cNvSpPr>
              <a:spLocks/>
            </p:cNvSpPr>
            <p:nvPr/>
          </p:nvSpPr>
          <p:spPr bwMode="auto">
            <a:xfrm>
              <a:off x="4506913" y="1603375"/>
              <a:ext cx="142875" cy="20955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90" y="65"/>
                </a:cxn>
                <a:cxn ang="0">
                  <a:pos x="0" y="0"/>
                </a:cxn>
                <a:cxn ang="0">
                  <a:pos x="0" y="132"/>
                </a:cxn>
              </a:cxnLst>
              <a:rect l="0" t="0" r="r" b="b"/>
              <a:pathLst>
                <a:path w="90" h="132">
                  <a:moveTo>
                    <a:pt x="0" y="132"/>
                  </a:moveTo>
                  <a:lnTo>
                    <a:pt x="90" y="65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2" name="Line 22"/>
            <p:cNvSpPr>
              <a:spLocks noChangeShapeType="1"/>
            </p:cNvSpPr>
            <p:nvPr/>
          </p:nvSpPr>
          <p:spPr bwMode="auto">
            <a:xfrm>
              <a:off x="1543050" y="2500313"/>
              <a:ext cx="5818188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3" name="Freeform 23"/>
            <p:cNvSpPr>
              <a:spLocks/>
            </p:cNvSpPr>
            <p:nvPr/>
          </p:nvSpPr>
          <p:spPr bwMode="auto">
            <a:xfrm>
              <a:off x="7356475" y="2397125"/>
              <a:ext cx="142875" cy="209550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90" y="65"/>
                </a:cxn>
                <a:cxn ang="0">
                  <a:pos x="0" y="0"/>
                </a:cxn>
                <a:cxn ang="0">
                  <a:pos x="0" y="132"/>
                </a:cxn>
              </a:cxnLst>
              <a:rect l="0" t="0" r="r" b="b"/>
              <a:pathLst>
                <a:path w="90" h="132">
                  <a:moveTo>
                    <a:pt x="0" y="132"/>
                  </a:moveTo>
                  <a:lnTo>
                    <a:pt x="90" y="65"/>
                  </a:lnTo>
                  <a:lnTo>
                    <a:pt x="0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4" name="Line 24"/>
            <p:cNvSpPr>
              <a:spLocks noChangeShapeType="1"/>
            </p:cNvSpPr>
            <p:nvPr/>
          </p:nvSpPr>
          <p:spPr bwMode="auto">
            <a:xfrm flipH="1">
              <a:off x="1233488" y="3413126"/>
              <a:ext cx="3719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5" name="Freeform 25"/>
            <p:cNvSpPr>
              <a:spLocks/>
            </p:cNvSpPr>
            <p:nvPr/>
          </p:nvSpPr>
          <p:spPr bwMode="auto">
            <a:xfrm>
              <a:off x="1093788" y="3305175"/>
              <a:ext cx="142875" cy="2095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67"/>
                </a:cxn>
                <a:cxn ang="0">
                  <a:pos x="90" y="132"/>
                </a:cxn>
                <a:cxn ang="0">
                  <a:pos x="90" y="0"/>
                </a:cxn>
              </a:cxnLst>
              <a:rect l="0" t="0" r="r" b="b"/>
              <a:pathLst>
                <a:path w="90" h="132">
                  <a:moveTo>
                    <a:pt x="90" y="0"/>
                  </a:moveTo>
                  <a:lnTo>
                    <a:pt x="0" y="67"/>
                  </a:lnTo>
                  <a:lnTo>
                    <a:pt x="90" y="13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H="1">
              <a:off x="1246188" y="4167188"/>
              <a:ext cx="6318250" cy="3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7" name="Freeform 27"/>
            <p:cNvSpPr>
              <a:spLocks/>
            </p:cNvSpPr>
            <p:nvPr/>
          </p:nvSpPr>
          <p:spPr bwMode="auto">
            <a:xfrm>
              <a:off x="1108075" y="4064000"/>
              <a:ext cx="142875" cy="2095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67"/>
                </a:cxn>
                <a:cxn ang="0">
                  <a:pos x="90" y="132"/>
                </a:cxn>
                <a:cxn ang="0">
                  <a:pos x="90" y="0"/>
                </a:cxn>
              </a:cxnLst>
              <a:rect l="0" t="0" r="r" b="b"/>
              <a:pathLst>
                <a:path w="90" h="132">
                  <a:moveTo>
                    <a:pt x="90" y="0"/>
                  </a:moveTo>
                  <a:lnTo>
                    <a:pt x="0" y="67"/>
                  </a:lnTo>
                  <a:lnTo>
                    <a:pt x="90" y="13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8" name="Rectangle 28"/>
            <p:cNvSpPr>
              <a:spLocks noChangeArrowheads="1"/>
            </p:cNvSpPr>
            <p:nvPr/>
          </p:nvSpPr>
          <p:spPr bwMode="auto">
            <a:xfrm>
              <a:off x="3983038" y="1222375"/>
              <a:ext cx="65881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09" name="Rectangle 29"/>
            <p:cNvSpPr>
              <a:spLocks noChangeArrowheads="1"/>
            </p:cNvSpPr>
            <p:nvPr/>
          </p:nvSpPr>
          <p:spPr bwMode="auto">
            <a:xfrm>
              <a:off x="4000500" y="1239837"/>
              <a:ext cx="33496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10" name="Rectangle 30"/>
            <p:cNvSpPr>
              <a:spLocks noChangeArrowheads="1"/>
            </p:cNvSpPr>
            <p:nvPr/>
          </p:nvSpPr>
          <p:spPr bwMode="auto">
            <a:xfrm>
              <a:off x="4198938" y="1393825"/>
              <a:ext cx="411163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hot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11" name="Line 31"/>
            <p:cNvSpPr>
              <a:spLocks noChangeShapeType="1"/>
            </p:cNvSpPr>
            <p:nvPr/>
          </p:nvSpPr>
          <p:spPr bwMode="auto">
            <a:xfrm>
              <a:off x="3609975" y="2500313"/>
              <a:ext cx="1588" cy="91122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2" name="Oval 32"/>
            <p:cNvSpPr>
              <a:spLocks noChangeArrowheads="1"/>
            </p:cNvSpPr>
            <p:nvPr/>
          </p:nvSpPr>
          <p:spPr bwMode="auto">
            <a:xfrm>
              <a:off x="3430588" y="2320925"/>
              <a:ext cx="387350" cy="37465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3" name="Oval 33"/>
            <p:cNvSpPr>
              <a:spLocks noChangeArrowheads="1"/>
            </p:cNvSpPr>
            <p:nvPr/>
          </p:nvSpPr>
          <p:spPr bwMode="auto">
            <a:xfrm>
              <a:off x="3430588" y="3230563"/>
              <a:ext cx="387350" cy="376238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4" name="Oval 34"/>
            <p:cNvSpPr>
              <a:spLocks noChangeArrowheads="1"/>
            </p:cNvSpPr>
            <p:nvPr/>
          </p:nvSpPr>
          <p:spPr bwMode="auto">
            <a:xfrm>
              <a:off x="2017713" y="3206750"/>
              <a:ext cx="390525" cy="373063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5" name="Rectangle 35"/>
            <p:cNvSpPr>
              <a:spLocks noChangeArrowheads="1"/>
            </p:cNvSpPr>
            <p:nvPr/>
          </p:nvSpPr>
          <p:spPr bwMode="auto">
            <a:xfrm>
              <a:off x="2043113" y="3219450"/>
              <a:ext cx="336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6" name="Rectangle 36"/>
            <p:cNvSpPr>
              <a:spLocks noChangeArrowheads="1"/>
            </p:cNvSpPr>
            <p:nvPr/>
          </p:nvSpPr>
          <p:spPr bwMode="auto">
            <a:xfrm>
              <a:off x="2117725" y="3248025"/>
              <a:ext cx="300038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17" name="Line 37"/>
            <p:cNvSpPr>
              <a:spLocks noChangeShapeType="1"/>
            </p:cNvSpPr>
            <p:nvPr/>
          </p:nvSpPr>
          <p:spPr bwMode="auto">
            <a:xfrm>
              <a:off x="6037263" y="2527300"/>
              <a:ext cx="1588" cy="16541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8" name="Oval 38"/>
            <p:cNvSpPr>
              <a:spLocks noChangeArrowheads="1"/>
            </p:cNvSpPr>
            <p:nvPr/>
          </p:nvSpPr>
          <p:spPr bwMode="auto">
            <a:xfrm>
              <a:off x="5856288" y="2306638"/>
              <a:ext cx="388938" cy="376238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19" name="Oval 39"/>
            <p:cNvSpPr>
              <a:spLocks noChangeArrowheads="1"/>
            </p:cNvSpPr>
            <p:nvPr/>
          </p:nvSpPr>
          <p:spPr bwMode="auto">
            <a:xfrm>
              <a:off x="5843588" y="3989388"/>
              <a:ext cx="388938" cy="37465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0" name="Oval 40"/>
            <p:cNvSpPr>
              <a:spLocks noChangeArrowheads="1"/>
            </p:cNvSpPr>
            <p:nvPr/>
          </p:nvSpPr>
          <p:spPr bwMode="auto">
            <a:xfrm>
              <a:off x="6602413" y="2320925"/>
              <a:ext cx="387350" cy="37465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1" name="Rectangle 41"/>
            <p:cNvSpPr>
              <a:spLocks noChangeArrowheads="1"/>
            </p:cNvSpPr>
            <p:nvPr/>
          </p:nvSpPr>
          <p:spPr bwMode="auto">
            <a:xfrm>
              <a:off x="6602413" y="2357438"/>
              <a:ext cx="387350" cy="40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2" name="Rectangle 42"/>
            <p:cNvSpPr>
              <a:spLocks noChangeArrowheads="1"/>
            </p:cNvSpPr>
            <p:nvPr/>
          </p:nvSpPr>
          <p:spPr bwMode="auto">
            <a:xfrm>
              <a:off x="6707188" y="2389188"/>
              <a:ext cx="285750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23" name="Line 43"/>
            <p:cNvSpPr>
              <a:spLocks noChangeShapeType="1"/>
            </p:cNvSpPr>
            <p:nvPr/>
          </p:nvSpPr>
          <p:spPr bwMode="auto">
            <a:xfrm>
              <a:off x="2892425" y="1717675"/>
              <a:ext cx="1588" cy="246380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4" name="Oval 44"/>
            <p:cNvSpPr>
              <a:spLocks noChangeArrowheads="1"/>
            </p:cNvSpPr>
            <p:nvPr/>
          </p:nvSpPr>
          <p:spPr bwMode="auto">
            <a:xfrm>
              <a:off x="2711450" y="1500188"/>
              <a:ext cx="388938" cy="376238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5" name="Oval 45"/>
            <p:cNvSpPr>
              <a:spLocks noChangeArrowheads="1"/>
            </p:cNvSpPr>
            <p:nvPr/>
          </p:nvSpPr>
          <p:spPr bwMode="auto">
            <a:xfrm>
              <a:off x="2711450" y="3989388"/>
              <a:ext cx="388938" cy="374650"/>
            </a:xfrm>
            <a:prstGeom prst="ellipse">
              <a:avLst/>
            </a:prstGeom>
            <a:solidFill>
              <a:srgbClr val="FFFFFF"/>
            </a:solidFill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6" name="Rectangle 46"/>
            <p:cNvSpPr>
              <a:spLocks noChangeArrowheads="1"/>
            </p:cNvSpPr>
            <p:nvPr/>
          </p:nvSpPr>
          <p:spPr bwMode="auto">
            <a:xfrm>
              <a:off x="4649788" y="1422400"/>
              <a:ext cx="398463" cy="31448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4772025" y="1331913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4772025" y="141605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29" name="Rectangle 49"/>
            <p:cNvSpPr>
              <a:spLocks noChangeArrowheads="1"/>
            </p:cNvSpPr>
            <p:nvPr/>
          </p:nvSpPr>
          <p:spPr bwMode="auto">
            <a:xfrm>
              <a:off x="4772025" y="150018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4772025" y="1582738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1" name="Rectangle 51"/>
            <p:cNvSpPr>
              <a:spLocks noChangeArrowheads="1"/>
            </p:cNvSpPr>
            <p:nvPr/>
          </p:nvSpPr>
          <p:spPr bwMode="auto">
            <a:xfrm>
              <a:off x="4772025" y="166687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4772025" y="175101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3" name="Rectangle 53"/>
            <p:cNvSpPr>
              <a:spLocks noChangeArrowheads="1"/>
            </p:cNvSpPr>
            <p:nvPr/>
          </p:nvSpPr>
          <p:spPr bwMode="auto">
            <a:xfrm>
              <a:off x="4772025" y="1833563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4" name="Rectangle 54"/>
            <p:cNvSpPr>
              <a:spLocks noChangeArrowheads="1"/>
            </p:cNvSpPr>
            <p:nvPr/>
          </p:nvSpPr>
          <p:spPr bwMode="auto">
            <a:xfrm>
              <a:off x="4772025" y="191770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5" name="Rectangle 55"/>
            <p:cNvSpPr>
              <a:spLocks noChangeArrowheads="1"/>
            </p:cNvSpPr>
            <p:nvPr/>
          </p:nvSpPr>
          <p:spPr bwMode="auto">
            <a:xfrm>
              <a:off x="4772025" y="200183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6" name="Rectangle 56"/>
            <p:cNvSpPr>
              <a:spLocks noChangeArrowheads="1"/>
            </p:cNvSpPr>
            <p:nvPr/>
          </p:nvSpPr>
          <p:spPr bwMode="auto">
            <a:xfrm>
              <a:off x="4772025" y="2084388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7" name="Rectangle 57"/>
            <p:cNvSpPr>
              <a:spLocks noChangeArrowheads="1"/>
            </p:cNvSpPr>
            <p:nvPr/>
          </p:nvSpPr>
          <p:spPr bwMode="auto">
            <a:xfrm>
              <a:off x="4772025" y="216852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8" name="Rectangle 58"/>
            <p:cNvSpPr>
              <a:spLocks noChangeArrowheads="1"/>
            </p:cNvSpPr>
            <p:nvPr/>
          </p:nvSpPr>
          <p:spPr bwMode="auto">
            <a:xfrm>
              <a:off x="4772025" y="225266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39" name="Rectangle 59"/>
            <p:cNvSpPr>
              <a:spLocks noChangeArrowheads="1"/>
            </p:cNvSpPr>
            <p:nvPr/>
          </p:nvSpPr>
          <p:spPr bwMode="auto">
            <a:xfrm>
              <a:off x="4772025" y="2335213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0" name="Rectangle 60"/>
            <p:cNvSpPr>
              <a:spLocks noChangeArrowheads="1"/>
            </p:cNvSpPr>
            <p:nvPr/>
          </p:nvSpPr>
          <p:spPr bwMode="auto">
            <a:xfrm>
              <a:off x="4773613" y="241935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1" name="Rectangle 61"/>
            <p:cNvSpPr>
              <a:spLocks noChangeArrowheads="1"/>
            </p:cNvSpPr>
            <p:nvPr/>
          </p:nvSpPr>
          <p:spPr bwMode="auto">
            <a:xfrm>
              <a:off x="4773613" y="250348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2" name="Rectangle 62"/>
            <p:cNvSpPr>
              <a:spLocks noChangeArrowheads="1"/>
            </p:cNvSpPr>
            <p:nvPr/>
          </p:nvSpPr>
          <p:spPr bwMode="auto">
            <a:xfrm>
              <a:off x="4773613" y="2586038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3" name="Rectangle 63"/>
            <p:cNvSpPr>
              <a:spLocks noChangeArrowheads="1"/>
            </p:cNvSpPr>
            <p:nvPr/>
          </p:nvSpPr>
          <p:spPr bwMode="auto">
            <a:xfrm>
              <a:off x="4773613" y="267017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4" name="Rectangle 64"/>
            <p:cNvSpPr>
              <a:spLocks noChangeArrowheads="1"/>
            </p:cNvSpPr>
            <p:nvPr/>
          </p:nvSpPr>
          <p:spPr bwMode="auto">
            <a:xfrm>
              <a:off x="4773613" y="2752725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5" name="Rectangle 65"/>
            <p:cNvSpPr>
              <a:spLocks noChangeArrowheads="1"/>
            </p:cNvSpPr>
            <p:nvPr/>
          </p:nvSpPr>
          <p:spPr bwMode="auto">
            <a:xfrm>
              <a:off x="4773613" y="283686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6" name="Rectangle 66"/>
            <p:cNvSpPr>
              <a:spLocks noChangeArrowheads="1"/>
            </p:cNvSpPr>
            <p:nvPr/>
          </p:nvSpPr>
          <p:spPr bwMode="auto">
            <a:xfrm>
              <a:off x="4773613" y="292100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7" name="Rectangle 67"/>
            <p:cNvSpPr>
              <a:spLocks noChangeArrowheads="1"/>
            </p:cNvSpPr>
            <p:nvPr/>
          </p:nvSpPr>
          <p:spPr bwMode="auto">
            <a:xfrm>
              <a:off x="4773613" y="3003550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8" name="Rectangle 68"/>
            <p:cNvSpPr>
              <a:spLocks noChangeArrowheads="1"/>
            </p:cNvSpPr>
            <p:nvPr/>
          </p:nvSpPr>
          <p:spPr bwMode="auto">
            <a:xfrm>
              <a:off x="4773613" y="308768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49" name="Rectangle 69"/>
            <p:cNvSpPr>
              <a:spLocks noChangeArrowheads="1"/>
            </p:cNvSpPr>
            <p:nvPr/>
          </p:nvSpPr>
          <p:spPr bwMode="auto">
            <a:xfrm>
              <a:off x="4773613" y="317182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0" name="Rectangle 70"/>
            <p:cNvSpPr>
              <a:spLocks noChangeArrowheads="1"/>
            </p:cNvSpPr>
            <p:nvPr/>
          </p:nvSpPr>
          <p:spPr bwMode="auto">
            <a:xfrm>
              <a:off x="4773613" y="3254375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1" name="Rectangle 71"/>
            <p:cNvSpPr>
              <a:spLocks noChangeArrowheads="1"/>
            </p:cNvSpPr>
            <p:nvPr/>
          </p:nvSpPr>
          <p:spPr bwMode="auto">
            <a:xfrm>
              <a:off x="4773613" y="333851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2" name="Freeform 72"/>
            <p:cNvSpPr>
              <a:spLocks/>
            </p:cNvSpPr>
            <p:nvPr/>
          </p:nvSpPr>
          <p:spPr bwMode="auto">
            <a:xfrm>
              <a:off x="4773613" y="3422650"/>
              <a:ext cx="44450" cy="412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0"/>
                </a:cxn>
                <a:cxn ang="0">
                  <a:pos x="1" y="26"/>
                </a:cxn>
                <a:cxn ang="0">
                  <a:pos x="28" y="26"/>
                </a:cxn>
                <a:cxn ang="0">
                  <a:pos x="26" y="0"/>
                </a:cxn>
              </a:cxnLst>
              <a:rect l="0" t="0" r="r" b="b"/>
              <a:pathLst>
                <a:path w="28" h="26">
                  <a:moveTo>
                    <a:pt x="26" y="0"/>
                  </a:moveTo>
                  <a:lnTo>
                    <a:pt x="0" y="0"/>
                  </a:lnTo>
                  <a:lnTo>
                    <a:pt x="1" y="26"/>
                  </a:lnTo>
                  <a:lnTo>
                    <a:pt x="28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3" name="Rectangle 73"/>
            <p:cNvSpPr>
              <a:spLocks noChangeArrowheads="1"/>
            </p:cNvSpPr>
            <p:nvPr/>
          </p:nvSpPr>
          <p:spPr bwMode="auto">
            <a:xfrm>
              <a:off x="4775200" y="3505200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4" name="Rectangle 74"/>
            <p:cNvSpPr>
              <a:spLocks noChangeArrowheads="1"/>
            </p:cNvSpPr>
            <p:nvPr/>
          </p:nvSpPr>
          <p:spPr bwMode="auto">
            <a:xfrm>
              <a:off x="4775200" y="3589338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5" name="Rectangle 75"/>
            <p:cNvSpPr>
              <a:spLocks noChangeArrowheads="1"/>
            </p:cNvSpPr>
            <p:nvPr/>
          </p:nvSpPr>
          <p:spPr bwMode="auto">
            <a:xfrm>
              <a:off x="4775200" y="3673475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6" name="Rectangle 76"/>
            <p:cNvSpPr>
              <a:spLocks noChangeArrowheads="1"/>
            </p:cNvSpPr>
            <p:nvPr/>
          </p:nvSpPr>
          <p:spPr bwMode="auto">
            <a:xfrm>
              <a:off x="4775200" y="3756025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7" name="Rectangle 77"/>
            <p:cNvSpPr>
              <a:spLocks noChangeArrowheads="1"/>
            </p:cNvSpPr>
            <p:nvPr/>
          </p:nvSpPr>
          <p:spPr bwMode="auto">
            <a:xfrm>
              <a:off x="4775200" y="3840163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8" name="Rectangle 78"/>
            <p:cNvSpPr>
              <a:spLocks noChangeArrowheads="1"/>
            </p:cNvSpPr>
            <p:nvPr/>
          </p:nvSpPr>
          <p:spPr bwMode="auto">
            <a:xfrm>
              <a:off x="4775200" y="3924300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59" name="Rectangle 79"/>
            <p:cNvSpPr>
              <a:spLocks noChangeArrowheads="1"/>
            </p:cNvSpPr>
            <p:nvPr/>
          </p:nvSpPr>
          <p:spPr bwMode="auto">
            <a:xfrm>
              <a:off x="4775200" y="4006850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0" name="Rectangle 80"/>
            <p:cNvSpPr>
              <a:spLocks noChangeArrowheads="1"/>
            </p:cNvSpPr>
            <p:nvPr/>
          </p:nvSpPr>
          <p:spPr bwMode="auto">
            <a:xfrm>
              <a:off x="4775200" y="4090988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1" name="Rectangle 81"/>
            <p:cNvSpPr>
              <a:spLocks noChangeArrowheads="1"/>
            </p:cNvSpPr>
            <p:nvPr/>
          </p:nvSpPr>
          <p:spPr bwMode="auto">
            <a:xfrm>
              <a:off x="4775200" y="4173538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2" name="Rectangle 82"/>
            <p:cNvSpPr>
              <a:spLocks noChangeArrowheads="1"/>
            </p:cNvSpPr>
            <p:nvPr/>
          </p:nvSpPr>
          <p:spPr bwMode="auto">
            <a:xfrm>
              <a:off x="4775200" y="4257675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3" name="Rectangle 83"/>
            <p:cNvSpPr>
              <a:spLocks noChangeArrowheads="1"/>
            </p:cNvSpPr>
            <p:nvPr/>
          </p:nvSpPr>
          <p:spPr bwMode="auto">
            <a:xfrm>
              <a:off x="4775200" y="4341813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4" name="Rectangle 84"/>
            <p:cNvSpPr>
              <a:spLocks noChangeArrowheads="1"/>
            </p:cNvSpPr>
            <p:nvPr/>
          </p:nvSpPr>
          <p:spPr bwMode="auto">
            <a:xfrm>
              <a:off x="4775200" y="4424363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5" name="Rectangle 85"/>
            <p:cNvSpPr>
              <a:spLocks noChangeArrowheads="1"/>
            </p:cNvSpPr>
            <p:nvPr/>
          </p:nvSpPr>
          <p:spPr bwMode="auto">
            <a:xfrm>
              <a:off x="3994150" y="2087563"/>
              <a:ext cx="658813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6" name="Rectangle 86"/>
            <p:cNvSpPr>
              <a:spLocks noChangeArrowheads="1"/>
            </p:cNvSpPr>
            <p:nvPr/>
          </p:nvSpPr>
          <p:spPr bwMode="auto">
            <a:xfrm>
              <a:off x="4014788" y="2105025"/>
              <a:ext cx="33496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67" name="Rectangle 87"/>
            <p:cNvSpPr>
              <a:spLocks noChangeArrowheads="1"/>
            </p:cNvSpPr>
            <p:nvPr/>
          </p:nvSpPr>
          <p:spPr bwMode="auto">
            <a:xfrm>
              <a:off x="4211638" y="2259013"/>
              <a:ext cx="411163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hot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68" name="Rectangle 88"/>
            <p:cNvSpPr>
              <a:spLocks noChangeArrowheads="1"/>
            </p:cNvSpPr>
            <p:nvPr/>
          </p:nvSpPr>
          <p:spPr bwMode="auto">
            <a:xfrm>
              <a:off x="4016375" y="2922588"/>
              <a:ext cx="649288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69" name="Rectangle 89"/>
            <p:cNvSpPr>
              <a:spLocks noChangeArrowheads="1"/>
            </p:cNvSpPr>
            <p:nvPr/>
          </p:nvSpPr>
          <p:spPr bwMode="auto">
            <a:xfrm>
              <a:off x="4033838" y="2940050"/>
              <a:ext cx="33496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70" name="Rectangle 90"/>
            <p:cNvSpPr>
              <a:spLocks noChangeArrowheads="1"/>
            </p:cNvSpPr>
            <p:nvPr/>
          </p:nvSpPr>
          <p:spPr bwMode="auto">
            <a:xfrm>
              <a:off x="4232275" y="3094038"/>
              <a:ext cx="479425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cold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71" name="Rectangle 91"/>
            <p:cNvSpPr>
              <a:spLocks noChangeArrowheads="1"/>
            </p:cNvSpPr>
            <p:nvPr/>
          </p:nvSpPr>
          <p:spPr bwMode="auto">
            <a:xfrm>
              <a:off x="5054600" y="2087563"/>
              <a:ext cx="658813" cy="504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72" name="Rectangle 92"/>
            <p:cNvSpPr>
              <a:spLocks noChangeArrowheads="1"/>
            </p:cNvSpPr>
            <p:nvPr/>
          </p:nvSpPr>
          <p:spPr bwMode="auto">
            <a:xfrm>
              <a:off x="5072063" y="2105025"/>
              <a:ext cx="33496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73" name="Rectangle 93"/>
            <p:cNvSpPr>
              <a:spLocks noChangeArrowheads="1"/>
            </p:cNvSpPr>
            <p:nvPr/>
          </p:nvSpPr>
          <p:spPr bwMode="auto">
            <a:xfrm>
              <a:off x="5270500" y="2259013"/>
              <a:ext cx="411163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hot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74" name="Rectangle 94"/>
            <p:cNvSpPr>
              <a:spLocks noChangeArrowheads="1"/>
            </p:cNvSpPr>
            <p:nvPr/>
          </p:nvSpPr>
          <p:spPr bwMode="auto">
            <a:xfrm>
              <a:off x="4032250" y="3716338"/>
              <a:ext cx="650875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75" name="Rectangle 95"/>
            <p:cNvSpPr>
              <a:spLocks noChangeArrowheads="1"/>
            </p:cNvSpPr>
            <p:nvPr/>
          </p:nvSpPr>
          <p:spPr bwMode="auto">
            <a:xfrm>
              <a:off x="4049713" y="3733800"/>
              <a:ext cx="33496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76" name="Rectangle 96"/>
            <p:cNvSpPr>
              <a:spLocks noChangeArrowheads="1"/>
            </p:cNvSpPr>
            <p:nvPr/>
          </p:nvSpPr>
          <p:spPr bwMode="auto">
            <a:xfrm>
              <a:off x="4248150" y="3887788"/>
              <a:ext cx="479425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cold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80" name="Rectangle 100"/>
            <p:cNvSpPr>
              <a:spLocks noChangeArrowheads="1"/>
            </p:cNvSpPr>
            <p:nvPr/>
          </p:nvSpPr>
          <p:spPr bwMode="auto">
            <a:xfrm>
              <a:off x="5051425" y="3687763"/>
              <a:ext cx="649288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1" name="Rectangle 101"/>
            <p:cNvSpPr>
              <a:spLocks noChangeArrowheads="1"/>
            </p:cNvSpPr>
            <p:nvPr/>
          </p:nvSpPr>
          <p:spPr bwMode="auto">
            <a:xfrm>
              <a:off x="5068888" y="3708400"/>
              <a:ext cx="334963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82" name="Rectangle 102"/>
            <p:cNvSpPr>
              <a:spLocks noChangeArrowheads="1"/>
            </p:cNvSpPr>
            <p:nvPr/>
          </p:nvSpPr>
          <p:spPr bwMode="auto">
            <a:xfrm>
              <a:off x="5265738" y="3862388"/>
              <a:ext cx="479425" cy="341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mic Sans MS" pitchFamily="66" charset="0"/>
                  <a:cs typeface="Arial" pitchFamily="34" charset="0"/>
                </a:rPr>
                <a:t>cold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83" name="Rectangle 103"/>
            <p:cNvSpPr>
              <a:spLocks noChangeArrowheads="1"/>
            </p:cNvSpPr>
            <p:nvPr/>
          </p:nvSpPr>
          <p:spPr bwMode="auto">
            <a:xfrm>
              <a:off x="4991100" y="1354138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4" name="Rectangle 104"/>
            <p:cNvSpPr>
              <a:spLocks noChangeArrowheads="1"/>
            </p:cNvSpPr>
            <p:nvPr/>
          </p:nvSpPr>
          <p:spPr bwMode="auto">
            <a:xfrm>
              <a:off x="4991100" y="1438275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5" name="Rectangle 105"/>
            <p:cNvSpPr>
              <a:spLocks noChangeArrowheads="1"/>
            </p:cNvSpPr>
            <p:nvPr/>
          </p:nvSpPr>
          <p:spPr bwMode="auto">
            <a:xfrm>
              <a:off x="4991100" y="1522413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6" name="Rectangle 106"/>
            <p:cNvSpPr>
              <a:spLocks noChangeArrowheads="1"/>
            </p:cNvSpPr>
            <p:nvPr/>
          </p:nvSpPr>
          <p:spPr bwMode="auto">
            <a:xfrm>
              <a:off x="4991100" y="1604963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7" name="Rectangle 107"/>
            <p:cNvSpPr>
              <a:spLocks noChangeArrowheads="1"/>
            </p:cNvSpPr>
            <p:nvPr/>
          </p:nvSpPr>
          <p:spPr bwMode="auto">
            <a:xfrm>
              <a:off x="4991100" y="1689100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8" name="Rectangle 108"/>
            <p:cNvSpPr>
              <a:spLocks noChangeArrowheads="1"/>
            </p:cNvSpPr>
            <p:nvPr/>
          </p:nvSpPr>
          <p:spPr bwMode="auto">
            <a:xfrm>
              <a:off x="4991100" y="1773238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89" name="Rectangle 109"/>
            <p:cNvSpPr>
              <a:spLocks noChangeArrowheads="1"/>
            </p:cNvSpPr>
            <p:nvPr/>
          </p:nvSpPr>
          <p:spPr bwMode="auto">
            <a:xfrm>
              <a:off x="4991100" y="1855788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0" name="Rectangle 110"/>
            <p:cNvSpPr>
              <a:spLocks noChangeArrowheads="1"/>
            </p:cNvSpPr>
            <p:nvPr/>
          </p:nvSpPr>
          <p:spPr bwMode="auto">
            <a:xfrm>
              <a:off x="4991100" y="1939925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1" name="Rectangle 111"/>
            <p:cNvSpPr>
              <a:spLocks noChangeArrowheads="1"/>
            </p:cNvSpPr>
            <p:nvPr/>
          </p:nvSpPr>
          <p:spPr bwMode="auto">
            <a:xfrm>
              <a:off x="4991100" y="2024063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2" name="Rectangle 112"/>
            <p:cNvSpPr>
              <a:spLocks noChangeArrowheads="1"/>
            </p:cNvSpPr>
            <p:nvPr/>
          </p:nvSpPr>
          <p:spPr bwMode="auto">
            <a:xfrm>
              <a:off x="4991100" y="2106613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3" name="Rectangle 113"/>
            <p:cNvSpPr>
              <a:spLocks noChangeArrowheads="1"/>
            </p:cNvSpPr>
            <p:nvPr/>
          </p:nvSpPr>
          <p:spPr bwMode="auto">
            <a:xfrm>
              <a:off x="4991100" y="2190750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4" name="Rectangle 114"/>
            <p:cNvSpPr>
              <a:spLocks noChangeArrowheads="1"/>
            </p:cNvSpPr>
            <p:nvPr/>
          </p:nvSpPr>
          <p:spPr bwMode="auto">
            <a:xfrm>
              <a:off x="4991100" y="2273300"/>
              <a:ext cx="42863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5" name="Rectangle 115"/>
            <p:cNvSpPr>
              <a:spLocks noChangeArrowheads="1"/>
            </p:cNvSpPr>
            <p:nvPr/>
          </p:nvSpPr>
          <p:spPr bwMode="auto">
            <a:xfrm>
              <a:off x="4991100" y="2357438"/>
              <a:ext cx="42863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6" name="Rectangle 116"/>
            <p:cNvSpPr>
              <a:spLocks noChangeArrowheads="1"/>
            </p:cNvSpPr>
            <p:nvPr/>
          </p:nvSpPr>
          <p:spPr bwMode="auto">
            <a:xfrm>
              <a:off x="4994275" y="244157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7" name="Rectangle 117"/>
            <p:cNvSpPr>
              <a:spLocks noChangeArrowheads="1"/>
            </p:cNvSpPr>
            <p:nvPr/>
          </p:nvSpPr>
          <p:spPr bwMode="auto">
            <a:xfrm>
              <a:off x="4994275" y="2524125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8" name="Rectangle 118"/>
            <p:cNvSpPr>
              <a:spLocks noChangeArrowheads="1"/>
            </p:cNvSpPr>
            <p:nvPr/>
          </p:nvSpPr>
          <p:spPr bwMode="auto">
            <a:xfrm>
              <a:off x="4994275" y="260826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99" name="Rectangle 119"/>
            <p:cNvSpPr>
              <a:spLocks noChangeArrowheads="1"/>
            </p:cNvSpPr>
            <p:nvPr/>
          </p:nvSpPr>
          <p:spPr bwMode="auto">
            <a:xfrm>
              <a:off x="4994275" y="269240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0" name="Rectangle 120"/>
            <p:cNvSpPr>
              <a:spLocks noChangeArrowheads="1"/>
            </p:cNvSpPr>
            <p:nvPr/>
          </p:nvSpPr>
          <p:spPr bwMode="auto">
            <a:xfrm>
              <a:off x="4994275" y="2774950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1" name="Rectangle 121"/>
            <p:cNvSpPr>
              <a:spLocks noChangeArrowheads="1"/>
            </p:cNvSpPr>
            <p:nvPr/>
          </p:nvSpPr>
          <p:spPr bwMode="auto">
            <a:xfrm>
              <a:off x="4994275" y="285908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2" name="Rectangle 122"/>
            <p:cNvSpPr>
              <a:spLocks noChangeArrowheads="1"/>
            </p:cNvSpPr>
            <p:nvPr/>
          </p:nvSpPr>
          <p:spPr bwMode="auto">
            <a:xfrm>
              <a:off x="4994275" y="294322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3" name="Rectangle 123"/>
            <p:cNvSpPr>
              <a:spLocks noChangeArrowheads="1"/>
            </p:cNvSpPr>
            <p:nvPr/>
          </p:nvSpPr>
          <p:spPr bwMode="auto">
            <a:xfrm>
              <a:off x="4994275" y="3025775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4" name="Rectangle 124"/>
            <p:cNvSpPr>
              <a:spLocks noChangeArrowheads="1"/>
            </p:cNvSpPr>
            <p:nvPr/>
          </p:nvSpPr>
          <p:spPr bwMode="auto">
            <a:xfrm>
              <a:off x="4994275" y="310991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5" name="Rectangle 125"/>
            <p:cNvSpPr>
              <a:spLocks noChangeArrowheads="1"/>
            </p:cNvSpPr>
            <p:nvPr/>
          </p:nvSpPr>
          <p:spPr bwMode="auto">
            <a:xfrm>
              <a:off x="4994275" y="319405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6" name="Rectangle 126"/>
            <p:cNvSpPr>
              <a:spLocks noChangeArrowheads="1"/>
            </p:cNvSpPr>
            <p:nvPr/>
          </p:nvSpPr>
          <p:spPr bwMode="auto">
            <a:xfrm>
              <a:off x="4994275" y="3276600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7" name="Rectangle 127"/>
            <p:cNvSpPr>
              <a:spLocks noChangeArrowheads="1"/>
            </p:cNvSpPr>
            <p:nvPr/>
          </p:nvSpPr>
          <p:spPr bwMode="auto">
            <a:xfrm>
              <a:off x="4994275" y="336073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8" name="Freeform 128"/>
            <p:cNvSpPr>
              <a:spLocks/>
            </p:cNvSpPr>
            <p:nvPr/>
          </p:nvSpPr>
          <p:spPr bwMode="auto">
            <a:xfrm>
              <a:off x="4994275" y="3444875"/>
              <a:ext cx="42863" cy="412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0"/>
                </a:cxn>
                <a:cxn ang="0">
                  <a:pos x="1" y="26"/>
                </a:cxn>
                <a:cxn ang="0">
                  <a:pos x="27" y="26"/>
                </a:cxn>
                <a:cxn ang="0">
                  <a:pos x="26" y="0"/>
                </a:cxn>
              </a:cxnLst>
              <a:rect l="0" t="0" r="r" b="b"/>
              <a:pathLst>
                <a:path w="27" h="26">
                  <a:moveTo>
                    <a:pt x="26" y="0"/>
                  </a:moveTo>
                  <a:lnTo>
                    <a:pt x="0" y="0"/>
                  </a:lnTo>
                  <a:lnTo>
                    <a:pt x="1" y="26"/>
                  </a:lnTo>
                  <a:lnTo>
                    <a:pt x="27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09" name="Rectangle 129"/>
            <p:cNvSpPr>
              <a:spLocks noChangeArrowheads="1"/>
            </p:cNvSpPr>
            <p:nvPr/>
          </p:nvSpPr>
          <p:spPr bwMode="auto">
            <a:xfrm>
              <a:off x="4995863" y="352742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0" name="Rectangle 130"/>
            <p:cNvSpPr>
              <a:spLocks noChangeArrowheads="1"/>
            </p:cNvSpPr>
            <p:nvPr/>
          </p:nvSpPr>
          <p:spPr bwMode="auto">
            <a:xfrm>
              <a:off x="4995863" y="361156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1" name="Rectangle 131"/>
            <p:cNvSpPr>
              <a:spLocks noChangeArrowheads="1"/>
            </p:cNvSpPr>
            <p:nvPr/>
          </p:nvSpPr>
          <p:spPr bwMode="auto">
            <a:xfrm>
              <a:off x="4995863" y="3694113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2" name="Rectangle 132"/>
            <p:cNvSpPr>
              <a:spLocks noChangeArrowheads="1"/>
            </p:cNvSpPr>
            <p:nvPr/>
          </p:nvSpPr>
          <p:spPr bwMode="auto">
            <a:xfrm>
              <a:off x="4995863" y="377825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3" name="Rectangle 133"/>
            <p:cNvSpPr>
              <a:spLocks noChangeArrowheads="1"/>
            </p:cNvSpPr>
            <p:nvPr/>
          </p:nvSpPr>
          <p:spPr bwMode="auto">
            <a:xfrm>
              <a:off x="4995863" y="386238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4" name="Rectangle 134"/>
            <p:cNvSpPr>
              <a:spLocks noChangeArrowheads="1"/>
            </p:cNvSpPr>
            <p:nvPr/>
          </p:nvSpPr>
          <p:spPr bwMode="auto">
            <a:xfrm>
              <a:off x="4995863" y="3944938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5" name="Rectangle 135"/>
            <p:cNvSpPr>
              <a:spLocks noChangeArrowheads="1"/>
            </p:cNvSpPr>
            <p:nvPr/>
          </p:nvSpPr>
          <p:spPr bwMode="auto">
            <a:xfrm>
              <a:off x="4995863" y="4029075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6" name="Rectangle 136"/>
            <p:cNvSpPr>
              <a:spLocks noChangeArrowheads="1"/>
            </p:cNvSpPr>
            <p:nvPr/>
          </p:nvSpPr>
          <p:spPr bwMode="auto">
            <a:xfrm>
              <a:off x="4995863" y="4113213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7" name="Rectangle 137"/>
            <p:cNvSpPr>
              <a:spLocks noChangeArrowheads="1"/>
            </p:cNvSpPr>
            <p:nvPr/>
          </p:nvSpPr>
          <p:spPr bwMode="auto">
            <a:xfrm>
              <a:off x="4995863" y="4195763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8" name="Rectangle 138"/>
            <p:cNvSpPr>
              <a:spLocks noChangeArrowheads="1"/>
            </p:cNvSpPr>
            <p:nvPr/>
          </p:nvSpPr>
          <p:spPr bwMode="auto">
            <a:xfrm>
              <a:off x="4995863" y="4279900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19" name="Rectangle 139"/>
            <p:cNvSpPr>
              <a:spLocks noChangeArrowheads="1"/>
            </p:cNvSpPr>
            <p:nvPr/>
          </p:nvSpPr>
          <p:spPr bwMode="auto">
            <a:xfrm>
              <a:off x="4995863" y="4364038"/>
              <a:ext cx="41275" cy="412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20" name="Rectangle 140"/>
            <p:cNvSpPr>
              <a:spLocks noChangeArrowheads="1"/>
            </p:cNvSpPr>
            <p:nvPr/>
          </p:nvSpPr>
          <p:spPr bwMode="auto">
            <a:xfrm>
              <a:off x="4995863" y="4446588"/>
              <a:ext cx="41275" cy="428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95400" y="83403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Maximum Energy Recovery (MER) Network Design</a:t>
            </a:r>
          </a:p>
        </p:txBody>
      </p:sp>
      <p:pic>
        <p:nvPicPr>
          <p:cNvPr id="1024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143000"/>
            <a:ext cx="609600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33400" y="41148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1254125" algn="l"/>
              </a:tabLst>
            </a:pP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Bước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1:	MER Targeting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Nhiệt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độ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pinch: 90° (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)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80° (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)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Mức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tiêu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thụ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năng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u="sng" dirty="0" err="1">
                <a:latin typeface="Tahoma" pitchFamily="34" charset="0"/>
                <a:cs typeface="Tahoma" pitchFamily="34" charset="0"/>
              </a:rPr>
              <a:t>lượng</a:t>
            </a:r>
            <a:r>
              <a:rPr lang="en-US" altLang="he-IL" sz="2400" u="sng" dirty="0">
                <a:latin typeface="Tahoma" pitchFamily="34" charset="0"/>
                <a:cs typeface="Tahoma" pitchFamily="34" charset="0"/>
              </a:rPr>
              <a:t>: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	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Tiện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ích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nóng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 	20 kW</a:t>
            </a:r>
            <a:br>
              <a:rPr lang="en-US" altLang="he-IL" sz="2400" dirty="0">
                <a:latin typeface="Tahoma" pitchFamily="34" charset="0"/>
                <a:cs typeface="Tahoma" pitchFamily="34" charset="0"/>
              </a:rPr>
            </a:br>
            <a:r>
              <a:rPr lang="en-US" altLang="he-IL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Tiện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ích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dirty="0" err="1">
                <a:latin typeface="Tahoma" pitchFamily="34" charset="0"/>
                <a:cs typeface="Tahoma" pitchFamily="34" charset="0"/>
              </a:rPr>
              <a:t>lạnh</a:t>
            </a:r>
            <a:r>
              <a:rPr lang="en-US" altLang="he-IL" sz="2400" dirty="0">
                <a:latin typeface="Tahoma" pitchFamily="34" charset="0"/>
                <a:cs typeface="Tahoma" pitchFamily="34" charset="0"/>
              </a:rPr>
              <a:t>:	60 kW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MER Network Design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28600" y="10668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1254125" algn="l"/>
              </a:tabLst>
            </a:pP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vi-VN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ư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ớc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2:	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Điểm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pinch chia HEN 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thành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hai</a:t>
            </a:r>
            <a:r>
              <a:rPr lang="en-US" altLang="he-IL" sz="24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phần</a:t>
            </a:r>
            <a:endParaRPr lang="en-US" altLang="he-IL" sz="24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8486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MER Network Design</a:t>
            </a: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685804" y="1108076"/>
            <a:ext cx="8305796" cy="222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1254125" algn="l"/>
              </a:tabLst>
            </a:pP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	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pinch,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  <a:b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933575" y="3565525"/>
          <a:ext cx="295275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Picture" r:id="rId4" imgW="2951988" imgH="3139440" progId="Word.Picture.8">
                  <p:embed/>
                </p:oleObj>
              </mc:Choice>
              <mc:Fallback>
                <p:oleObj name="Picture" r:id="rId4" imgW="2951988" imgH="31394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565525"/>
                        <a:ext cx="295275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/>
        </p:nvGraphicFramePr>
        <p:xfrm>
          <a:off x="1933575" y="3565525"/>
          <a:ext cx="2952750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Picture" r:id="rId6" imgW="2951988" imgH="3139440" progId="Word.Picture.8">
                  <p:embed/>
                </p:oleObj>
              </mc:Choice>
              <mc:Fallback>
                <p:oleObj name="Picture" r:id="rId6" imgW="2951988" imgH="31394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565525"/>
                        <a:ext cx="2952750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29200" y="3981450"/>
            <a:ext cx="2200275" cy="1847850"/>
            <a:chOff x="3222" y="2172"/>
            <a:chExt cx="1386" cy="1164"/>
          </a:xfrm>
        </p:grpSpPr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3222" y="2769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he-IL" sz="1600">
                  <a:latin typeface="Comic Sans MS" pitchFamily="66" charset="0"/>
                  <a:cs typeface="David" pitchFamily="2" charset="-79"/>
                  <a:sym typeface="Symbol" pitchFamily="18" charset="2"/>
                </a:rPr>
                <a:t></a:t>
              </a:r>
              <a:r>
                <a:rPr lang="en-US" altLang="he-IL" sz="1600">
                  <a:latin typeface="Comic Sans MS" pitchFamily="66" charset="0"/>
                  <a:cs typeface="David" pitchFamily="2" charset="-79"/>
                </a:rPr>
                <a:t>T</a:t>
              </a:r>
              <a:r>
                <a:rPr lang="en-US" altLang="he-IL" sz="1600" baseline="-25000">
                  <a:latin typeface="Comic Sans MS" pitchFamily="66" charset="0"/>
                  <a:cs typeface="David" pitchFamily="2" charset="-79"/>
                </a:rPr>
                <a:t>min</a:t>
              </a:r>
              <a:endParaRPr lang="en-US" altLang="en-US" sz="1400" baseline="-25000">
                <a:latin typeface="Times New Roman" pitchFamily="18" charset="0"/>
                <a:cs typeface="David" pitchFamily="2" charset="-79"/>
              </a:endParaRPr>
            </a:p>
          </p:txBody>
        </p:sp>
        <p:sp>
          <p:nvSpPr>
            <p:cNvPr id="1036" name="Line 11"/>
            <p:cNvSpPr>
              <a:spLocks noChangeShapeType="1"/>
            </p:cNvSpPr>
            <p:nvPr/>
          </p:nvSpPr>
          <p:spPr bwMode="auto">
            <a:xfrm>
              <a:off x="3666" y="2172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 flipV="1">
              <a:off x="3672" y="2442"/>
              <a:ext cx="936" cy="2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3360" y="3036"/>
              <a:ext cx="216" cy="300"/>
              <a:chOff x="3360" y="3084"/>
              <a:chExt cx="216" cy="300"/>
            </a:xfrm>
          </p:grpSpPr>
          <p:sp>
            <p:nvSpPr>
              <p:cNvPr id="1050" name="Line 14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Line 15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flipV="1">
              <a:off x="3372" y="2412"/>
              <a:ext cx="216" cy="300"/>
              <a:chOff x="3360" y="3084"/>
              <a:chExt cx="216" cy="300"/>
            </a:xfrm>
          </p:grpSpPr>
          <p:sp>
            <p:nvSpPr>
              <p:cNvPr id="1048" name="Line 17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9" name="Line 18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0" name="Line 19"/>
            <p:cNvSpPr>
              <a:spLocks noChangeShapeType="1"/>
            </p:cNvSpPr>
            <p:nvPr/>
          </p:nvSpPr>
          <p:spPr bwMode="auto">
            <a:xfrm>
              <a:off x="3666" y="2172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20"/>
            <p:cNvSpPr>
              <a:spLocks noChangeShapeType="1"/>
            </p:cNvSpPr>
            <p:nvPr/>
          </p:nvSpPr>
          <p:spPr bwMode="auto">
            <a:xfrm flipV="1">
              <a:off x="3672" y="2442"/>
              <a:ext cx="936" cy="2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3360" y="3036"/>
              <a:ext cx="216" cy="300"/>
              <a:chOff x="3360" y="3084"/>
              <a:chExt cx="216" cy="300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4"/>
            <p:cNvGrpSpPr>
              <a:grpSpLocks/>
            </p:cNvGrpSpPr>
            <p:nvPr/>
          </p:nvGrpSpPr>
          <p:grpSpPr bwMode="auto">
            <a:xfrm flipV="1">
              <a:off x="3372" y="2412"/>
              <a:ext cx="216" cy="300"/>
              <a:chOff x="3360" y="3084"/>
              <a:chExt cx="216" cy="300"/>
            </a:xfrm>
          </p:grpSpPr>
          <p:sp>
            <p:nvSpPr>
              <p:cNvPr id="1044" name="Line 25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" name="Line 26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2475" name="Line 27"/>
          <p:cNvSpPr>
            <a:spLocks noChangeShapeType="1"/>
          </p:cNvSpPr>
          <p:nvPr/>
        </p:nvSpPr>
        <p:spPr bwMode="auto">
          <a:xfrm flipV="1">
            <a:off x="5743575" y="4552950"/>
            <a:ext cx="1495425" cy="8191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2476" name="Line 28"/>
          <p:cNvSpPr>
            <a:spLocks noChangeShapeType="1"/>
          </p:cNvSpPr>
          <p:nvPr/>
        </p:nvSpPr>
        <p:spPr bwMode="auto">
          <a:xfrm flipV="1">
            <a:off x="5743575" y="5105400"/>
            <a:ext cx="1571625" cy="2667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75" grpId="0" animBg="1"/>
      <p:bldP spid="2324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MER  Network Design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28600" y="1066799"/>
            <a:ext cx="8686800" cy="79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tabLst>
                <a:tab pos="1254125" algn="l"/>
              </a:tabLst>
            </a:pP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(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28"/>
          <p:cNvGraphicFramePr>
            <a:graphicFrameLocks noChangeAspect="1"/>
          </p:cNvGraphicFramePr>
          <p:nvPr/>
        </p:nvGraphicFramePr>
        <p:xfrm>
          <a:off x="3763963" y="2182813"/>
          <a:ext cx="3627437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Picture" r:id="rId4" imgW="3627120" imgH="2756916" progId="Word.Picture.8">
                  <p:embed/>
                </p:oleObj>
              </mc:Choice>
              <mc:Fallback>
                <p:oleObj name="Picture" r:id="rId4" imgW="3627120" imgH="2756916" progId="Word.Picture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2182813"/>
                        <a:ext cx="3627437" cy="275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1" name="Rectangle 29"/>
          <p:cNvSpPr>
            <a:spLocks noChangeArrowheads="1"/>
          </p:cNvSpPr>
          <p:nvPr/>
        </p:nvSpPr>
        <p:spPr bwMode="auto">
          <a:xfrm>
            <a:off x="4641850" y="2984500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3502" name="Rectangle 30"/>
          <p:cNvSpPr>
            <a:spLocks noChangeArrowheads="1"/>
          </p:cNvSpPr>
          <p:nvPr/>
        </p:nvSpPr>
        <p:spPr bwMode="auto">
          <a:xfrm>
            <a:off x="4883150" y="4086225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 u="sng">
                <a:latin typeface="Comic Sans MS" pitchFamily="66" charset="0"/>
                <a:cs typeface="Miriam" pitchFamily="2" charset="-79"/>
              </a:rPr>
              <a:t>90</a:t>
            </a:r>
            <a:endParaRPr lang="en-US" altLang="en-US" sz="14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3503" name="Rectangle 31"/>
          <p:cNvSpPr>
            <a:spLocks noChangeArrowheads="1"/>
          </p:cNvSpPr>
          <p:nvPr/>
        </p:nvSpPr>
        <p:spPr bwMode="auto">
          <a:xfrm>
            <a:off x="5492750" y="4648200"/>
            <a:ext cx="609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 u="sng">
                <a:latin typeface="Comic Sans MS" pitchFamily="66" charset="0"/>
                <a:cs typeface="Miriam" pitchFamily="2" charset="-79"/>
              </a:rPr>
              <a:t>240</a:t>
            </a:r>
            <a:endParaRPr lang="en-US" altLang="en-US" sz="1400">
              <a:latin typeface="Times New Roman" pitchFamily="18" charset="0"/>
              <a:cs typeface="Miriam" pitchFamily="2" charset="-79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616575" y="2571750"/>
            <a:ext cx="342900" cy="2063750"/>
            <a:chOff x="2904" y="1536"/>
            <a:chExt cx="216" cy="1300"/>
          </a:xfrm>
        </p:grpSpPr>
        <p:sp>
          <p:nvSpPr>
            <p:cNvPr id="2072" name="Line 33"/>
            <p:cNvSpPr>
              <a:spLocks noChangeShapeType="1"/>
            </p:cNvSpPr>
            <p:nvPr/>
          </p:nvSpPr>
          <p:spPr bwMode="auto">
            <a:xfrm>
              <a:off x="3012" y="1632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34"/>
            <p:cNvSpPr>
              <a:spLocks noChangeArrowheads="1"/>
            </p:cNvSpPr>
            <p:nvPr/>
          </p:nvSpPr>
          <p:spPr bwMode="auto">
            <a:xfrm>
              <a:off x="2907" y="1536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Oval 35"/>
            <p:cNvSpPr>
              <a:spLocks noChangeArrowheads="1"/>
            </p:cNvSpPr>
            <p:nvPr/>
          </p:nvSpPr>
          <p:spPr bwMode="auto">
            <a:xfrm>
              <a:off x="2904" y="2634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508" name="Rectangle 36"/>
          <p:cNvSpPr>
            <a:spLocks noChangeArrowheads="1"/>
          </p:cNvSpPr>
          <p:nvPr/>
        </p:nvSpPr>
        <p:spPr bwMode="auto">
          <a:xfrm>
            <a:off x="5299075" y="2422525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3509" name="Rectangle 37"/>
          <p:cNvSpPr>
            <a:spLocks noChangeArrowheads="1"/>
          </p:cNvSpPr>
          <p:nvPr/>
        </p:nvSpPr>
        <p:spPr bwMode="auto">
          <a:xfrm>
            <a:off x="5260975" y="4175125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892675" y="3133725"/>
            <a:ext cx="352425" cy="958850"/>
            <a:chOff x="2832" y="1818"/>
            <a:chExt cx="222" cy="604"/>
          </a:xfrm>
        </p:grpSpPr>
        <p:sp>
          <p:nvSpPr>
            <p:cNvPr id="2069" name="Line 39"/>
            <p:cNvSpPr>
              <a:spLocks noChangeShapeType="1"/>
            </p:cNvSpPr>
            <p:nvPr/>
          </p:nvSpPr>
          <p:spPr bwMode="auto">
            <a:xfrm>
              <a:off x="2946" y="1914"/>
              <a:ext cx="0" cy="4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Oval 40"/>
            <p:cNvSpPr>
              <a:spLocks noChangeArrowheads="1"/>
            </p:cNvSpPr>
            <p:nvPr/>
          </p:nvSpPr>
          <p:spPr bwMode="auto">
            <a:xfrm>
              <a:off x="2841" y="1818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Oval 41"/>
            <p:cNvSpPr>
              <a:spLocks noChangeArrowheads="1"/>
            </p:cNvSpPr>
            <p:nvPr/>
          </p:nvSpPr>
          <p:spPr bwMode="auto">
            <a:xfrm>
              <a:off x="2832" y="2220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333875" y="3760788"/>
            <a:ext cx="363538" cy="336550"/>
            <a:chOff x="1160" y="2543"/>
            <a:chExt cx="229" cy="212"/>
          </a:xfrm>
        </p:grpSpPr>
        <p:sp>
          <p:nvSpPr>
            <p:cNvPr id="2067" name="Oval 43"/>
            <p:cNvSpPr>
              <a:spLocks noChangeArrowheads="1"/>
            </p:cNvSpPr>
            <p:nvPr/>
          </p:nvSpPr>
          <p:spPr bwMode="auto">
            <a:xfrm>
              <a:off x="1176" y="2544"/>
              <a:ext cx="213" cy="2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Text Box 44"/>
            <p:cNvSpPr txBox="1">
              <a:spLocks noChangeArrowheads="1"/>
            </p:cNvSpPr>
            <p:nvPr/>
          </p:nvSpPr>
          <p:spPr bwMode="auto">
            <a:xfrm>
              <a:off x="1160" y="2543"/>
              <a:ext cx="2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he-IL" sz="1600">
                  <a:solidFill>
                    <a:schemeClr val="tx2"/>
                  </a:solidFill>
                  <a:latin typeface="Comic Sans MS" pitchFamily="66" charset="0"/>
                  <a:cs typeface="Narkisim" pitchFamily="2" charset="-79"/>
                </a:rPr>
                <a:t>H</a:t>
              </a:r>
              <a:endParaRPr lang="en-US" altLang="he-IL" sz="2200">
                <a:solidFill>
                  <a:schemeClr val="tx2"/>
                </a:solidFill>
                <a:latin typeface="Comic Sans MS" pitchFamily="66" charset="0"/>
                <a:cs typeface="Narkisim" pitchFamily="2" charset="-79"/>
              </a:endParaRPr>
            </a:p>
          </p:txBody>
        </p:sp>
      </p:grpSp>
      <p:sp>
        <p:nvSpPr>
          <p:cNvPr id="233517" name="Rectangle 45"/>
          <p:cNvSpPr>
            <a:spLocks noChangeArrowheads="1"/>
          </p:cNvSpPr>
          <p:nvPr/>
        </p:nvSpPr>
        <p:spPr bwMode="auto">
          <a:xfrm>
            <a:off x="1162050" y="5715000"/>
            <a:ext cx="64579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>
                <a:latin typeface="Tahoma" pitchFamily="34" charset="0"/>
                <a:cs typeface="Tahoma" pitchFamily="34" charset="0"/>
              </a:rPr>
              <a:t>Add heating utilities as needed (</a:t>
            </a:r>
            <a:r>
              <a:rPr lang="en-US" altLang="he-IL" sz="2400">
                <a:latin typeface="Tahoma" pitchFamily="34" charset="0"/>
                <a:cs typeface="Tahoma" pitchFamily="34" charset="0"/>
                <a:sym typeface="Symbol" pitchFamily="18" charset="2"/>
              </a:rPr>
              <a:t></a:t>
            </a:r>
            <a:r>
              <a:rPr lang="en-US" altLang="he-IL" sz="2400">
                <a:latin typeface="Tahoma" pitchFamily="34" charset="0"/>
                <a:cs typeface="Tahoma" pitchFamily="34" charset="0"/>
              </a:rPr>
              <a:t>MER target)</a:t>
            </a:r>
          </a:p>
        </p:txBody>
      </p:sp>
      <p:sp>
        <p:nvSpPr>
          <p:cNvPr id="233518" name="Rectangle 46"/>
          <p:cNvSpPr>
            <a:spLocks noChangeArrowheads="1"/>
          </p:cNvSpPr>
          <p:nvPr/>
        </p:nvSpPr>
        <p:spPr bwMode="auto">
          <a:xfrm>
            <a:off x="777875" y="3295650"/>
            <a:ext cx="2752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he-IL" sz="2400">
                <a:latin typeface="Tahoma" pitchFamily="34" charset="0"/>
                <a:cs typeface="Tahoma" pitchFamily="34" charset="0"/>
              </a:rPr>
              <a:t>Q</a:t>
            </a:r>
            <a:r>
              <a:rPr lang="en-US" altLang="he-IL" sz="2400" baseline="-25000">
                <a:latin typeface="Tahoma" pitchFamily="34" charset="0"/>
                <a:cs typeface="Tahoma" pitchFamily="34" charset="0"/>
              </a:rPr>
              <a:t>Hmin</a:t>
            </a:r>
            <a:r>
              <a:rPr lang="en-US" altLang="he-IL" sz="2400">
                <a:latin typeface="Tahoma" pitchFamily="34" charset="0"/>
                <a:cs typeface="Tahoma" pitchFamily="34" charset="0"/>
              </a:rPr>
              <a:t> = 20 kW </a:t>
            </a:r>
            <a:r>
              <a:rPr lang="en-US" altLang="he-IL" sz="2400">
                <a:latin typeface="Tahoma" pitchFamily="34" charset="0"/>
                <a:cs typeface="Tahoma" pitchFamily="34" charset="0"/>
                <a:sym typeface="Wingdings" pitchFamily="2" charset="2"/>
              </a:rPr>
              <a:t></a:t>
            </a:r>
          </a:p>
        </p:txBody>
      </p:sp>
      <p:sp>
        <p:nvSpPr>
          <p:cNvPr id="233519" name="Rectangle 47"/>
          <p:cNvSpPr>
            <a:spLocks noChangeArrowheads="1"/>
          </p:cNvSpPr>
          <p:nvPr/>
        </p:nvSpPr>
        <p:spPr bwMode="auto">
          <a:xfrm>
            <a:off x="4175125" y="3517900"/>
            <a:ext cx="285750" cy="303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eaLnBrk="0" hangingPunct="0"/>
            <a:r>
              <a:rPr lang="en-US" altLang="en-US" sz="2400">
                <a:solidFill>
                  <a:srgbClr val="000099"/>
                </a:solidFill>
                <a:latin typeface="CG Times" pitchFamily="18" charset="0"/>
                <a:cs typeface="Miriam" pitchFamily="2" charset="-79"/>
                <a:sym typeface="Wingdings" pitchFamily="2" charset="2"/>
              </a:rPr>
              <a:t></a:t>
            </a:r>
            <a:endParaRPr lang="en-US" altLang="en-US" sz="1000">
              <a:latin typeface="CG Times" pitchFamily="18" charset="0"/>
              <a:cs typeface="Miriam" pitchFamily="2" charset="-79"/>
            </a:endParaRPr>
          </a:p>
        </p:txBody>
      </p:sp>
      <p:sp>
        <p:nvSpPr>
          <p:cNvPr id="233520" name="Rectangle 48"/>
          <p:cNvSpPr>
            <a:spLocks noChangeArrowheads="1"/>
          </p:cNvSpPr>
          <p:nvPr/>
        </p:nvSpPr>
        <p:spPr bwMode="auto">
          <a:xfrm>
            <a:off x="4349750" y="4095750"/>
            <a:ext cx="381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2700" tIns="12700" rIns="12700" bIns="12700"/>
          <a:lstStyle/>
          <a:p>
            <a:pPr algn="ctr" eaLnBrk="0" hangingPunct="0"/>
            <a:r>
              <a:rPr lang="en-US" altLang="en-US" sz="1600" u="sng">
                <a:latin typeface="Comic Sans MS" pitchFamily="66" charset="0"/>
                <a:cs typeface="Miriam" pitchFamily="2" charset="-79"/>
              </a:rPr>
              <a:t>20</a:t>
            </a:r>
            <a:endParaRPr lang="en-US" altLang="en-US" sz="1400">
              <a:latin typeface="CG Times" pitchFamily="18" charset="0"/>
              <a:cs typeface="Miriam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1" grpId="0" autoUpdateAnimBg="0"/>
      <p:bldP spid="233502" grpId="0" autoUpdateAnimBg="0"/>
      <p:bldP spid="233503" grpId="0" autoUpdateAnimBg="0"/>
      <p:bldP spid="233508" grpId="0" autoUpdateAnimBg="0"/>
      <p:bldP spid="233509" grpId="0" autoUpdateAnimBg="0"/>
      <p:bldP spid="233517" grpId="0" autoUpdateAnimBg="0"/>
      <p:bldP spid="233518" grpId="0" autoUpdateAnimBg="0"/>
      <p:bldP spid="233519" grpId="0" autoUpdateAnimBg="0"/>
      <p:bldP spid="2335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0" y="914400"/>
            <a:ext cx="91408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1295400" y="15240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FF0000"/>
                </a:solidFill>
                <a:latin typeface="Tahoma" pitchFamily="34" charset="0"/>
              </a:rPr>
              <a:t>MER Network Design</a:t>
            </a:r>
          </a:p>
        </p:txBody>
      </p:sp>
      <p:graphicFrame>
        <p:nvGraphicFramePr>
          <p:cNvPr id="307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04204"/>
              </p:ext>
            </p:extLst>
          </p:nvPr>
        </p:nvGraphicFramePr>
        <p:xfrm>
          <a:off x="1857375" y="3738563"/>
          <a:ext cx="2952750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2" name="Picture" r:id="rId4" imgW="2951988" imgH="2510028" progId="Word.Picture.8">
                  <p:embed/>
                </p:oleObj>
              </mc:Choice>
              <mc:Fallback>
                <p:oleObj name="Picture" r:id="rId4" imgW="2951988" imgH="2510028" progId="Word.Picture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38563"/>
                        <a:ext cx="2952750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872824"/>
              </p:ext>
            </p:extLst>
          </p:nvPr>
        </p:nvGraphicFramePr>
        <p:xfrm>
          <a:off x="1857375" y="3738563"/>
          <a:ext cx="2952750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Picture" r:id="rId6" imgW="2951988" imgH="2510028" progId="Word.Picture.8">
                  <p:embed/>
                </p:oleObj>
              </mc:Choice>
              <mc:Fallback>
                <p:oleObj name="Picture" r:id="rId6" imgW="2951988" imgH="2510028" progId="Word.Picture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38563"/>
                        <a:ext cx="2952750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26" name="Line 30"/>
          <p:cNvSpPr>
            <a:spLocks noChangeShapeType="1"/>
          </p:cNvSpPr>
          <p:nvPr/>
        </p:nvSpPr>
        <p:spPr bwMode="auto">
          <a:xfrm flipV="1">
            <a:off x="5762625" y="4432300"/>
            <a:ext cx="1485900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762625" y="3727450"/>
            <a:ext cx="2117725" cy="2047875"/>
            <a:chOff x="3630" y="1932"/>
            <a:chExt cx="1334" cy="1290"/>
          </a:xfrm>
        </p:grpSpPr>
        <p:sp>
          <p:nvSpPr>
            <p:cNvPr id="3083" name="Rectangle 32"/>
            <p:cNvSpPr>
              <a:spLocks noChangeArrowheads="1"/>
            </p:cNvSpPr>
            <p:nvPr/>
          </p:nvSpPr>
          <p:spPr bwMode="auto">
            <a:xfrm>
              <a:off x="4506" y="2433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60000"/>
                </a:spcBef>
                <a:buFontTx/>
                <a:buChar char=" "/>
              </a:pPr>
              <a:r>
                <a:rPr lang="en-US" altLang="he-IL" sz="1600">
                  <a:latin typeface="Comic Sans MS" pitchFamily="66" charset="0"/>
                  <a:cs typeface="David" pitchFamily="2" charset="-79"/>
                  <a:sym typeface="Symbol" pitchFamily="18" charset="2"/>
                </a:rPr>
                <a:t></a:t>
              </a:r>
              <a:r>
                <a:rPr lang="en-US" altLang="he-IL" sz="1600">
                  <a:latin typeface="Comic Sans MS" pitchFamily="66" charset="0"/>
                  <a:cs typeface="David" pitchFamily="2" charset="-79"/>
                </a:rPr>
                <a:t>T</a:t>
              </a:r>
              <a:r>
                <a:rPr lang="en-US" altLang="he-IL" sz="1600" baseline="-25000">
                  <a:latin typeface="Comic Sans MS" pitchFamily="66" charset="0"/>
                  <a:cs typeface="David" pitchFamily="2" charset="-79"/>
                </a:rPr>
                <a:t>min</a:t>
              </a:r>
              <a:endParaRPr lang="en-US" altLang="en-US" sz="1400" baseline="-25000">
                <a:latin typeface="Times New Roman" pitchFamily="18" charset="0"/>
                <a:cs typeface="David" pitchFamily="2" charset="-79"/>
              </a:endParaRPr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4644" y="2700"/>
              <a:ext cx="216" cy="300"/>
              <a:chOff x="3360" y="3084"/>
              <a:chExt cx="216" cy="300"/>
            </a:xfrm>
          </p:grpSpPr>
          <p:sp>
            <p:nvSpPr>
              <p:cNvPr id="3096" name="Line 34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" name="Line 35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 flipV="1">
              <a:off x="4656" y="2076"/>
              <a:ext cx="216" cy="300"/>
              <a:chOff x="3360" y="3084"/>
              <a:chExt cx="216" cy="300"/>
            </a:xfrm>
          </p:grpSpPr>
          <p:sp>
            <p:nvSpPr>
              <p:cNvPr id="3094" name="Line 37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" name="Line 38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6" name="Line 39"/>
            <p:cNvSpPr>
              <a:spLocks noChangeShapeType="1"/>
            </p:cNvSpPr>
            <p:nvPr/>
          </p:nvSpPr>
          <p:spPr bwMode="auto">
            <a:xfrm>
              <a:off x="4572" y="1932"/>
              <a:ext cx="0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4644" y="2700"/>
              <a:ext cx="216" cy="300"/>
              <a:chOff x="3360" y="3084"/>
              <a:chExt cx="216" cy="300"/>
            </a:xfrm>
          </p:grpSpPr>
          <p:sp>
            <p:nvSpPr>
              <p:cNvPr id="3092" name="Line 41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Line 42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V="1">
              <a:off x="4656" y="2076"/>
              <a:ext cx="216" cy="300"/>
              <a:chOff x="3360" y="3084"/>
              <a:chExt cx="216" cy="300"/>
            </a:xfrm>
          </p:grpSpPr>
          <p:sp>
            <p:nvSpPr>
              <p:cNvPr id="3090" name="Line 44"/>
              <p:cNvSpPr>
                <a:spLocks noChangeShapeType="1"/>
              </p:cNvSpPr>
              <p:nvPr/>
            </p:nvSpPr>
            <p:spPr bwMode="auto">
              <a:xfrm flipV="1">
                <a:off x="3468" y="3084"/>
                <a:ext cx="0" cy="30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Line 45"/>
              <p:cNvSpPr>
                <a:spLocks noChangeShapeType="1"/>
              </p:cNvSpPr>
              <p:nvPr/>
            </p:nvSpPr>
            <p:spPr bwMode="auto">
              <a:xfrm flipV="1">
                <a:off x="3360" y="309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89" name="Line 46"/>
            <p:cNvSpPr>
              <a:spLocks noChangeShapeType="1"/>
            </p:cNvSpPr>
            <p:nvPr/>
          </p:nvSpPr>
          <p:spPr bwMode="auto">
            <a:xfrm flipV="1">
              <a:off x="3630" y="2706"/>
              <a:ext cx="942" cy="51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4543" name="Line 47"/>
          <p:cNvSpPr>
            <a:spLocks noChangeShapeType="1"/>
          </p:cNvSpPr>
          <p:nvPr/>
        </p:nvSpPr>
        <p:spPr bwMode="auto">
          <a:xfrm flipV="1">
            <a:off x="5819775" y="4441825"/>
            <a:ext cx="1419225" cy="1104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A885D05-C6B9-4DD3-AAA6-E79B211B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4" y="1108076"/>
            <a:ext cx="8305796" cy="2225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tabLst>
                <a:tab pos="1254125" algn="l"/>
              </a:tabLst>
            </a:pP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	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pinch,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  <a:br>
              <a:rPr lang="en-US" altLang="he-IL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altLang="he-IL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pinch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≥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b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he-I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e-IL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26" grpId="0" animBg="1"/>
      <p:bldP spid="23454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466</Words>
  <Application>Microsoft Office PowerPoint</Application>
  <PresentationFormat>On-screen Show (4:3)</PresentationFormat>
  <Paragraphs>129</Paragraphs>
  <Slides>32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CG Times</vt:lpstr>
      <vt:lpstr>Comic Sans MS</vt:lpstr>
      <vt:lpstr>Tahoma</vt:lpstr>
      <vt:lpstr>Times New Roman</vt:lpstr>
      <vt:lpstr>Wingdings</vt:lpstr>
      <vt:lpstr>Default Design</vt:lpstr>
      <vt:lpstr>Equation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Supreme Laptop</dc:creator>
  <cp:lastModifiedBy>Admin</cp:lastModifiedBy>
  <cp:revision>532</cp:revision>
  <dcterms:created xsi:type="dcterms:W3CDTF">2002-08-20T13:24:25Z</dcterms:created>
  <dcterms:modified xsi:type="dcterms:W3CDTF">2019-10-26T09:48:34Z</dcterms:modified>
</cp:coreProperties>
</file>