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1" r:id="rId2"/>
    <p:sldId id="367" r:id="rId3"/>
    <p:sldId id="366" r:id="rId4"/>
    <p:sldId id="368" r:id="rId5"/>
    <p:sldId id="370" r:id="rId6"/>
    <p:sldId id="369" r:id="rId7"/>
    <p:sldId id="371" r:id="rId8"/>
    <p:sldId id="376" r:id="rId9"/>
    <p:sldId id="372" r:id="rId10"/>
    <p:sldId id="373" r:id="rId11"/>
    <p:sldId id="374" r:id="rId12"/>
    <p:sldId id="375" r:id="rId13"/>
    <p:sldId id="377" r:id="rId14"/>
    <p:sldId id="378" r:id="rId15"/>
    <p:sldId id="387" r:id="rId16"/>
    <p:sldId id="386" r:id="rId17"/>
    <p:sldId id="384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8" r:id="rId28"/>
    <p:sldId id="399" r:id="rId29"/>
    <p:sldId id="397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CC00"/>
    <a:srgbClr val="FF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>
        <p:scale>
          <a:sx n="66" d="100"/>
          <a:sy n="66" d="100"/>
        </p:scale>
        <p:origin x="140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FBFC69-B47F-4DD7-BBA6-D8AB754B95A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A280B-9EED-4E64-B75D-1AEBF9D4896E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11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3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3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9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18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01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19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21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3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6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9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6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27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2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28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7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29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3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5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31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4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3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0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5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7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6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37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2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38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5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39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2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41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5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5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5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6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9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422E-FF23-4AA4-9419-4A13398043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04428-0868-49EE-91B8-9BB6D72CDD1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F6655-7676-493D-9C71-78FC5621CA1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F983-69AC-4BAD-8EFF-945FCB2683F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70F2-1E00-43A0-899A-374D26D1E0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9D7C-E6A6-4BCB-9E15-8C2661283D0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CF6E-AFE2-4CC2-8BBC-A899834E31A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0A93D-3CA6-4D5E-A100-F25BC81C49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2849-2EBF-4F4B-859B-A9D0D3B7F84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897B-6973-4B36-BA36-252AFD5CEC7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2397-C3C0-4F40-A02F-9AE3C541149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E3BFC8-37B5-4FD0-A791-52B1A948D1C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723900" y="917825"/>
            <a:ext cx="79248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TOÁN, ĐÁNH GIÁ TÍNH KINH TẾ CỦA QUY TRÌNH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endParaRPr lang="en-US" sz="16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6858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(process unit model) sang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 distillation column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trayed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tower),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(reflux drum)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kettle-type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reboiler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72727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4657"/>
            <a:ext cx="8609502" cy="3807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601" y="5095886"/>
            <a:ext cx="834390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“mapping”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85800"/>
            <a:ext cx="8343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“mapping”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cumene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Hysys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“Map”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“Economics”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00400"/>
            <a:ext cx="5816832" cy="34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09600"/>
            <a:ext cx="83439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“Map Options”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Click “OK”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659864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09600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“Map Preview”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“H1(HEATER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170 </a:t>
            </a:r>
            <a:r>
              <a:rPr lang="en-US" sz="24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“TEMA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and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exchanger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43" y="5143113"/>
            <a:ext cx="6947257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096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drop-down menu ở Tab “Equipment Type”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7315200" cy="44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33400"/>
            <a:ext cx="83439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“Heat exchangers, heaters”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219200"/>
            <a:ext cx="4754752" cy="55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33400"/>
            <a:ext cx="8343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“H1”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 “TEMA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and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exchanger”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1815933"/>
            <a:ext cx="4183244" cy="48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33400"/>
            <a:ext cx="8343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“H1”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“U-tube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and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exchanger”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8" y="1726940"/>
            <a:ext cx="4324572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09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4" y="1344421"/>
            <a:ext cx="8015586" cy="7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5069" y="679916"/>
            <a:ext cx="8001000" cy="3886200"/>
            <a:chOff x="838200" y="1600200"/>
            <a:chExt cx="8001000" cy="3886200"/>
          </a:xfrm>
        </p:grpSpPr>
        <p:sp>
          <p:nvSpPr>
            <p:cNvPr id="3075" name="Rectangle 4"/>
            <p:cNvSpPr>
              <a:spLocks noChangeArrowheads="1"/>
            </p:cNvSpPr>
            <p:nvPr/>
          </p:nvSpPr>
          <p:spPr bwMode="auto">
            <a:xfrm>
              <a:off x="838200" y="16002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Determine 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Customer Needs</a:t>
              </a:r>
            </a:p>
          </p:txBody>
        </p:sp>
        <p:sp>
          <p:nvSpPr>
            <p:cNvPr id="3076" name="Rectangle 5"/>
            <p:cNvSpPr>
              <a:spLocks noChangeArrowheads="1"/>
            </p:cNvSpPr>
            <p:nvPr/>
          </p:nvSpPr>
          <p:spPr bwMode="auto">
            <a:xfrm>
              <a:off x="2895600" y="16002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Set Design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Specifications</a:t>
              </a:r>
            </a:p>
          </p:txBody>
        </p:sp>
        <p:sp>
          <p:nvSpPr>
            <p:cNvPr id="3077" name="Rectangle 6"/>
            <p:cNvSpPr>
              <a:spLocks noChangeArrowheads="1"/>
            </p:cNvSpPr>
            <p:nvPr/>
          </p:nvSpPr>
          <p:spPr bwMode="auto">
            <a:xfrm>
              <a:off x="7086600" y="26670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R&amp;D if Needed</a:t>
              </a:r>
            </a:p>
          </p:txBody>
        </p:sp>
        <p:sp>
          <p:nvSpPr>
            <p:cNvPr id="3078" name="Rectangle 7"/>
            <p:cNvSpPr>
              <a:spLocks noChangeArrowheads="1"/>
            </p:cNvSpPr>
            <p:nvPr/>
          </p:nvSpPr>
          <p:spPr bwMode="auto">
            <a:xfrm>
              <a:off x="2895600" y="37338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Evaluate Economics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&amp; Select Design </a:t>
              </a:r>
            </a:p>
          </p:txBody>
        </p:sp>
        <p:sp>
          <p:nvSpPr>
            <p:cNvPr id="3079" name="Rectangle 8"/>
            <p:cNvSpPr>
              <a:spLocks noChangeArrowheads="1"/>
            </p:cNvSpPr>
            <p:nvPr/>
          </p:nvSpPr>
          <p:spPr bwMode="auto">
            <a:xfrm>
              <a:off x="5029200" y="30480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Predict Fitness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For Service</a:t>
              </a:r>
            </a:p>
          </p:txBody>
        </p: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5029200" y="21336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Build Performance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Models</a:t>
              </a:r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2895600" y="26670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Generate Design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Concepts</a:t>
              </a:r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>
              <a:off x="5105400" y="48006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Procurement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&amp; Construction</a:t>
              </a:r>
            </a:p>
          </p:txBody>
        </p:sp>
        <p:sp>
          <p:nvSpPr>
            <p:cNvPr id="3083" name="Rectangle 12"/>
            <p:cNvSpPr>
              <a:spLocks noChangeArrowheads="1"/>
            </p:cNvSpPr>
            <p:nvPr/>
          </p:nvSpPr>
          <p:spPr bwMode="auto">
            <a:xfrm>
              <a:off x="7086600" y="48006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Begin Operation</a:t>
              </a:r>
            </a:p>
          </p:txBody>
        </p:sp>
        <p:sp>
          <p:nvSpPr>
            <p:cNvPr id="3084" name="Rectangle 13"/>
            <p:cNvSpPr>
              <a:spLocks noChangeArrowheads="1"/>
            </p:cNvSpPr>
            <p:nvPr/>
          </p:nvSpPr>
          <p:spPr bwMode="auto">
            <a:xfrm>
              <a:off x="838200" y="41910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Customer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Approval</a:t>
              </a:r>
            </a:p>
          </p:txBody>
        </p:sp>
        <p:sp>
          <p:nvSpPr>
            <p:cNvPr id="3085" name="Rectangle 14"/>
            <p:cNvSpPr>
              <a:spLocks noChangeArrowheads="1"/>
            </p:cNvSpPr>
            <p:nvPr/>
          </p:nvSpPr>
          <p:spPr bwMode="auto">
            <a:xfrm>
              <a:off x="2895600" y="4800600"/>
              <a:ext cx="1752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Detailed Design &amp;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Equipment Selection</a:t>
              </a:r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2590800" y="19050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3733800" y="2286000"/>
              <a:ext cx="15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3733800" y="3352800"/>
              <a:ext cx="15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3733800" y="4419600"/>
              <a:ext cx="15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4648200" y="51054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6858000" y="5105400"/>
              <a:ext cx="228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auto">
            <a:xfrm>
              <a:off x="2590800" y="4038600"/>
              <a:ext cx="304800" cy="45720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96" y="288"/>
                </a:cxn>
                <a:cxn ang="0">
                  <a:pos x="96" y="0"/>
                </a:cxn>
                <a:cxn ang="0">
                  <a:pos x="192" y="0"/>
                </a:cxn>
              </a:cxnLst>
              <a:rect l="0" t="0" r="r" b="b"/>
              <a:pathLst>
                <a:path w="192" h="288">
                  <a:moveTo>
                    <a:pt x="0" y="288"/>
                  </a:moveTo>
                  <a:lnTo>
                    <a:pt x="96" y="288"/>
                  </a:lnTo>
                  <a:lnTo>
                    <a:pt x="96" y="0"/>
                  </a:lnTo>
                  <a:lnTo>
                    <a:pt x="19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 flipV="1">
              <a:off x="4648200" y="24384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5867400" y="2819400"/>
              <a:ext cx="15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H="1" flipV="1">
              <a:off x="4648200" y="3124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6781800" y="24384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V="1">
              <a:off x="6781800" y="3048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2743200" y="4495800"/>
              <a:ext cx="1524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96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lnTo>
                    <a:pt x="0" y="384"/>
                  </a:lnTo>
                  <a:lnTo>
                    <a:pt x="96" y="38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412952" y="4553366"/>
            <a:ext cx="8458199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</a:rPr>
              <a:t>Đánh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</a:rPr>
              <a:t>giá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</a:rPr>
              <a:t>kinh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tế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Xác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định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xem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quy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trình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có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mang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lại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lợi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nhuận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cho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chủ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đầu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tư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từ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đó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đưa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ra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quyết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định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có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triển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các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công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đoạn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tiếp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theo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? (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thiết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kế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chi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tiết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xây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dựng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và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vận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hành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nhà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máy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So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sánh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giữa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các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phương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án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thiết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kế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để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chọn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ra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phương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án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mang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lại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lợi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nhuận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tốt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nhất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hoặc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chi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phí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sản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thấp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</a:rPr>
              <a:t>nhất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Vai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trò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đánh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giá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“Mapping”,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“Sizing”: 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“Size”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965436"/>
            <a:ext cx="4800600" cy="43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“Sizing”, 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“View Equipment”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3200400" cy="33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“View Equipment”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H-1 (“U-tube HEX”)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81200"/>
            <a:ext cx="66241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H-1 (“U-tube HEX”):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“Tube material”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36" y="2667000"/>
            <a:ext cx="579712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H-1 (“U-tube HEX”):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stainless steel 304L “304LS”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24" y="1905000"/>
            <a:ext cx="571214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H-1 (“U-tube HEX”):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stainless steel 304L “304LS”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5000"/>
            <a:ext cx="762890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“Mapping”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“Sizing”,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“Evaluate”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39963"/>
            <a:ext cx="4724400" cy="46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“Evaluate”,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5" y="1981200"/>
            <a:ext cx="7467600" cy="4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2322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 “Utilities”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1" y="2438399"/>
            <a:ext cx="8324429" cy="35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“Mapping”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“Sizing”: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“Turn ON”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590800"/>
            <a:ext cx="78986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19200" y="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Hai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cách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tiếp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cận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để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đánh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giá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609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Aspen Process Economic Analyzer (APEA)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Aspen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Hysys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tick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56787"/>
            <a:ext cx="5861351" cy="654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667000"/>
            <a:ext cx="3698967" cy="398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(propylene): double 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0800"/>
            <a:ext cx="57785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“Cost Parameters”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6935365" cy="34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1.02 Cost/kg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5" y="1921976"/>
            <a:ext cx="6809380" cy="1038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3200400"/>
            <a:ext cx="61531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“Stream Price”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721929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“Stream Price”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8" y="1809928"/>
            <a:ext cx="8327368" cy="260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98" y="4571999"/>
            <a:ext cx="8327368" cy="20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1.2 Cost/kg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1.4 Cost/kg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89" y="1221796"/>
            <a:ext cx="4102311" cy="2863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10000"/>
            <a:ext cx="4267200" cy="28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Heater H1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99" y="2484172"/>
            <a:ext cx="4317065" cy="28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E-1:  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“HP steam”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170 </a:t>
            </a:r>
            <a:r>
              <a:rPr lang="en-US" sz="24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67" y="3062996"/>
            <a:ext cx="5707265" cy="30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“Process Utilities”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955642"/>
            <a:ext cx="3962400" cy="4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19200" y="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Hai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cách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tiếp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cận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để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đánh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giá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5334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7, 8, 9, 10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Bailie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Whiting,  and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Shaeiwitz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 Synthesis and Design of Chemical Processes, Fourth Edition.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Prentice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7 - Capital Cost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Estimation.ppt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8 - Cost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9 - Economic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10 - Profitability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33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“Process Utilities”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tick ở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“Calc. HTC”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51904"/>
            <a:ext cx="879537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33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“HP Steam”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2.5e-006 Cost/kJ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2.1e-006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Cost/kJ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1200"/>
            <a:ext cx="8390861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97" y="2743199"/>
            <a:ext cx="8208903" cy="14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cumene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heater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cooler)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(P.O Period = Pay Off Period =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67000"/>
            <a:ext cx="41084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E-100);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nguội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E-101)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44" y="2286000"/>
            <a:ext cx="484006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95400"/>
            <a:ext cx="552992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5" y="5486400"/>
            <a:ext cx="8287647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0" y="2589369"/>
            <a:ext cx="8175346" cy="890529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 rot="5400000">
            <a:off x="3799780" y="3037783"/>
            <a:ext cx="1544439" cy="2895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19200" y="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Hai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cách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tiếp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cận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để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đánh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giá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6096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Aspen Process Economic Analyzer (APEA)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Aspen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Hysys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609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(Pay Off period)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105400"/>
            <a:ext cx="8672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Aspen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Hysys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APEA,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6096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613737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“user-defined”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5334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(capital cost)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(operating cost):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,…),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0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0"/>
            <a:ext cx="71628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Aspen Process Economic Analyzer (APEA)</a:t>
            </a:r>
            <a:endParaRPr lang="en-US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6858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20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marL="342900" lvl="1" indent="-342900">
              <a:lnSpc>
                <a:spcPct val="200000"/>
              </a:lnSpc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2492</Words>
  <Application>Microsoft Office PowerPoint</Application>
  <PresentationFormat>On-screen Show (4:3)</PresentationFormat>
  <Paragraphs>191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Tahoma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Supreme Laptop</dc:creator>
  <cp:lastModifiedBy>Admin</cp:lastModifiedBy>
  <cp:revision>575</cp:revision>
  <dcterms:created xsi:type="dcterms:W3CDTF">2002-08-20T13:24:25Z</dcterms:created>
  <dcterms:modified xsi:type="dcterms:W3CDTF">2022-05-04T06:16:12Z</dcterms:modified>
</cp:coreProperties>
</file>