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1" r:id="rId5"/>
    <p:sldId id="260" r:id="rId6"/>
    <p:sldId id="262" r:id="rId7"/>
    <p:sldId id="268" r:id="rId8"/>
    <p:sldId id="272" r:id="rId9"/>
    <p:sldId id="299" r:id="rId10"/>
    <p:sldId id="301" r:id="rId11"/>
    <p:sldId id="302" r:id="rId12"/>
    <p:sldId id="267" r:id="rId13"/>
    <p:sldId id="29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3" r:id="rId36"/>
    <p:sldId id="264" r:id="rId37"/>
    <p:sldId id="295" r:id="rId38"/>
    <p:sldId id="300" r:id="rId39"/>
    <p:sldId id="269" r:id="rId40"/>
    <p:sldId id="265" r:id="rId41"/>
    <p:sldId id="266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E6DD-86C0-4CA1-8BD6-022FE1AAFEC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083D-7DB0-4BEB-9F15-E2B54D44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F2E4-EA32-4B82-8B19-4C5C0A9F0CBB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1D20-F9B1-48DE-B05C-51C559B005A0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BF51-76D1-407B-9D03-B76773351076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7-F15F-4E01-BA56-9CB9F298560F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49D5-8FA1-4759-B6C0-59293FB2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9B-9A2C-4A65-9CD3-F4E0622C45EE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364C-AD83-4FEE-B854-FE16B3D19900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3A71-C876-40D2-8159-953C791A756D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299A-9C92-4497-A1FB-ED0A1F57A573}" type="datetime1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841B-D69C-42F3-A9C7-35E9706A6738}" type="datetime1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0DBD-4DC4-4627-9DF6-34ADA51F6BAD}" type="datetime1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C907-3774-4F61-8C97-7D96C6F91674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EC3-E29C-4500-9AFC-88648663054D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DEB-DF2A-40DF-BE96-F9D9F53A56BF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K. Kumar (C)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6AE7-52C7-42D9-808E-FA7FCE647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sers\KKumar\Documents\www.gemconsortium.or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Growth Entrepreneurship in Emerging Economies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K. Kumar</a:t>
            </a:r>
            <a:br>
              <a:rPr lang="en-US" sz="2000" dirty="0" smtClean="0"/>
            </a:br>
            <a:r>
              <a:rPr lang="en-US" sz="2000" dirty="0" err="1" smtClean="0"/>
              <a:t>Apeejay</a:t>
            </a:r>
            <a:r>
              <a:rPr lang="en-US" sz="2000" dirty="0" smtClean="0"/>
              <a:t> </a:t>
            </a:r>
            <a:r>
              <a:rPr lang="en-US" sz="2000" dirty="0" err="1" smtClean="0"/>
              <a:t>Surrendra</a:t>
            </a:r>
            <a:r>
              <a:rPr lang="en-US" sz="2000" dirty="0" smtClean="0"/>
              <a:t> Chair Professor of Family Business and Entrepreneurship</a:t>
            </a:r>
            <a:br>
              <a:rPr lang="en-US" sz="2000" dirty="0" smtClean="0"/>
            </a:br>
            <a:r>
              <a:rPr lang="en-US" sz="2000" dirty="0" smtClean="0"/>
              <a:t>N S Raghavan Centre for Entrepreneurial Learning</a:t>
            </a:r>
            <a:br>
              <a:rPr lang="en-US" sz="2000" dirty="0" smtClean="0"/>
            </a:br>
            <a:r>
              <a:rPr lang="en-US" sz="2000" dirty="0" smtClean="0"/>
              <a:t>Indian Institute of Management Bangalore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BITS GOA Economics Conclave</a:t>
            </a:r>
          </a:p>
          <a:p>
            <a:r>
              <a:rPr lang="en-US" dirty="0" smtClean="0"/>
              <a:t>13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High growth Firms and Employment – An Illustrative Case of IT Industry in Bangalore</a:t>
            </a:r>
          </a:p>
        </p:txBody>
      </p:sp>
      <p:graphicFrame>
        <p:nvGraphicFramePr>
          <p:cNvPr id="12800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61571"/>
              </p:ext>
            </p:extLst>
          </p:nvPr>
        </p:nvGraphicFramePr>
        <p:xfrm>
          <a:off x="1143000" y="1752600"/>
          <a:ext cx="7543800" cy="4344645"/>
        </p:xfrm>
        <a:graphic>
          <a:graphicData uri="http://schemas.openxmlformats.org/drawingml/2006/table">
            <a:tbl>
              <a:tblPr/>
              <a:tblGrid>
                <a:gridCol w="2468563"/>
                <a:gridCol w="2536825"/>
                <a:gridCol w="2538412"/>
              </a:tblGrid>
              <a:tr h="522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Non-IT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 increase in employment(1998-2003)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68480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87426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CAGR (1998-2003)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3%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38%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added through firm births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(1998-2003)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387400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37733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added through firm expansions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(1998-2003)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26440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60923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High growth Firms and Employment – An Illustrative Case of IT Industry in Bangalore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875954"/>
              </p:ext>
            </p:extLst>
          </p:nvPr>
        </p:nvGraphicFramePr>
        <p:xfrm>
          <a:off x="457200" y="1762125"/>
          <a:ext cx="8229600" cy="419417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030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 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accounted for by firms with&lt;20 employees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19.7% (1998)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32.3%(2003)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2.1% (1998)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1.4% (2003)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accounted for by firms with&gt;100 employees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56.7%(1998)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46.2%(2003)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87.4%(1998)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87.9%(2003)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Gross employment created per net increase in employment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4.69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6400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Kumar,K</a:t>
            </a:r>
            <a:r>
              <a:rPr lang="en-US" dirty="0" smtClean="0"/>
              <a:t>. (2007)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6096000" cy="5181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304800" y="2438400"/>
            <a:ext cx="13716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entrepreneurs per 1000 inhabitants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6096000" y="5276292"/>
            <a:ext cx="10668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Economic Development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28600" y="4038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5486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2286000"/>
            <a:ext cx="1905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Self employed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191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3800" y="4572000"/>
            <a:ext cx="2057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Real Entrepreneurs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76700" y="4305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09600"/>
            <a:ext cx="7239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The hypothesized number of self-employed and of real entrepreneurs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6248400"/>
            <a:ext cx="365760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(</a:t>
            </a:r>
            <a:r>
              <a:rPr lang="en-US" dirty="0" err="1" smtClean="0"/>
              <a:t>Wennekers</a:t>
            </a:r>
            <a:r>
              <a:rPr lang="en-US" dirty="0" smtClean="0"/>
              <a:t> and Thurik,1999)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828800"/>
            <a:ext cx="601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High Growth Entrepreneurship in India – A Case Study of IT Industry in Bangalore 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Research Questions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 key differences in the patterns of new firm formation and employment growth  between the non-IT sector and IT sector in Bangalore?</a:t>
            </a:r>
          </a:p>
          <a:p>
            <a:pPr eaLnBrk="1" hangingPunct="1"/>
            <a:r>
              <a:rPr lang="en-US" altLang="en-US" smtClean="0"/>
              <a:t>What enabled the IT sector firms to overcome the barriers to growth posed by weak framework conditions?</a:t>
            </a:r>
          </a:p>
          <a:p>
            <a:pPr eaLnBrk="1" hangingPunct="1"/>
            <a:r>
              <a:rPr lang="en-US" altLang="en-US" smtClean="0"/>
              <a:t>What are the implications for public policy?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- Non-IT Firms</a:t>
            </a:r>
            <a:endParaRPr lang="en-IN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Source-Department of Labour, GOK</a:t>
            </a:r>
          </a:p>
          <a:p>
            <a:pPr eaLnBrk="1" hangingPunct="1"/>
            <a:r>
              <a:rPr lang="en-US" altLang="en-US" smtClean="0"/>
              <a:t>Registrations Data (S&amp;E Act, Factories Act)</a:t>
            </a:r>
          </a:p>
          <a:p>
            <a:pPr eaLnBrk="1" hangingPunct="1"/>
            <a:r>
              <a:rPr lang="en-US" altLang="en-US" smtClean="0"/>
              <a:t>Logistics(!) of data collection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	-Every 20</a:t>
            </a:r>
            <a:r>
              <a:rPr lang="en-US" altLang="en-US" baseline="30000" smtClean="0"/>
              <a:t>th</a:t>
            </a:r>
            <a:r>
              <a:rPr lang="en-US" altLang="en-US" smtClean="0"/>
              <a:t> registrant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	-Resistance from Inspectors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	-Xeroxing + Transcription agency</a:t>
            </a:r>
          </a:p>
          <a:p>
            <a:pPr eaLnBrk="1" hangingPunct="1"/>
            <a:r>
              <a:rPr lang="en-US" altLang="en-US" smtClean="0"/>
              <a:t>Data Problems: non-renewals, missing fields </a:t>
            </a:r>
          </a:p>
          <a:p>
            <a:pPr eaLnBrk="1" hangingPunct="1"/>
            <a:r>
              <a:rPr lang="en-US" altLang="en-US" smtClean="0"/>
              <a:t>Factories Act registers </a:t>
            </a:r>
            <a:endParaRPr lang="en-IN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on IT Firms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Source – STPI - authentic (statutory), Bangalore specific</a:t>
            </a:r>
          </a:p>
          <a:p>
            <a:pPr eaLnBrk="1" hangingPunct="1"/>
            <a:r>
              <a:rPr lang="en-US" altLang="en-US" sz="2800" smtClean="0"/>
              <a:t>Annual reports submitted by individual units to STPI from 1997-98 to 2002-2003</a:t>
            </a:r>
          </a:p>
          <a:p>
            <a:pPr eaLnBrk="1" hangingPunct="1"/>
            <a:r>
              <a:rPr lang="en-US" altLang="en-US" sz="2800" smtClean="0"/>
              <a:t>Data on ‘units’ (as against businesses/companies)</a:t>
            </a:r>
          </a:p>
          <a:p>
            <a:pPr eaLnBrk="1" hangingPunct="1"/>
            <a:r>
              <a:rPr lang="en-US" altLang="en-US" sz="2800" smtClean="0"/>
              <a:t>Annual reports – Import concessions availed, FE earnings, employment, investments, wage bill</a:t>
            </a:r>
          </a:p>
          <a:p>
            <a:pPr eaLnBrk="1" hangingPunct="1"/>
            <a:r>
              <a:rPr lang="en-US" altLang="en-US" sz="2800" smtClean="0"/>
              <a:t>Incomplete data (in many unit level reports)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on IT Firms </a:t>
            </a:r>
            <a:r>
              <a:rPr lang="en-US" altLang="en-US" sz="2800" smtClean="0"/>
              <a:t>(Contd)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Categorization of units to ascertain who and what drove growth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hlinkClick r:id="rId2" action="ppaction://hlinksldjump"/>
              </a:rPr>
              <a:t>-ownership </a:t>
            </a: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hlinkClick r:id="rId3" action="ppaction://hlinksldjump"/>
              </a:rPr>
              <a:t>-nature of activities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Data on categorization gleaned from published sources (web sites, press releases, published articles in business press) and researchers’ networks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Differences Between IT and Non-IT Firms</a:t>
            </a:r>
            <a:endParaRPr lang="en-IN" dirty="0"/>
          </a:p>
        </p:txBody>
      </p:sp>
      <p:graphicFrame>
        <p:nvGraphicFramePr>
          <p:cNvPr id="17454" name="Group 46"/>
          <p:cNvGraphicFramePr>
            <a:graphicFrameLocks noGrp="1"/>
          </p:cNvGraphicFramePr>
          <p:nvPr>
            <p:ph idx="1"/>
          </p:nvPr>
        </p:nvGraphicFramePr>
        <p:xfrm>
          <a:off x="642938" y="1571625"/>
          <a:ext cx="8143875" cy="5069074"/>
        </p:xfrm>
        <a:graphic>
          <a:graphicData uri="http://schemas.openxmlformats.org/drawingml/2006/table">
            <a:tbl>
              <a:tblPr/>
              <a:tblGrid>
                <a:gridCol w="4275137"/>
                <a:gridCol w="2190750"/>
                <a:gridCol w="1677988"/>
              </a:tblGrid>
              <a:tr h="6400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Estimates for Bangalore Population/STPI units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Non-IT* 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IT 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Number of registrants/units at the start of the period (1998-2003)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21,260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129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Number of registrants/units at the end of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37,480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286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Net change in registrants/units over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16220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440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New registrations/units (“births”) during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29,940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614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49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Total deceased registrants/ units closed during the period (including presumed closed)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11,540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91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Number of registrants/units who expanded in the period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1,420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319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Number of registrants/units who contracted during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860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107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Equals Sample multiplied by 20   </a:t>
                      </a:r>
                      <a:endParaRPr kumimoji="0" lang="en-I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Differences Between IT and Non-IT Firms </a:t>
            </a:r>
            <a:r>
              <a:rPr lang="en-US" sz="2700" dirty="0" smtClean="0"/>
              <a:t>(Contd.)</a:t>
            </a:r>
            <a:endParaRPr lang="en-IN" sz="2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38" y="1571625"/>
          <a:ext cx="8143875" cy="5142095"/>
        </p:xfrm>
        <a:graphic>
          <a:graphicData uri="http://schemas.openxmlformats.org/drawingml/2006/table">
            <a:tbl>
              <a:tblPr/>
              <a:tblGrid>
                <a:gridCol w="4275137"/>
                <a:gridCol w="2190750"/>
                <a:gridCol w="1677988"/>
              </a:tblGrid>
              <a:tr h="6400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Estimates for Bangalore Population/STPI units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Non-IT* 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IT 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by registrants/units at the start of the period (1998-2003)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384,180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21,640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by registrants/units at the end of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452,660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109,074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206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Net change in employment during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68,480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87,426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added due to “births” (New registrations/units )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387,400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37,733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54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lost due to deaths (Closures or presumed closures of units) during the period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334,780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4,076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added by registrants/units expansions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26,440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60,923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9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Employment lost due to registrants/units contractions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8,020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4,522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0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Equals Sample multiplied by 20</a:t>
                      </a:r>
                      <a:endParaRPr kumimoji="0" lang="en-I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Entrepreneurship and economic growth</a:t>
            </a:r>
          </a:p>
          <a:p>
            <a:r>
              <a:rPr lang="en-US" dirty="0" smtClean="0"/>
              <a:t>Does high growth entrepreneurship matter?</a:t>
            </a:r>
          </a:p>
          <a:p>
            <a:r>
              <a:rPr lang="en-US" dirty="0" smtClean="0"/>
              <a:t>High Growth Entrepreneurship in India – A case study of IT industry in Bangalore </a:t>
            </a:r>
          </a:p>
          <a:p>
            <a:r>
              <a:rPr lang="en-US" dirty="0" smtClean="0"/>
              <a:t>Policy challenges in emerging economies with regard to promoting high growth entrepreneurship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Differences Between IT and Non-IT Firms </a:t>
            </a:r>
            <a:r>
              <a:rPr lang="en-US" sz="2700" dirty="0" smtClean="0"/>
              <a:t>(Contd.)</a:t>
            </a:r>
            <a:endParaRPr lang="en-IN" sz="2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38" y="1571625"/>
          <a:ext cx="8143875" cy="434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594"/>
                <a:gridCol w="2191510"/>
                <a:gridCol w="1677771"/>
              </a:tblGrid>
              <a:tr h="63090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Non-IT</a:t>
                      </a:r>
                      <a:endParaRPr lang="en-IN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 </a:t>
                      </a:r>
                      <a:endParaRPr lang="en-IN" sz="1800" dirty="0"/>
                    </a:p>
                  </a:txBody>
                  <a:tcPr marL="91439" marR="91439" marT="45724" marB="45724"/>
                </a:tc>
              </a:tr>
              <a:tr h="579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Growth rate of net Employment </a:t>
                      </a:r>
                    </a:p>
                    <a:p>
                      <a:r>
                        <a:rPr lang="en-US" sz="1600" dirty="0" smtClean="0"/>
                        <a:t>(CAGR 1998-2003)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  <a:tr h="579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Employment accounted for by units with &lt;20 employees 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19.7%  (1998)</a:t>
                      </a:r>
                    </a:p>
                    <a:p>
                      <a:pPr algn="ctr"/>
                      <a:r>
                        <a:rPr lang="en-US" sz="1600" dirty="0" smtClean="0"/>
                        <a:t>32.3% (2003)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2.1% (1998)</a:t>
                      </a:r>
                    </a:p>
                    <a:p>
                      <a:pPr algn="ctr"/>
                      <a:r>
                        <a:rPr lang="en-US" sz="1600" dirty="0" smtClean="0"/>
                        <a:t>1.4% (2003)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  <a:tr h="823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Employment accounted for by units with &gt;100 employees 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56.7% (1998)</a:t>
                      </a:r>
                    </a:p>
                    <a:p>
                      <a:pPr algn="ctr"/>
                      <a:r>
                        <a:rPr lang="en-US" sz="1600" dirty="0" smtClean="0"/>
                        <a:t>46.2% (2003)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87.4% (1998)</a:t>
                      </a:r>
                    </a:p>
                    <a:p>
                      <a:pPr algn="ctr"/>
                      <a:r>
                        <a:rPr lang="en-US" sz="1600" dirty="0" smtClean="0"/>
                        <a:t>87.9% (2003)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  <a:tr h="579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Gross employment created per net increase in employment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6.04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1.12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  <a:tr h="579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Registrants/units  whose employment grew more than 15% during the period (1998-2003)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2.4%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50.4%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  <a:tr h="579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Registrants/units in 2003 whose starting employment was lower  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49.4%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Differences Between IT and Non-IT Firms- Summary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050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Non-IT Firms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Firms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firms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Few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growth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of employment growth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Firm Births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Firm Expansions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Turbulence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Propensity to grow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of employment</a:t>
                      </a:r>
                    </a:p>
                    <a:p>
                      <a:r>
                        <a:rPr lang="en-US" dirty="0" smtClean="0"/>
                        <a:t>Small firms (&lt;20)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High, Increasing trend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low, Stable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of employment</a:t>
                      </a:r>
                    </a:p>
                    <a:p>
                      <a:r>
                        <a:rPr lang="en-US" dirty="0" smtClean="0"/>
                        <a:t>Large firms (&gt;100)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Low, Decreasing trend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High, Stable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Who drove  Bangalore’s IT growth?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Growth in number of IT units driven by stand alone Indian private firms and NRI controlled MNCs</a:t>
            </a:r>
          </a:p>
          <a:p>
            <a:pPr eaLnBrk="1" hangingPunct="1"/>
            <a:r>
              <a:rPr lang="en-US" altLang="en-US" dirty="0" smtClean="0"/>
              <a:t>Growth in employment predominantly driven by JVs and subsidiaries of large MNCs</a:t>
            </a:r>
          </a:p>
          <a:p>
            <a:pPr eaLnBrk="1" hangingPunct="1"/>
            <a:r>
              <a:rPr lang="en-US" altLang="en-US" dirty="0" smtClean="0"/>
              <a:t>Stand alone Indian private firms in IT resemble the non-IT firms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Group 2"/>
          <p:cNvGraphicFramePr>
            <a:graphicFrameLocks noGrp="1"/>
          </p:cNvGraphicFramePr>
          <p:nvPr/>
        </p:nvGraphicFramePr>
        <p:xfrm>
          <a:off x="533400" y="896938"/>
          <a:ext cx="8077200" cy="5411787"/>
        </p:xfrm>
        <a:graphic>
          <a:graphicData uri="http://schemas.openxmlformats.org/drawingml/2006/table">
            <a:tbl>
              <a:tblPr/>
              <a:tblGrid>
                <a:gridCol w="2093913"/>
                <a:gridCol w="1196975"/>
                <a:gridCol w="1196975"/>
                <a:gridCol w="1227137"/>
                <a:gridCol w="1165225"/>
                <a:gridCol w="1196975"/>
              </a:tblGrid>
              <a:tr h="47627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Ownership Type Classification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of Units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of units in 2003/ No of units in 1998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6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Total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Total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 alone Indian Pub.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 alone Indian Pvt.Co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of Indian Pub. Group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of Indian Pvt. Group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Sub/JV of large MNC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of MNC SME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of NRI ctrld MNC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Classified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Who Drove IT Growth in Bangalore?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3400" y="1295400"/>
          <a:ext cx="8153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hart" r:id="rId3" imgW="6353413" imgH="3391138" progId="Excel.Sheet.8">
                  <p:embed/>
                </p:oleObj>
              </mc:Choice>
              <mc:Fallback>
                <p:oleObj name="Chart" r:id="rId3" imgW="6353413" imgH="339113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153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69" name="Group 81"/>
          <p:cNvGraphicFramePr>
            <a:graphicFrameLocks noGrp="1"/>
          </p:cNvGraphicFramePr>
          <p:nvPr/>
        </p:nvGraphicFramePr>
        <p:xfrm>
          <a:off x="685800" y="1905000"/>
          <a:ext cx="7594600" cy="4730751"/>
        </p:xfrm>
        <a:graphic>
          <a:graphicData uri="http://schemas.openxmlformats.org/drawingml/2006/table">
            <a:tbl>
              <a:tblPr/>
              <a:tblGrid>
                <a:gridCol w="3773488"/>
                <a:gridCol w="1281112"/>
                <a:gridCol w="1211263"/>
                <a:gridCol w="1328737"/>
              </a:tblGrid>
              <a:tr h="1066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Estimates for Bangalore Population/STPI Units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Non-IT Business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1999-2003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Business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1999-2003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 (Stand Alone Indian Pvt. Cos)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 change in Employment during period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68480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added due to “births” (new Registrants/Units)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387400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37733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8779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added by Registrants/Units expansions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26440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60923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5342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lost to “deaths” (closures + non-renewals)/Closures or presumed closures of units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334780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4076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Employment lost due to Registrants/Units contractions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4522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Gross jobs created per net addition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0" name="Rectangle 7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Different were the  “Entrepreneurial” IT Firms?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What  drove Bangalore’s IT growth?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in number of firms driven by IT services and ITES</a:t>
            </a:r>
          </a:p>
          <a:p>
            <a:pPr eaLnBrk="1" hangingPunct="1"/>
            <a:r>
              <a:rPr lang="en-US" altLang="en-US" smtClean="0"/>
              <a:t>Growth in employment also driven by IT services and ITES</a:t>
            </a:r>
          </a:p>
          <a:p>
            <a:pPr eaLnBrk="1" hangingPunct="1"/>
            <a:r>
              <a:rPr lang="en-US" altLang="en-US" smtClean="0"/>
              <a:t>Product Development and IP creation activities have not kept 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Group 2"/>
          <p:cNvGraphicFramePr>
            <a:graphicFrameLocks noGrp="1"/>
          </p:cNvGraphicFramePr>
          <p:nvPr/>
        </p:nvGraphicFramePr>
        <p:xfrm>
          <a:off x="533400" y="1104900"/>
          <a:ext cx="8077200" cy="4876798"/>
        </p:xfrm>
        <a:graphic>
          <a:graphicData uri="http://schemas.openxmlformats.org/drawingml/2006/table">
            <a:tbl>
              <a:tblPr/>
              <a:tblGrid>
                <a:gridCol w="2093913"/>
                <a:gridCol w="1196975"/>
                <a:gridCol w="1196975"/>
                <a:gridCol w="1227137"/>
                <a:gridCol w="1165225"/>
                <a:gridCol w="1196975"/>
              </a:tblGrid>
              <a:tr h="476312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 Type Classification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of Units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of units in 2003/ No of units in 1998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64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Total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Total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 Product Development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Services, Applications Dev. And Maintainance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Engg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Services + Other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Classified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What drove IT Growth in Bangalore?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81000" y="1219200"/>
          <a:ext cx="8382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hart" r:id="rId3" imgW="6829663" imgH="3276838" progId="Excel.Sheet.8">
                  <p:embed/>
                </p:oleObj>
              </mc:Choice>
              <mc:Fallback>
                <p:oleObj name="Chart" r:id="rId3" imgW="6829663" imgH="327683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3820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Bangalore Firms-Barriers to Growth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120 firms identified as high growth firms in Bangalore personally interviewed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Interview data (qualitative) supplemented through structured questionnaire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828800"/>
            <a:ext cx="601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b="1" dirty="0" smtClean="0"/>
              <a:t>Entrepreneurship and Economic Growth 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IT Break Free?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0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Barrier to Growth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Nature of impact on firm growth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 it was overcome?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Mitigating Factors</a:t>
                      </a:r>
                      <a:endParaRPr lang="en-IN" sz="1800" dirty="0"/>
                    </a:p>
                  </a:txBody>
                  <a:tcPr marT="45713" marB="45713"/>
                </a:tc>
              </a:tr>
              <a:tr h="17372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Technological opportunities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Predominantly catch up opportunities-  more suitable for large firms with resources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-Entry of large players with resources</a:t>
                      </a:r>
                    </a:p>
                    <a:p>
                      <a:r>
                        <a:rPr lang="en-US" sz="1800" dirty="0" smtClean="0"/>
                        <a:t>-Global Demand</a:t>
                      </a:r>
                    </a:p>
                    <a:p>
                      <a:r>
                        <a:rPr lang="en-US" sz="1800" dirty="0" smtClean="0"/>
                        <a:t>-Economies of scale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industry characteristics</a:t>
                      </a:r>
                      <a:endParaRPr lang="en-IN" sz="1800" dirty="0"/>
                    </a:p>
                  </a:txBody>
                  <a:tcPr marT="45713" marB="45713"/>
                </a:tc>
              </a:tr>
              <a:tr h="1462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Indirect Taxes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-Exemptions to small firms provide incentives to stay small</a:t>
                      </a:r>
                    </a:p>
                    <a:p>
                      <a:r>
                        <a:rPr lang="en-US" sz="1800" dirty="0" smtClean="0"/>
                        <a:t>-Secondary effects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Uniform exemptions irrespective of size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Single window through STPI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Targeted Government Policies</a:t>
                      </a:r>
                      <a:endParaRPr lang="en-IN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IT Break Free?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8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1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Barrier to Growth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Nature of impact on firm growth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it was overcome?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Mitigating Factors</a:t>
                      </a:r>
                      <a:endParaRPr lang="en-IN" sz="1800" dirty="0"/>
                    </a:p>
                  </a:txBody>
                  <a:tcPr marT="45723" marB="45723"/>
                </a:tc>
              </a:tr>
              <a:tr h="20118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Labour</a:t>
                      </a:r>
                      <a:r>
                        <a:rPr lang="en-US" sz="1800" dirty="0" smtClean="0"/>
                        <a:t>  Laws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Exemptions to small firms provide incentives to stay small</a:t>
                      </a:r>
                    </a:p>
                    <a:p>
                      <a:r>
                        <a:rPr lang="en-US" sz="1800" dirty="0" smtClean="0"/>
                        <a:t>-exposure to inspections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-White collared workers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-Growing market for skilled workforce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IT industry characteristics</a:t>
                      </a:r>
                      <a:endParaRPr lang="en-IN" sz="1800" dirty="0"/>
                    </a:p>
                  </a:txBody>
                  <a:tcPr marT="45723" marB="45723"/>
                </a:tc>
              </a:tr>
              <a:tr h="17374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Infrastructure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Inadequacy and poor quality  of electricity supply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Bottlenecks in transportation of physical goods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Short supply chains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Scope to create one’s own </a:t>
                      </a:r>
                      <a:endParaRPr lang="en-IN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-IT industry characteristics</a:t>
                      </a:r>
                    </a:p>
                    <a:p>
                      <a:r>
                        <a:rPr lang="en-US" sz="1800" dirty="0" smtClean="0"/>
                        <a:t>-Market forces</a:t>
                      </a:r>
                      <a:endParaRPr lang="en-IN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IT Break Free?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4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1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Barrier to Growth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Nature of impact on firm growth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it was overcome?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Mitigating Factors</a:t>
                      </a:r>
                      <a:endParaRPr lang="en-IN" sz="1800" dirty="0"/>
                    </a:p>
                  </a:txBody>
                  <a:tcPr marT="45728" marB="45728"/>
                </a:tc>
              </a:tr>
              <a:tr h="1554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Land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-Inadequate supply of land with clean titles</a:t>
                      </a:r>
                    </a:p>
                    <a:p>
                      <a:r>
                        <a:rPr lang="en-US" sz="1600" dirty="0" smtClean="0"/>
                        <a:t>-Policies </a:t>
                      </a:r>
                      <a:r>
                        <a:rPr lang="en-US" sz="1600" dirty="0" err="1" smtClean="0"/>
                        <a:t>favouring</a:t>
                      </a:r>
                      <a:r>
                        <a:rPr lang="en-US" sz="1600" dirty="0" smtClean="0"/>
                        <a:t> owner occupants</a:t>
                      </a:r>
                    </a:p>
                    <a:p>
                      <a:r>
                        <a:rPr lang="en-US" sz="1600" dirty="0" smtClean="0"/>
                        <a:t>-Tendency to own land and lock up capital</a:t>
                      </a:r>
                      <a:endParaRPr lang="en-IN" sz="16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Government intervention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Active role of private providers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-Targeted government Policies</a:t>
                      </a:r>
                    </a:p>
                    <a:p>
                      <a:r>
                        <a:rPr lang="en-US" sz="1600" dirty="0" smtClean="0"/>
                        <a:t>-Market Forces</a:t>
                      </a:r>
                      <a:endParaRPr lang="en-IN" sz="1600" dirty="0"/>
                    </a:p>
                  </a:txBody>
                  <a:tcPr marT="45728" marB="45728"/>
                </a:tc>
              </a:tr>
              <a:tr h="1554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Legal System</a:t>
                      </a:r>
                      <a:endParaRPr lang="en-IN" sz="16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Lax enforcement of property rights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Poor judicial enforcement of private contracts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Locking up of capital  </a:t>
                      </a:r>
                      <a:endParaRPr lang="en-IN" sz="16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Limited to a few supply side contracts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Customer contracts mostly enforceable outside India</a:t>
                      </a:r>
                      <a:endParaRPr lang="en-IN" sz="16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industry characteristics</a:t>
                      </a:r>
                      <a:endParaRPr lang="en-IN" sz="1600" dirty="0"/>
                    </a:p>
                  </a:txBody>
                  <a:tcPr marT="45728" marB="45728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IT Break Free?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2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0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Barrier to Growth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Nature of impact on firm growth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it was overcome?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Mitigating Factors</a:t>
                      </a:r>
                      <a:endParaRPr lang="en-IN" sz="1800" dirty="0"/>
                    </a:p>
                  </a:txBody>
                  <a:tcPr marT="45710" marB="45710"/>
                </a:tc>
              </a:tr>
              <a:tr h="22857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Belief Systems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-Diversification in preference to economies of scale</a:t>
                      </a:r>
                    </a:p>
                    <a:p>
                      <a:r>
                        <a:rPr lang="en-US" sz="1600" dirty="0" smtClean="0"/>
                        <a:t>- Skepticism about efficiency wages and payment terms</a:t>
                      </a:r>
                    </a:p>
                    <a:p>
                      <a:r>
                        <a:rPr lang="en-US" sz="1600" dirty="0" smtClean="0"/>
                        <a:t>-Increases costs and need for capital</a:t>
                      </a:r>
                    </a:p>
                    <a:p>
                      <a:endParaRPr lang="en-IN" sz="16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Big Players and MNCs without hang ups of home grown belief systems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Global best practices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industry characteristics</a:t>
                      </a:r>
                      <a:endParaRPr lang="en-IN" sz="1600" dirty="0"/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Who, What and How of Bangalore’s IT Industry</a:t>
            </a:r>
            <a:endParaRPr lang="en-IN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The IT firms have managed to create rapid growth in employment in comparison with the non-IT firms</a:t>
            </a:r>
          </a:p>
          <a:p>
            <a:r>
              <a:rPr lang="en-US" altLang="en-US" dirty="0" smtClean="0"/>
              <a:t>The employment in IT has grown predominantly through firm expansions</a:t>
            </a:r>
          </a:p>
          <a:p>
            <a:r>
              <a:rPr lang="en-US" altLang="en-US" dirty="0" smtClean="0"/>
              <a:t>The MNC firms in the IT sector have spearheaded the growth</a:t>
            </a:r>
          </a:p>
          <a:p>
            <a:endParaRPr lang="en-IN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Who, What and How of Bangalore’s IT Industry</a:t>
            </a:r>
            <a:endParaRPr lang="en-IN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The employment growth was driven by scale intensive service activities and not by innovation led product development</a:t>
            </a:r>
          </a:p>
          <a:p>
            <a:r>
              <a:rPr lang="en-US" altLang="en-US" dirty="0" smtClean="0"/>
              <a:t>The IT firms have managed to overcome the barriers to growth faced by Bangalore firms, mainly due to the characteristics of the IT industry, market forces and targeted government policies</a:t>
            </a:r>
            <a:endParaRPr lang="en-IN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59080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Policy Challenges in Promoting High Growth Entrepreneurship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Policy Challenges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How do we develop a policy that seeks to support the high growth entrepreneurship irrespective of the source of such entrepreneurship?</a:t>
            </a:r>
          </a:p>
          <a:p>
            <a:pPr eaLnBrk="1" hangingPunct="1"/>
            <a:r>
              <a:rPr lang="en-US" altLang="en-US" dirty="0" smtClean="0"/>
              <a:t>Should the policy emphasize a broader improvement of framework conditions? (</a:t>
            </a:r>
            <a:r>
              <a:rPr lang="en-US" altLang="en-US" dirty="0" err="1" smtClean="0"/>
              <a:t>Acs</a:t>
            </a:r>
            <a:r>
              <a:rPr lang="en-US" altLang="en-US" dirty="0" smtClean="0"/>
              <a:t> et. al. 2004, </a:t>
            </a:r>
            <a:r>
              <a:rPr lang="en-US" altLang="en-US" dirty="0" err="1" smtClean="0"/>
              <a:t>Autio</a:t>
            </a:r>
            <a:r>
              <a:rPr lang="en-US" altLang="en-US" dirty="0" smtClean="0"/>
              <a:t>, 2005)</a:t>
            </a:r>
          </a:p>
          <a:p>
            <a:r>
              <a:rPr lang="en-US" altLang="en-US" dirty="0" smtClean="0"/>
              <a:t> Or should it be focused on high growth entrepreneurship in sectors that have the potential to create rapid employment growth? (</a:t>
            </a:r>
            <a:r>
              <a:rPr lang="en-US" altLang="en-US" dirty="0" err="1" smtClean="0"/>
              <a:t>Saxenian</a:t>
            </a:r>
            <a:r>
              <a:rPr lang="en-US" altLang="en-US" dirty="0" smtClean="0"/>
              <a:t> 2001)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Policy Challenges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 smtClean="0"/>
              <a:t>Should the policy prefer entrepreneurship that seeks to achieve scale economies over innovation led entrepreneurship?  (</a:t>
            </a:r>
            <a:r>
              <a:rPr lang="en-US" altLang="en-US" sz="3000" dirty="0" err="1" smtClean="0"/>
              <a:t>Wennekers</a:t>
            </a:r>
            <a:r>
              <a:rPr lang="en-US" altLang="en-US" sz="3000" dirty="0" smtClean="0"/>
              <a:t> et al 2005)</a:t>
            </a:r>
          </a:p>
          <a:p>
            <a:pPr>
              <a:lnSpc>
                <a:spcPct val="80000"/>
              </a:lnSpc>
            </a:pPr>
            <a:r>
              <a:rPr lang="en-US" altLang="en-US" sz="3000" dirty="0" smtClean="0"/>
              <a:t>How should a policy support high growth entrepreneurship be complemented by other policies such as FDI promotion? (van </a:t>
            </a:r>
            <a:r>
              <a:rPr lang="en-US" altLang="en-US" sz="3000" dirty="0" err="1" smtClean="0"/>
              <a:t>Stel</a:t>
            </a:r>
            <a:r>
              <a:rPr lang="en-US" altLang="en-US" sz="3000" dirty="0" smtClean="0"/>
              <a:t>, </a:t>
            </a:r>
            <a:r>
              <a:rPr lang="en-US" altLang="en-US" sz="3000" dirty="0" err="1" smtClean="0"/>
              <a:t>Carree</a:t>
            </a:r>
            <a:r>
              <a:rPr lang="en-US" altLang="en-US" sz="3000" dirty="0" smtClean="0"/>
              <a:t> and </a:t>
            </a:r>
            <a:r>
              <a:rPr lang="en-US" altLang="en-US" sz="3000" dirty="0" err="1" smtClean="0"/>
              <a:t>Thurik</a:t>
            </a:r>
            <a:r>
              <a:rPr lang="en-US" altLang="en-US" sz="3000" dirty="0" smtClean="0"/>
              <a:t> 2005)</a:t>
            </a:r>
          </a:p>
          <a:p>
            <a:pPr>
              <a:lnSpc>
                <a:spcPct val="80000"/>
              </a:lnSpc>
            </a:pPr>
            <a:r>
              <a:rPr lang="en-US" altLang="en-US" sz="3000" dirty="0" smtClean="0"/>
              <a:t>How should the policy differentiate itself from the general entrepreneurship policies that seek to ‘sustain the turbulence’ ?(</a:t>
            </a:r>
            <a:r>
              <a:rPr lang="en-US" altLang="en-US" sz="3000" dirty="0" err="1" smtClean="0"/>
              <a:t>Acs</a:t>
            </a:r>
            <a:r>
              <a:rPr lang="en-US" altLang="en-US" sz="3000" dirty="0" smtClean="0"/>
              <a:t> et al 1999)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Policy Challenges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How to promote high growth entrepreneurship in rural settings that are challenged in terms of size of markets and access to resources? (Henderson, 2002)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Will policies based on best practices of the developed market economies (removing bureaucracy, entrepreneurship training, promoting SME and supporting with venture capital)  work in emerging economies that are pre-</a:t>
            </a:r>
            <a:r>
              <a:rPr lang="en-US" altLang="en-US" dirty="0" err="1" smtClean="0"/>
              <a:t>occuppied</a:t>
            </a:r>
            <a:r>
              <a:rPr lang="en-US" altLang="en-US" dirty="0" smtClean="0"/>
              <a:t> with “catch up”? (</a:t>
            </a:r>
            <a:r>
              <a:rPr lang="en-US" altLang="en-US" dirty="0" err="1" smtClean="0"/>
              <a:t>Hobday</a:t>
            </a:r>
            <a:r>
              <a:rPr lang="en-US" altLang="en-US" dirty="0" smtClean="0"/>
              <a:t> and Perini, 2005)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990600" y="2743200"/>
            <a:ext cx="1143000" cy="175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Social, </a:t>
            </a:r>
          </a:p>
          <a:p>
            <a:pPr algn="ctr"/>
            <a:r>
              <a:rPr lang="en-US" dirty="0">
                <a:latin typeface="Calibri" pitchFamily="34" charset="0"/>
              </a:rPr>
              <a:t>Cultural</a:t>
            </a:r>
          </a:p>
          <a:p>
            <a:pPr algn="ctr"/>
            <a:r>
              <a:rPr lang="en-US" dirty="0">
                <a:latin typeface="Calibri" pitchFamily="34" charset="0"/>
              </a:rPr>
              <a:t>and </a:t>
            </a:r>
          </a:p>
          <a:p>
            <a:pPr algn="ctr"/>
            <a:r>
              <a:rPr lang="en-US" dirty="0">
                <a:latin typeface="Calibri" pitchFamily="34" charset="0"/>
              </a:rPr>
              <a:t>Political </a:t>
            </a:r>
          </a:p>
          <a:p>
            <a:pPr algn="ctr"/>
            <a:r>
              <a:rPr lang="en-US" dirty="0">
                <a:latin typeface="Calibri" pitchFamily="34" charset="0"/>
              </a:rPr>
              <a:t>Context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2819400" y="762000"/>
            <a:ext cx="12954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General </a:t>
            </a:r>
          </a:p>
          <a:p>
            <a:pPr algn="ctr"/>
            <a:r>
              <a:rPr lang="en-US" dirty="0">
                <a:latin typeface="Calibri" pitchFamily="34" charset="0"/>
              </a:rPr>
              <a:t>National </a:t>
            </a:r>
          </a:p>
          <a:p>
            <a:pPr algn="ctr"/>
            <a:r>
              <a:rPr lang="en-US" dirty="0">
                <a:latin typeface="Calibri" pitchFamily="34" charset="0"/>
              </a:rPr>
              <a:t>Framework </a:t>
            </a:r>
          </a:p>
          <a:p>
            <a:pPr algn="ctr"/>
            <a:r>
              <a:rPr lang="en-US" dirty="0">
                <a:latin typeface="Calibri" pitchFamily="34" charset="0"/>
              </a:rPr>
              <a:t>conditions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819400" y="4419600"/>
            <a:ext cx="1295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</a:rPr>
              <a:t>Entrepre</a:t>
            </a:r>
            <a:r>
              <a:rPr lang="en-US" dirty="0">
                <a:latin typeface="Calibri" pitchFamily="34" charset="0"/>
              </a:rPr>
              <a:t>-</a:t>
            </a:r>
          </a:p>
          <a:p>
            <a:pPr algn="ctr"/>
            <a:r>
              <a:rPr lang="en-US" dirty="0" err="1">
                <a:latin typeface="Calibri" pitchFamily="34" charset="0"/>
              </a:rPr>
              <a:t>neurial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Framework </a:t>
            </a:r>
          </a:p>
          <a:p>
            <a:pPr algn="ctr"/>
            <a:r>
              <a:rPr lang="en-US" dirty="0">
                <a:latin typeface="Calibri" pitchFamily="34" charset="0"/>
              </a:rPr>
              <a:t>Conditions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4648200" y="762000"/>
            <a:ext cx="1371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</a:rPr>
              <a:t>Entrepre</a:t>
            </a:r>
            <a:r>
              <a:rPr lang="en-US" dirty="0">
                <a:latin typeface="Calibri" pitchFamily="34" charset="0"/>
              </a:rPr>
              <a:t>-</a:t>
            </a:r>
          </a:p>
          <a:p>
            <a:pPr algn="ctr"/>
            <a:r>
              <a:rPr lang="en-US" dirty="0" err="1">
                <a:latin typeface="Calibri" pitchFamily="34" charset="0"/>
              </a:rPr>
              <a:t>neurial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ctr"/>
            <a:r>
              <a:rPr lang="en-US" dirty="0">
                <a:latin typeface="Calibri" pitchFamily="34" charset="0"/>
              </a:rPr>
              <a:t>Opportunities</a:t>
            </a: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4648200" y="4419600"/>
            <a:ext cx="1295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</a:rPr>
              <a:t>Entrepre</a:t>
            </a:r>
            <a:r>
              <a:rPr lang="en-US" dirty="0">
                <a:latin typeface="Calibri" pitchFamily="34" charset="0"/>
              </a:rPr>
              <a:t>-</a:t>
            </a:r>
          </a:p>
          <a:p>
            <a:pPr algn="ctr"/>
            <a:r>
              <a:rPr lang="en-US" dirty="0" err="1">
                <a:latin typeface="Calibri" pitchFamily="34" charset="0"/>
              </a:rPr>
              <a:t>neurial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ctr"/>
            <a:r>
              <a:rPr lang="en-US" dirty="0">
                <a:latin typeface="Calibri" pitchFamily="34" charset="0"/>
              </a:rPr>
              <a:t>Potential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172200" y="2438400"/>
            <a:ext cx="1295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Business</a:t>
            </a:r>
          </a:p>
          <a:p>
            <a:pPr algn="ctr"/>
            <a:r>
              <a:rPr lang="en-US" dirty="0">
                <a:latin typeface="Calibri" pitchFamily="34" charset="0"/>
              </a:rPr>
              <a:t>.Births</a:t>
            </a:r>
          </a:p>
          <a:p>
            <a:pPr algn="ctr"/>
            <a:r>
              <a:rPr lang="en-US" dirty="0">
                <a:latin typeface="Calibri" pitchFamily="34" charset="0"/>
              </a:rPr>
              <a:t>.Expansions</a:t>
            </a:r>
          </a:p>
          <a:p>
            <a:pPr algn="ctr"/>
            <a:r>
              <a:rPr lang="en-US" dirty="0">
                <a:latin typeface="Calibri" pitchFamily="34" charset="0"/>
              </a:rPr>
              <a:t>.Deaths</a:t>
            </a:r>
          </a:p>
          <a:p>
            <a:pPr algn="ctr"/>
            <a:r>
              <a:rPr lang="en-US" dirty="0">
                <a:latin typeface="Calibri" pitchFamily="34" charset="0"/>
              </a:rPr>
              <a:t>.Contractions</a:t>
            </a: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7924800" y="2438400"/>
            <a:ext cx="990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Economic</a:t>
            </a:r>
          </a:p>
          <a:p>
            <a:pPr algn="ctr"/>
            <a:r>
              <a:rPr lang="en-US" dirty="0">
                <a:latin typeface="Calibri" pitchFamily="34" charset="0"/>
              </a:rPr>
              <a:t>Growth</a:t>
            </a:r>
          </a:p>
          <a:p>
            <a:pPr algn="ctr">
              <a:buFontTx/>
              <a:buChar char="•"/>
            </a:pPr>
            <a:r>
              <a:rPr lang="en-US" dirty="0">
                <a:latin typeface="Calibri" pitchFamily="34" charset="0"/>
              </a:rPr>
              <a:t>GDP</a:t>
            </a:r>
          </a:p>
          <a:p>
            <a:pPr algn="ctr">
              <a:buFontTx/>
              <a:buChar char="•"/>
            </a:pPr>
            <a:r>
              <a:rPr lang="en-US" dirty="0">
                <a:latin typeface="Calibri" pitchFamily="34" charset="0"/>
              </a:rPr>
              <a:t>Jobs</a:t>
            </a:r>
          </a:p>
        </p:txBody>
      </p:sp>
      <p:sp>
        <p:nvSpPr>
          <p:cNvPr id="4105" name="Line 30"/>
          <p:cNvSpPr>
            <a:spLocks noChangeShapeType="1"/>
          </p:cNvSpPr>
          <p:nvPr/>
        </p:nvSpPr>
        <p:spPr bwMode="auto">
          <a:xfrm flipV="1">
            <a:off x="1524000" y="12954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32"/>
          <p:cNvSpPr>
            <a:spLocks noChangeShapeType="1"/>
          </p:cNvSpPr>
          <p:nvPr/>
        </p:nvSpPr>
        <p:spPr bwMode="auto">
          <a:xfrm>
            <a:off x="3962400" y="2286000"/>
            <a:ext cx="1219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35"/>
          <p:cNvSpPr>
            <a:spLocks noChangeShapeType="1"/>
          </p:cNvSpPr>
          <p:nvPr/>
        </p:nvSpPr>
        <p:spPr bwMode="auto">
          <a:xfrm>
            <a:off x="7467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Text Box 36"/>
          <p:cNvSpPr txBox="1">
            <a:spLocks noChangeArrowheads="1"/>
          </p:cNvSpPr>
          <p:nvPr/>
        </p:nvSpPr>
        <p:spPr bwMode="auto">
          <a:xfrm>
            <a:off x="2286000" y="6096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9" name="Rectangle 37"/>
          <p:cNvSpPr>
            <a:spLocks noChangeArrowheads="1"/>
          </p:cNvSpPr>
          <p:nvPr/>
        </p:nvSpPr>
        <p:spPr bwMode="auto">
          <a:xfrm>
            <a:off x="533400" y="6172200"/>
            <a:ext cx="853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Linking Entrepreneurship and Economic Growth - The GEM </a:t>
            </a:r>
            <a:r>
              <a:rPr lang="en-US" b="1" dirty="0">
                <a:latin typeface="Calibri" pitchFamily="34" charset="0"/>
              </a:rPr>
              <a:t>Model (Reynolds et al 2005)</a:t>
            </a:r>
          </a:p>
        </p:txBody>
      </p:sp>
      <p:sp>
        <p:nvSpPr>
          <p:cNvPr id="4110" name="Line 39"/>
          <p:cNvSpPr>
            <a:spLocks noChangeShapeType="1"/>
          </p:cNvSpPr>
          <p:nvPr/>
        </p:nvSpPr>
        <p:spPr bwMode="auto">
          <a:xfrm>
            <a:off x="41148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1" name="Line 40"/>
          <p:cNvSpPr>
            <a:spLocks noChangeShapeType="1"/>
          </p:cNvSpPr>
          <p:nvPr/>
        </p:nvSpPr>
        <p:spPr bwMode="auto">
          <a:xfrm flipV="1">
            <a:off x="3962400" y="2286000"/>
            <a:ext cx="1143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41"/>
          <p:cNvSpPr>
            <a:spLocks noChangeShapeType="1"/>
          </p:cNvSpPr>
          <p:nvPr/>
        </p:nvSpPr>
        <p:spPr bwMode="auto">
          <a:xfrm>
            <a:off x="1524000" y="4495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Line 42"/>
          <p:cNvSpPr>
            <a:spLocks noChangeShapeType="1"/>
          </p:cNvSpPr>
          <p:nvPr/>
        </p:nvSpPr>
        <p:spPr bwMode="auto">
          <a:xfrm>
            <a:off x="41148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43"/>
          <p:cNvSpPr>
            <a:spLocks noChangeShapeType="1"/>
          </p:cNvSpPr>
          <p:nvPr/>
        </p:nvSpPr>
        <p:spPr bwMode="auto">
          <a:xfrm flipV="1">
            <a:off x="5943600" y="42672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44"/>
          <p:cNvSpPr>
            <a:spLocks noChangeShapeType="1"/>
          </p:cNvSpPr>
          <p:nvPr/>
        </p:nvSpPr>
        <p:spPr bwMode="auto">
          <a:xfrm>
            <a:off x="6019800" y="12954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45"/>
          <p:cNvSpPr>
            <a:spLocks noChangeShapeType="1"/>
          </p:cNvSpPr>
          <p:nvPr/>
        </p:nvSpPr>
        <p:spPr bwMode="auto">
          <a:xfrm>
            <a:off x="3352800" y="2286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057400"/>
            <a:ext cx="518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/>
          </a:p>
          <a:p>
            <a:pPr algn="ctr"/>
            <a:r>
              <a:rPr lang="en-US" sz="4000" b="1" dirty="0" smtClean="0"/>
              <a:t>Thank You </a:t>
            </a:r>
          </a:p>
          <a:p>
            <a:pPr algn="ctr"/>
            <a:endParaRPr lang="en-US" sz="4000" b="1" dirty="0" smtClean="0"/>
          </a:p>
          <a:p>
            <a:pPr algn="ctr"/>
            <a:r>
              <a:rPr lang="en-US" sz="4000" b="1" dirty="0" smtClean="0"/>
              <a:t>Questions for Discussion?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err="1"/>
              <a:t>Acs,Z.J</a:t>
            </a:r>
            <a:r>
              <a:rPr lang="en-US" sz="1600" dirty="0"/>
              <a:t>, </a:t>
            </a:r>
            <a:r>
              <a:rPr lang="en-US" sz="1600" dirty="0" err="1"/>
              <a:t>Carlsson,B</a:t>
            </a:r>
            <a:r>
              <a:rPr lang="en-US" sz="1600" dirty="0"/>
              <a:t> and </a:t>
            </a:r>
            <a:r>
              <a:rPr lang="en-US" sz="1600" dirty="0" err="1"/>
              <a:t>Karlsson,C</a:t>
            </a:r>
            <a:r>
              <a:rPr lang="en-US" sz="1600" dirty="0"/>
              <a:t> (1999) “The Linkages Among Entrepreneurship, SMEs and </a:t>
            </a:r>
            <a:r>
              <a:rPr lang="en-US" sz="1600" dirty="0" err="1"/>
              <a:t>Macroeconomy</a:t>
            </a:r>
            <a:r>
              <a:rPr lang="en-US" sz="1600" dirty="0"/>
              <a:t>” in </a:t>
            </a:r>
            <a:r>
              <a:rPr lang="en-US" sz="1600" dirty="0" err="1"/>
              <a:t>Z.J.Acs</a:t>
            </a:r>
            <a:r>
              <a:rPr lang="en-US" sz="1600" dirty="0"/>
              <a:t>, </a:t>
            </a:r>
            <a:r>
              <a:rPr lang="en-US" sz="1600" dirty="0" err="1"/>
              <a:t>B.Carlsson</a:t>
            </a:r>
            <a:r>
              <a:rPr lang="en-US" sz="1600" dirty="0"/>
              <a:t> and </a:t>
            </a:r>
            <a:r>
              <a:rPr lang="en-US" sz="1600" dirty="0" err="1"/>
              <a:t>C.Karlsson</a:t>
            </a:r>
            <a:r>
              <a:rPr lang="en-US" sz="1600" dirty="0"/>
              <a:t>, </a:t>
            </a:r>
            <a:r>
              <a:rPr lang="en-US" sz="1600" dirty="0" err="1"/>
              <a:t>eds</a:t>
            </a:r>
            <a:r>
              <a:rPr lang="en-US" sz="1600" dirty="0"/>
              <a:t>, </a:t>
            </a:r>
            <a:r>
              <a:rPr lang="en-US" sz="1600" i="1" dirty="0"/>
              <a:t>Entrepreneurship, Small &amp; Medium Sized Enterprises and the </a:t>
            </a:r>
            <a:r>
              <a:rPr lang="en-US" sz="1600" i="1" dirty="0" err="1"/>
              <a:t>Macroeconomy</a:t>
            </a:r>
            <a:r>
              <a:rPr lang="en-US" sz="1600" dirty="0"/>
              <a:t>, Cambridge University Press, </a:t>
            </a:r>
            <a:r>
              <a:rPr lang="en-US" sz="1600" dirty="0" err="1"/>
              <a:t>Cambridge,U.K</a:t>
            </a:r>
            <a:r>
              <a:rPr lang="en-US" sz="1600" dirty="0"/>
              <a:t> pp3-42 </a:t>
            </a:r>
            <a:endParaRPr lang="en-US" sz="1600" dirty="0" smtClean="0"/>
          </a:p>
          <a:p>
            <a:r>
              <a:rPr lang="en-US" sz="1600" dirty="0" err="1"/>
              <a:t>Autio</a:t>
            </a:r>
            <a:r>
              <a:rPr lang="en-US" sz="1600" dirty="0"/>
              <a:t>, E (2005) </a:t>
            </a:r>
            <a:r>
              <a:rPr lang="en-US" sz="1600" i="1" dirty="0"/>
              <a:t>Global Entrepreneurship Monitor 2005 Report on High-Expectation Entrepreneurship</a:t>
            </a:r>
            <a:r>
              <a:rPr lang="en-US" sz="1600" dirty="0"/>
              <a:t> [Online] </a:t>
            </a:r>
            <a:r>
              <a:rPr lang="en-US" sz="1600" u="sng" dirty="0">
                <a:hlinkClick r:id="rId2" action="ppaction://hlinkfile"/>
              </a:rPr>
              <a:t>www.gemconsortium.org 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Birch, D.L. 1989. </a:t>
            </a:r>
            <a:r>
              <a:rPr lang="en-US" sz="1600" i="1" dirty="0" smtClean="0"/>
              <a:t>Change, Innovation and Job Generation</a:t>
            </a:r>
            <a:r>
              <a:rPr lang="en-US" sz="1600" dirty="0" smtClean="0"/>
              <a:t>. Journal of Labor Research, Vol 10, No 1 </a:t>
            </a:r>
          </a:p>
          <a:p>
            <a:r>
              <a:rPr lang="en-US" sz="1600" dirty="0"/>
              <a:t>Kumar K  (</a:t>
            </a:r>
            <a:r>
              <a:rPr lang="en-US" sz="1600" dirty="0" smtClean="0"/>
              <a:t>2007) </a:t>
            </a:r>
            <a:r>
              <a:rPr lang="en-US" sz="1600" dirty="0"/>
              <a:t>“</a:t>
            </a:r>
            <a:r>
              <a:rPr lang="en-US" sz="1600" i="1" dirty="0"/>
              <a:t>An Analysis of Differences in New Firm Formation and Employment Growth Between the IT and Non-IT Sectors in Bangalore” </a:t>
            </a:r>
            <a:r>
              <a:rPr lang="en-US" sz="1600" dirty="0"/>
              <a:t>Paper presented at the 2</a:t>
            </a:r>
            <a:r>
              <a:rPr lang="en-US" sz="1600" baseline="30000" dirty="0"/>
              <a:t>nd</a:t>
            </a:r>
            <a:r>
              <a:rPr lang="en-US" sz="1600" dirty="0"/>
              <a:t> European Conference on Innovation and Entrepreneurship, Utrecht University, Utrecht School of Economics, The Netherlands, 8-9 November </a:t>
            </a:r>
            <a:r>
              <a:rPr lang="en-US" sz="1600" dirty="0" smtClean="0"/>
              <a:t>2007</a:t>
            </a:r>
          </a:p>
          <a:p>
            <a:r>
              <a:rPr lang="en-US" sz="1600" dirty="0" smtClean="0"/>
              <a:t>Kumar, K. (2008)“ </a:t>
            </a:r>
            <a:r>
              <a:rPr lang="en-US" sz="1600" i="1" dirty="0"/>
              <a:t>New firm formation and employment growth in Bangalore’s IT sector: The role of local entrepreneurs and multinational firms</a:t>
            </a:r>
            <a:r>
              <a:rPr lang="en-US" sz="1600" dirty="0" smtClean="0"/>
              <a:t>”.  Paper </a:t>
            </a:r>
            <a:r>
              <a:rPr lang="en-US" sz="1600" dirty="0"/>
              <a:t>presented at the 3rd European Conference on Entrepreneurship and Innovation (ECEI 2008), University of Winchester, United Kingdom, 15-16  September </a:t>
            </a:r>
            <a:r>
              <a:rPr lang="en-US" sz="1600" dirty="0" smtClean="0"/>
              <a:t>2008</a:t>
            </a:r>
          </a:p>
          <a:p>
            <a:r>
              <a:rPr lang="en-US" sz="1600" dirty="0" smtClean="0"/>
              <a:t>Henderson, J. 2002. “Building Rural Economy with High Growth Entrepreneurs”. Federal Reserve Bank of Kansas City Economic Review. Third  Quarter 2002.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Hobday</a:t>
            </a:r>
            <a:r>
              <a:rPr lang="en-US" sz="1600" dirty="0" smtClean="0"/>
              <a:t>, M. and </a:t>
            </a:r>
            <a:r>
              <a:rPr lang="en-US" sz="1600" dirty="0" err="1" smtClean="0"/>
              <a:t>Prinin</a:t>
            </a:r>
            <a:r>
              <a:rPr lang="en-US" sz="1600" dirty="0" smtClean="0"/>
              <a:t>, F.A.B. 2005. “Latecomer Entrepreneurship: a Policy Perspective”. SPRU, University of Sussex, April 2005</a:t>
            </a:r>
          </a:p>
          <a:p>
            <a:r>
              <a:rPr lang="en-US" sz="1600" dirty="0" err="1" smtClean="0"/>
              <a:t>Reynolds,P</a:t>
            </a:r>
            <a:r>
              <a:rPr lang="en-US" sz="1600" dirty="0" smtClean="0"/>
              <a:t>, </a:t>
            </a:r>
            <a:r>
              <a:rPr lang="en-US" sz="1600" dirty="0" err="1" smtClean="0"/>
              <a:t>Bosma,N</a:t>
            </a:r>
            <a:r>
              <a:rPr lang="en-US" sz="1600" dirty="0" smtClean="0"/>
              <a:t>, </a:t>
            </a:r>
            <a:r>
              <a:rPr lang="en-US" sz="1600" dirty="0" err="1" smtClean="0"/>
              <a:t>Autio,E</a:t>
            </a:r>
            <a:r>
              <a:rPr lang="en-US" sz="1600" dirty="0" smtClean="0"/>
              <a:t>, </a:t>
            </a:r>
            <a:r>
              <a:rPr lang="en-US" sz="1600" dirty="0" err="1" smtClean="0"/>
              <a:t>Hunt,S</a:t>
            </a:r>
            <a:r>
              <a:rPr lang="en-US" sz="1600" dirty="0" smtClean="0"/>
              <a:t>, De </a:t>
            </a:r>
            <a:r>
              <a:rPr lang="en-US" sz="1600" dirty="0" err="1" smtClean="0"/>
              <a:t>Bono,N</a:t>
            </a:r>
            <a:r>
              <a:rPr lang="en-US" sz="1600" dirty="0" smtClean="0"/>
              <a:t>, </a:t>
            </a:r>
            <a:r>
              <a:rPr lang="en-US" sz="1600" dirty="0" err="1" smtClean="0"/>
              <a:t>Servais,I</a:t>
            </a:r>
            <a:r>
              <a:rPr lang="en-US" sz="1600" dirty="0" smtClean="0"/>
              <a:t>, Lopez-</a:t>
            </a:r>
            <a:r>
              <a:rPr lang="en-US" sz="1600" dirty="0" err="1" smtClean="0"/>
              <a:t>Garcia,P</a:t>
            </a:r>
            <a:r>
              <a:rPr lang="en-US" sz="1600" dirty="0" smtClean="0"/>
              <a:t> and </a:t>
            </a:r>
            <a:r>
              <a:rPr lang="en-US" sz="1600" dirty="0" err="1" smtClean="0"/>
              <a:t>Chin,N</a:t>
            </a:r>
            <a:r>
              <a:rPr lang="en-US" sz="1600" dirty="0" smtClean="0"/>
              <a:t> (2005) “Global Entrepreneurship Monitor: Data Collection Design and Implementation 1998-2003”, </a:t>
            </a:r>
            <a:r>
              <a:rPr lang="en-US" sz="1600" i="1" dirty="0" smtClean="0"/>
              <a:t>Small Business Economics</a:t>
            </a:r>
            <a:r>
              <a:rPr lang="en-US" sz="1600" dirty="0" smtClean="0"/>
              <a:t> (2005) 24: 205-231</a:t>
            </a:r>
          </a:p>
          <a:p>
            <a:r>
              <a:rPr lang="en-US" sz="1600" dirty="0" err="1" smtClean="0"/>
              <a:t>Saxenian</a:t>
            </a:r>
            <a:r>
              <a:rPr lang="en-US" sz="1600" dirty="0" smtClean="0"/>
              <a:t>, A. L  (2001) “ Bangalore: The Silicon Valley of Asia?”, Working Paper No. 91, Center for Research on Economic Development and Policy Reform, Stanford University, Stanford, CA.  </a:t>
            </a:r>
          </a:p>
          <a:p>
            <a:r>
              <a:rPr lang="en-US" sz="1600" dirty="0" err="1" smtClean="0"/>
              <a:t>Stam,E</a:t>
            </a:r>
            <a:r>
              <a:rPr lang="en-US" sz="1600" dirty="0" smtClean="0"/>
              <a:t>. et. Al. 2007. High Growth Entrepreneurs, public policies and economic growth”.  Jena Economic Research Papers, No.2007,019</a:t>
            </a:r>
          </a:p>
          <a:p>
            <a:r>
              <a:rPr lang="en-US" sz="1600" dirty="0" smtClean="0"/>
              <a:t>van </a:t>
            </a:r>
            <a:r>
              <a:rPr lang="en-US" sz="1600" dirty="0" err="1"/>
              <a:t>stel</a:t>
            </a:r>
            <a:r>
              <a:rPr lang="en-US" sz="1600" dirty="0"/>
              <a:t>, A, </a:t>
            </a:r>
            <a:r>
              <a:rPr lang="en-US" sz="1600" dirty="0" err="1"/>
              <a:t>Carree</a:t>
            </a:r>
            <a:r>
              <a:rPr lang="en-US" sz="1600" dirty="0"/>
              <a:t>, M and </a:t>
            </a:r>
            <a:r>
              <a:rPr lang="en-US" sz="1600" dirty="0" err="1"/>
              <a:t>Thurik</a:t>
            </a:r>
            <a:r>
              <a:rPr lang="en-US" sz="1600" dirty="0"/>
              <a:t>, R  (2005) “The Effect of Entrepreneurial Activity on National Economic Growth”, Discussion Papers on Entrepreneurship, Growth and Public Policy, Max Planck Institute for Research into Economic Systems, Germany. </a:t>
            </a:r>
          </a:p>
          <a:p>
            <a:r>
              <a:rPr lang="en-US" sz="1600" dirty="0" err="1"/>
              <a:t>Wennekers</a:t>
            </a:r>
            <a:r>
              <a:rPr lang="en-US" sz="1600" dirty="0"/>
              <a:t>, S., van </a:t>
            </a:r>
            <a:r>
              <a:rPr lang="en-US" sz="1600" dirty="0" err="1"/>
              <a:t>Stel</a:t>
            </a:r>
            <a:r>
              <a:rPr lang="en-US" sz="1600" dirty="0"/>
              <a:t>, A., </a:t>
            </a:r>
            <a:r>
              <a:rPr lang="en-US" sz="1600" dirty="0" err="1"/>
              <a:t>Thurik</a:t>
            </a:r>
            <a:r>
              <a:rPr lang="en-US" sz="1600" dirty="0"/>
              <a:t>, R. and Reynolds, P (2005) “Nascent Entrepreneurship and Economic Development”, </a:t>
            </a:r>
            <a:r>
              <a:rPr lang="en-US" sz="1600" i="1" dirty="0"/>
              <a:t>Small Business economics</a:t>
            </a:r>
            <a:r>
              <a:rPr lang="en-US" sz="1600" dirty="0"/>
              <a:t> (205) </a:t>
            </a:r>
            <a:r>
              <a:rPr lang="en-US" sz="1600" dirty="0" smtClean="0"/>
              <a:t>24:293-309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8734"/>
              </p:ext>
            </p:extLst>
          </p:nvPr>
        </p:nvGraphicFramePr>
        <p:xfrm>
          <a:off x="990600" y="685800"/>
          <a:ext cx="6934200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467100"/>
                <a:gridCol w="3467100"/>
              </a:tblGrid>
              <a:tr h="4591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Entrepreneurial Framework Conditions - India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Barriers to Growth – Bangalore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5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Better than the average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Commercial, legal and professional infrastructure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Opportunities for new venture creation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About the same as average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Financial support to new firms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Skills for managing new &amp; growing ventures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Worse than the average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Government policy on new firms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Government program for new firms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Education and training support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Research and development transfer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Market openness and ease of entry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Adequacy of physical infrastructure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Cultural facilitation of entrepreneurship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Social support for entrepreneurship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Intellectual Property Rights law and enforcement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Facilitation of women’s entrepreneurship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Property rights and enforcement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Indirect tax laws 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Labour laws and regulations 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Inadequate infrastructure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Propensity to own land and lock up capital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Common beliefs about business strategy and practices</a:t>
                      </a:r>
                      <a:endParaRPr lang="en-US" sz="12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714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Source: Adapted from (</a:t>
                      </a: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Manimala 2002) and (</a:t>
                      </a:r>
                      <a:r>
                        <a:rPr lang="en-US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Bhide</a:t>
                      </a: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2004)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5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Linking Entrepreneurship to Economic Growth: A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66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of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676401"/>
            <a:ext cx="1828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Conditions for Entrepreneurship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676400"/>
            <a:ext cx="1981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Crucial elements of </a:t>
            </a:r>
          </a:p>
          <a:p>
            <a:r>
              <a:rPr lang="en-US" dirty="0" smtClean="0"/>
              <a:t>Entrepreneurship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676400"/>
            <a:ext cx="1828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</a:t>
            </a:r>
          </a:p>
          <a:p>
            <a:r>
              <a:rPr lang="en-US" dirty="0" smtClean="0"/>
              <a:t>Entrepreneurship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685800" y="2793400"/>
            <a:ext cx="1143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886200"/>
            <a:ext cx="1143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Firm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685800" y="4980477"/>
            <a:ext cx="1143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Macro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0" y="2514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Psychological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endowments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62200" y="3200400"/>
            <a:ext cx="14478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Culture</a:t>
            </a:r>
          </a:p>
          <a:p>
            <a:pPr algn="ctr"/>
            <a:r>
              <a:rPr lang="en-US" sz="1200" dirty="0" smtClean="0"/>
              <a:t>Institutions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Business Culture</a:t>
            </a:r>
          </a:p>
          <a:p>
            <a:pPr algn="ctr"/>
            <a:r>
              <a:rPr lang="en-US" sz="1200" dirty="0" smtClean="0"/>
              <a:t>Incentives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Culture</a:t>
            </a:r>
          </a:p>
          <a:p>
            <a:pPr algn="ctr"/>
            <a:r>
              <a:rPr lang="en-US" sz="1200" dirty="0" smtClean="0"/>
              <a:t>Institutions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343400" y="2514600"/>
            <a:ext cx="19812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Attitudes</a:t>
            </a:r>
          </a:p>
          <a:p>
            <a:pPr algn="ctr"/>
            <a:r>
              <a:rPr lang="en-US" sz="1200" dirty="0" smtClean="0"/>
              <a:t>Skills</a:t>
            </a:r>
          </a:p>
          <a:p>
            <a:pPr algn="ctr"/>
            <a:r>
              <a:rPr lang="en-US" sz="1200" dirty="0" smtClean="0"/>
              <a:t>Actions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343400" y="3733800"/>
            <a:ext cx="19812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–ups</a:t>
            </a:r>
          </a:p>
          <a:p>
            <a:pPr algn="ctr"/>
            <a:r>
              <a:rPr lang="en-US" sz="1200" dirty="0" smtClean="0"/>
              <a:t>Entry into new markets</a:t>
            </a:r>
          </a:p>
          <a:p>
            <a:pPr algn="ctr"/>
            <a:r>
              <a:rPr lang="en-US" sz="1200" dirty="0" smtClean="0"/>
              <a:t>Innovations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343400" y="5029200"/>
            <a:ext cx="19812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Variety</a:t>
            </a:r>
          </a:p>
          <a:p>
            <a:pPr algn="ctr"/>
            <a:r>
              <a:rPr lang="en-US" sz="1200" dirty="0" smtClean="0"/>
              <a:t>Competition</a:t>
            </a:r>
          </a:p>
          <a:p>
            <a:pPr algn="ctr"/>
            <a:r>
              <a:rPr lang="en-US" sz="1200" dirty="0" smtClean="0"/>
              <a:t>Selection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010400" y="2514600"/>
            <a:ext cx="1600200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Self-realization</a:t>
            </a:r>
          </a:p>
          <a:p>
            <a:pPr algn="ctr"/>
            <a:r>
              <a:rPr lang="en-US" sz="1200" dirty="0" smtClean="0"/>
              <a:t>Personal Wealth 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010400" y="3810000"/>
            <a:ext cx="1600200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Firm Performance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010400" y="5105400"/>
            <a:ext cx="1600200" cy="6858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Competitiveness</a:t>
            </a:r>
          </a:p>
          <a:p>
            <a:pPr algn="ctr"/>
            <a:r>
              <a:rPr lang="en-US" sz="1200" dirty="0" smtClean="0"/>
              <a:t>Economic growth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5257800" y="3276600"/>
            <a:ext cx="2743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257800" y="4572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00800" y="41148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772400" y="46482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7772400" y="3352800"/>
            <a:ext cx="45719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8" idx="3"/>
            <a:endCxn id="20" idx="1"/>
          </p:cNvCxnSpPr>
          <p:nvPr/>
        </p:nvCxnSpPr>
        <p:spPr>
          <a:xfrm>
            <a:off x="3810000" y="27813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10000" y="3200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3619500" y="43815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3886200" y="3352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53000" y="6248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(Source: </a:t>
            </a:r>
            <a:r>
              <a:rPr lang="en-US" sz="1600" dirty="0" err="1" smtClean="0"/>
              <a:t>Wennekers</a:t>
            </a:r>
            <a:r>
              <a:rPr lang="en-US" sz="1600" dirty="0" smtClean="0"/>
              <a:t> and Thurik,1999)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Does High Growth Entrepreneurship Matter?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High Growth Firms and Employment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Smaller firms are responsible for a disproportionate share of employment generation (Birch, 1989)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gazelles (the high growth) amongst smaller entrepreneurial firms are at the root of employment generation (Birch, 1989)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High Growth Firms and Economic Growth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Turbulence is a necessary but not sufficient condition for economic growth (</a:t>
            </a:r>
            <a:r>
              <a:rPr lang="en-US" altLang="en-US" dirty="0" err="1" smtClean="0"/>
              <a:t>Acs</a:t>
            </a:r>
            <a:r>
              <a:rPr lang="en-US" altLang="en-US" dirty="0" smtClean="0"/>
              <a:t> et. Al. 1999)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High Expectation entrepreneurs contribute more strongly to economic growth at the macro-level than entrepreneurs in general (</a:t>
            </a:r>
            <a:r>
              <a:rPr lang="en-US" altLang="en-US" dirty="0" err="1" smtClean="0"/>
              <a:t>Stam</a:t>
            </a:r>
            <a:r>
              <a:rPr lang="en-US" altLang="en-US" dirty="0" smtClean="0"/>
              <a:t> et.al. 2007)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High growth entrepreneurial companies support their communities by investing in schools, community service and philanthropy (Henderson, 2002)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High Growth Firms and Economic Growth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High growth entrepreneurial ventures are associated with innovations that dramatically change the competitive climate of the market (Henderson, 2002)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High growth entrepreneurial companies support their communities by investing in schools, community service and philanthropy (Henderson, 2002)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Kumar (C)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2800</Words>
  <Application>Microsoft Office PowerPoint</Application>
  <PresentationFormat>On-screen Show (4:3)</PresentationFormat>
  <Paragraphs>614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Chart</vt:lpstr>
      <vt:lpstr>High Growth Entrepreneurship in Emerging Economies  K. Kumar Apeejay Surrendra Chair Professor of Family Business and Entrepreneurship N S Raghavan Centre for Entrepreneurial Learning Indian Institute of Management Bangalore</vt:lpstr>
      <vt:lpstr>Outline</vt:lpstr>
      <vt:lpstr>PowerPoint Presentation</vt:lpstr>
      <vt:lpstr>PowerPoint Presentation</vt:lpstr>
      <vt:lpstr>Linking Entrepreneurship to Economic Growth: A Framework</vt:lpstr>
      <vt:lpstr>PowerPoint Presentation</vt:lpstr>
      <vt:lpstr>High Growth Firms and Employment</vt:lpstr>
      <vt:lpstr>High Growth Firms and Economic Growth</vt:lpstr>
      <vt:lpstr>High Growth Firms and Economic Growth</vt:lpstr>
      <vt:lpstr>High growth Firms and Employment – An Illustrative Case of IT Industry in Bangalore</vt:lpstr>
      <vt:lpstr>High growth Firms and Employment – An Illustrative Case of IT Industry in Bangalore</vt:lpstr>
      <vt:lpstr>PowerPoint Presentation</vt:lpstr>
      <vt:lpstr>PowerPoint Presentation</vt:lpstr>
      <vt:lpstr>Research Questions</vt:lpstr>
      <vt:lpstr>Data - Non-IT Firms</vt:lpstr>
      <vt:lpstr>Data on IT Firms</vt:lpstr>
      <vt:lpstr>Data on IT Firms (Contd)</vt:lpstr>
      <vt:lpstr>Differences Between IT and Non-IT Firms</vt:lpstr>
      <vt:lpstr>Differences Between IT and Non-IT Firms (Contd.)</vt:lpstr>
      <vt:lpstr>Differences Between IT and Non-IT Firms (Contd.)</vt:lpstr>
      <vt:lpstr>Differences Between IT and Non-IT Firms- Summary</vt:lpstr>
      <vt:lpstr>Who drove  Bangalore’s IT growth?</vt:lpstr>
      <vt:lpstr>PowerPoint Presentation</vt:lpstr>
      <vt:lpstr>Who Drove IT Growth in Bangalore?</vt:lpstr>
      <vt:lpstr>How Different were the  “Entrepreneurial” IT Firms?</vt:lpstr>
      <vt:lpstr>What  drove Bangalore’s IT growth?</vt:lpstr>
      <vt:lpstr>PowerPoint Presentation</vt:lpstr>
      <vt:lpstr>What drove IT Growth in Bangalore?</vt:lpstr>
      <vt:lpstr>Bangalore Firms-Barriers to Growth</vt:lpstr>
      <vt:lpstr>How did IT Break Free?</vt:lpstr>
      <vt:lpstr>How did IT Break Free?</vt:lpstr>
      <vt:lpstr>How did IT Break Free?</vt:lpstr>
      <vt:lpstr>How did IT Break Free?</vt:lpstr>
      <vt:lpstr>The Who, What and How of Bangalore’s IT Industry</vt:lpstr>
      <vt:lpstr>The Who, What and How of Bangalore’s IT Industry</vt:lpstr>
      <vt:lpstr>PowerPoint Presentation</vt:lpstr>
      <vt:lpstr>Policy Challenges</vt:lpstr>
      <vt:lpstr>Policy Challenges</vt:lpstr>
      <vt:lpstr>Policy Challenges</vt:lpstr>
      <vt:lpstr>PowerPoint Presentation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Growth Entrepreneurship in Emerging Economies  K. Kumar Apeejay Surrendra Chair Professor of Family Business and Entrepreneurship N S Raghavan Centre for Entrepreneurial Learning Indian Institute of Management Bangalore</dc:title>
  <dc:creator>KKumar</dc:creator>
  <cp:lastModifiedBy>KKumar</cp:lastModifiedBy>
  <cp:revision>25</cp:revision>
  <dcterms:created xsi:type="dcterms:W3CDTF">2016-03-12T01:07:34Z</dcterms:created>
  <dcterms:modified xsi:type="dcterms:W3CDTF">2016-03-13T01:39:22Z</dcterms:modified>
</cp:coreProperties>
</file>