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2"/>
  </p:notesMasterIdLst>
  <p:handoutMasterIdLst>
    <p:handoutMasterId r:id="rId23"/>
  </p:handoutMasterIdLst>
  <p:sldIdLst>
    <p:sldId id="256" r:id="rId2"/>
    <p:sldId id="296" r:id="rId3"/>
    <p:sldId id="297" r:id="rId4"/>
    <p:sldId id="257" r:id="rId5"/>
    <p:sldId id="258" r:id="rId6"/>
    <p:sldId id="259" r:id="rId7"/>
    <p:sldId id="286" r:id="rId8"/>
    <p:sldId id="287" r:id="rId9"/>
    <p:sldId id="285" r:id="rId10"/>
    <p:sldId id="288" r:id="rId11"/>
    <p:sldId id="261" r:id="rId12"/>
    <p:sldId id="289" r:id="rId13"/>
    <p:sldId id="280" r:id="rId14"/>
    <p:sldId id="281" r:id="rId15"/>
    <p:sldId id="293" r:id="rId16"/>
    <p:sldId id="294" r:id="rId17"/>
    <p:sldId id="295" r:id="rId18"/>
    <p:sldId id="290" r:id="rId19"/>
    <p:sldId id="291" r:id="rId20"/>
    <p:sldId id="283" r:id="rId21"/>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411"/>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850444" y="1"/>
            <a:ext cx="2945659" cy="496411"/>
          </a:xfrm>
          <a:prstGeom prst="rect">
            <a:avLst/>
          </a:prstGeom>
        </p:spPr>
        <p:txBody>
          <a:bodyPr vert="horz" lIns="92930" tIns="46465" rIns="92930" bIns="46465" rtlCol="0"/>
          <a:lstStyle>
            <a:lvl1pPr algn="r">
              <a:defRPr sz="1200"/>
            </a:lvl1pPr>
          </a:lstStyle>
          <a:p>
            <a:fld id="{7CA5B40D-BD8C-4A7E-BC97-F39D6EA65AD7}" type="datetimeFigureOut">
              <a:rPr lang="en-US" smtClean="0"/>
              <a:t>3/12/2016</a:t>
            </a:fld>
            <a:endParaRPr lang="en-US"/>
          </a:p>
        </p:txBody>
      </p:sp>
      <p:sp>
        <p:nvSpPr>
          <p:cNvPr id="4" name="Footer Placeholder 3"/>
          <p:cNvSpPr>
            <a:spLocks noGrp="1"/>
          </p:cNvSpPr>
          <p:nvPr>
            <p:ph type="ftr" sz="quarter" idx="2"/>
          </p:nvPr>
        </p:nvSpPr>
        <p:spPr>
          <a:xfrm>
            <a:off x="1" y="9430091"/>
            <a:ext cx="2945659" cy="49641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2930" tIns="46465" rIns="92930" bIns="46465" rtlCol="0" anchor="b"/>
          <a:lstStyle>
            <a:lvl1pPr algn="r">
              <a:defRPr sz="1200"/>
            </a:lvl1pPr>
          </a:lstStyle>
          <a:p>
            <a:fld id="{8FDABBBE-1E20-4D8F-A0AE-B01A1FF9A730}" type="slidenum">
              <a:rPr lang="en-US" smtClean="0"/>
              <a:t>‹#›</a:t>
            </a:fld>
            <a:endParaRPr lang="en-US"/>
          </a:p>
        </p:txBody>
      </p:sp>
    </p:spTree>
    <p:extLst>
      <p:ext uri="{BB962C8B-B14F-4D97-AF65-F5344CB8AC3E}">
        <p14:creationId xmlns:p14="http://schemas.microsoft.com/office/powerpoint/2010/main" val="877736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411"/>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850444" y="1"/>
            <a:ext cx="2945659" cy="496411"/>
          </a:xfrm>
          <a:prstGeom prst="rect">
            <a:avLst/>
          </a:prstGeom>
        </p:spPr>
        <p:txBody>
          <a:bodyPr vert="horz" lIns="92930" tIns="46465" rIns="92930" bIns="46465" rtlCol="0"/>
          <a:lstStyle>
            <a:lvl1pPr algn="r">
              <a:defRPr sz="1200"/>
            </a:lvl1pPr>
          </a:lstStyle>
          <a:p>
            <a:fld id="{2F29008C-27CB-4283-9C58-C4734354FF62}" type="datetimeFigureOut">
              <a:rPr lang="en-US" smtClean="0"/>
              <a:t>3/12/2016</a:t>
            </a:fld>
            <a:endParaRPr lang="en-US"/>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2930" tIns="46465" rIns="92930" bIns="4646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1"/>
            <a:ext cx="2945659" cy="49641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2930" tIns="46465" rIns="92930" bIns="46465" rtlCol="0" anchor="b"/>
          <a:lstStyle>
            <a:lvl1pPr algn="r">
              <a:defRPr sz="1200"/>
            </a:lvl1pPr>
          </a:lstStyle>
          <a:p>
            <a:fld id="{119C942C-DE6E-4AD5-9152-59621658A7BA}" type="slidenum">
              <a:rPr lang="en-US" smtClean="0"/>
              <a:t>‹#›</a:t>
            </a:fld>
            <a:endParaRPr lang="en-US"/>
          </a:p>
        </p:txBody>
      </p:sp>
    </p:spTree>
    <p:extLst>
      <p:ext uri="{BB962C8B-B14F-4D97-AF65-F5344CB8AC3E}">
        <p14:creationId xmlns:p14="http://schemas.microsoft.com/office/powerpoint/2010/main" val="248115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A0312D-F4EE-4BDB-A6C8-EC9C9F1DDD69}"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
        <p:nvSpPr>
          <p:cNvPr id="6" name="Slide Number Placeholder 5"/>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108527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7D2B5-D9C6-4315-9D59-FA0A46003330}"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
        <p:nvSpPr>
          <p:cNvPr id="6" name="Slide Number Placeholder 5"/>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384836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6304-631C-4739-ADC1-89EEBCFF40D3}"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
        <p:nvSpPr>
          <p:cNvPr id="6" name="Slide Number Placeholder 5"/>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256082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1228A6-9810-4DF0-8E39-36DB7D983827}"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
        <p:nvSpPr>
          <p:cNvPr id="6" name="Slide Number Placeholder 5"/>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7542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519C16-7213-45E0-AE75-F6B98F3EC796}"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
        <p:nvSpPr>
          <p:cNvPr id="6" name="Slide Number Placeholder 5"/>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87832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BB55CD-45F2-4506-A78E-3269DF505C7C}" type="datetime1">
              <a:rPr lang="en-US" smtClean="0"/>
              <a:t>3/12/2016</a:t>
            </a:fld>
            <a:endParaRPr lang="en-US"/>
          </a:p>
        </p:txBody>
      </p:sp>
      <p:sp>
        <p:nvSpPr>
          <p:cNvPr id="6" name="Footer Placeholder 5"/>
          <p:cNvSpPr>
            <a:spLocks noGrp="1"/>
          </p:cNvSpPr>
          <p:nvPr>
            <p:ph type="ftr" sz="quarter" idx="11"/>
          </p:nvPr>
        </p:nvSpPr>
        <p:spPr/>
        <p:txBody>
          <a:bodyPr/>
          <a:lstStyle/>
          <a:p>
            <a:r>
              <a:rPr lang="pt-BR" smtClean="0"/>
              <a:t>bala@mgmt.iisc.ernet.in </a:t>
            </a:r>
            <a:endParaRPr lang="en-US"/>
          </a:p>
        </p:txBody>
      </p:sp>
      <p:sp>
        <p:nvSpPr>
          <p:cNvPr id="7" name="Slide Number Placeholder 6"/>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412859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AC5A42-EBD0-4EAB-8794-63766B5055F2}" type="datetime1">
              <a:rPr lang="en-US" smtClean="0"/>
              <a:t>3/12/2016</a:t>
            </a:fld>
            <a:endParaRPr lang="en-US"/>
          </a:p>
        </p:txBody>
      </p:sp>
      <p:sp>
        <p:nvSpPr>
          <p:cNvPr id="8" name="Footer Placeholder 7"/>
          <p:cNvSpPr>
            <a:spLocks noGrp="1"/>
          </p:cNvSpPr>
          <p:nvPr>
            <p:ph type="ftr" sz="quarter" idx="11"/>
          </p:nvPr>
        </p:nvSpPr>
        <p:spPr/>
        <p:txBody>
          <a:bodyPr/>
          <a:lstStyle/>
          <a:p>
            <a:r>
              <a:rPr lang="pt-BR" smtClean="0"/>
              <a:t>bala@mgmt.iisc.ernet.in </a:t>
            </a:r>
            <a:endParaRPr lang="en-US"/>
          </a:p>
        </p:txBody>
      </p:sp>
      <p:sp>
        <p:nvSpPr>
          <p:cNvPr id="9" name="Slide Number Placeholder 8"/>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361583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D8DEF1-A644-4BD4-8AAF-3DC0362DF2F9}" type="datetime1">
              <a:rPr lang="en-US" smtClean="0"/>
              <a:t>3/12/2016</a:t>
            </a:fld>
            <a:endParaRPr lang="en-US"/>
          </a:p>
        </p:txBody>
      </p:sp>
      <p:sp>
        <p:nvSpPr>
          <p:cNvPr id="4" name="Footer Placeholder 3"/>
          <p:cNvSpPr>
            <a:spLocks noGrp="1"/>
          </p:cNvSpPr>
          <p:nvPr>
            <p:ph type="ftr" sz="quarter" idx="11"/>
          </p:nvPr>
        </p:nvSpPr>
        <p:spPr/>
        <p:txBody>
          <a:bodyPr/>
          <a:lstStyle/>
          <a:p>
            <a:r>
              <a:rPr lang="pt-BR" smtClean="0"/>
              <a:t>bala@mgmt.iisc.ernet.in </a:t>
            </a:r>
            <a:endParaRPr lang="en-US"/>
          </a:p>
        </p:txBody>
      </p:sp>
      <p:sp>
        <p:nvSpPr>
          <p:cNvPr id="5" name="Slide Number Placeholder 4"/>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374143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D98D1-FBD7-483E-AFE7-EAC5FD2AFBF1}" type="datetime1">
              <a:rPr lang="en-US" smtClean="0"/>
              <a:t>3/12/2016</a:t>
            </a:fld>
            <a:endParaRPr lang="en-US"/>
          </a:p>
        </p:txBody>
      </p:sp>
      <p:sp>
        <p:nvSpPr>
          <p:cNvPr id="3" name="Footer Placeholder 2"/>
          <p:cNvSpPr>
            <a:spLocks noGrp="1"/>
          </p:cNvSpPr>
          <p:nvPr>
            <p:ph type="ftr" sz="quarter" idx="11"/>
          </p:nvPr>
        </p:nvSpPr>
        <p:spPr/>
        <p:txBody>
          <a:bodyPr/>
          <a:lstStyle/>
          <a:p>
            <a:r>
              <a:rPr lang="pt-BR" smtClean="0"/>
              <a:t>bala@mgmt.iisc.ernet.in </a:t>
            </a:r>
            <a:endParaRPr lang="en-US"/>
          </a:p>
        </p:txBody>
      </p:sp>
      <p:sp>
        <p:nvSpPr>
          <p:cNvPr id="4" name="Slide Number Placeholder 3"/>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225729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E519B-01F8-4EA6-B837-86886A98507F}" type="datetime1">
              <a:rPr lang="en-US" smtClean="0"/>
              <a:t>3/12/2016</a:t>
            </a:fld>
            <a:endParaRPr lang="en-US"/>
          </a:p>
        </p:txBody>
      </p:sp>
      <p:sp>
        <p:nvSpPr>
          <p:cNvPr id="6" name="Footer Placeholder 5"/>
          <p:cNvSpPr>
            <a:spLocks noGrp="1"/>
          </p:cNvSpPr>
          <p:nvPr>
            <p:ph type="ftr" sz="quarter" idx="11"/>
          </p:nvPr>
        </p:nvSpPr>
        <p:spPr/>
        <p:txBody>
          <a:bodyPr/>
          <a:lstStyle/>
          <a:p>
            <a:r>
              <a:rPr lang="pt-BR" smtClean="0"/>
              <a:t>bala@mgmt.iisc.ernet.in </a:t>
            </a:r>
            <a:endParaRPr lang="en-US"/>
          </a:p>
        </p:txBody>
      </p:sp>
      <p:sp>
        <p:nvSpPr>
          <p:cNvPr id="7" name="Slide Number Placeholder 6"/>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249605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7D3E4-EE82-4198-9861-FB04A51BE9EB}" type="datetime1">
              <a:rPr lang="en-US" smtClean="0"/>
              <a:t>3/12/2016</a:t>
            </a:fld>
            <a:endParaRPr lang="en-US"/>
          </a:p>
        </p:txBody>
      </p:sp>
      <p:sp>
        <p:nvSpPr>
          <p:cNvPr id="6" name="Footer Placeholder 5"/>
          <p:cNvSpPr>
            <a:spLocks noGrp="1"/>
          </p:cNvSpPr>
          <p:nvPr>
            <p:ph type="ftr" sz="quarter" idx="11"/>
          </p:nvPr>
        </p:nvSpPr>
        <p:spPr/>
        <p:txBody>
          <a:bodyPr/>
          <a:lstStyle/>
          <a:p>
            <a:r>
              <a:rPr lang="pt-BR" smtClean="0"/>
              <a:t>bala@mgmt.iisc.ernet.in </a:t>
            </a:r>
            <a:endParaRPr lang="en-US"/>
          </a:p>
        </p:txBody>
      </p:sp>
      <p:sp>
        <p:nvSpPr>
          <p:cNvPr id="7" name="Slide Number Placeholder 6"/>
          <p:cNvSpPr>
            <a:spLocks noGrp="1"/>
          </p:cNvSpPr>
          <p:nvPr>
            <p:ph type="sldNum" sz="quarter" idx="12"/>
          </p:nvPr>
        </p:nvSpPr>
        <p:spPr/>
        <p:txBody>
          <a:bodyPr/>
          <a:lstStyle/>
          <a:p>
            <a:fld id="{93379014-CE54-4366-8820-1196A9F6ADB3}" type="slidenum">
              <a:rPr lang="en-US" smtClean="0"/>
              <a:t>‹#›</a:t>
            </a:fld>
            <a:endParaRPr lang="en-US"/>
          </a:p>
        </p:txBody>
      </p:sp>
    </p:spTree>
    <p:extLst>
      <p:ext uri="{BB962C8B-B14F-4D97-AF65-F5344CB8AC3E}">
        <p14:creationId xmlns:p14="http://schemas.microsoft.com/office/powerpoint/2010/main" val="9925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30CE5-F28F-4FBF-9C6A-E8C5BFBCDB4A}" type="datetime1">
              <a:rPr lang="en-US" smtClean="0"/>
              <a:t>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bala@mgmt.iisc.ernet.in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79014-CE54-4366-8820-1196A9F6ADB3}" type="slidenum">
              <a:rPr lang="en-US" smtClean="0"/>
              <a:t>‹#›</a:t>
            </a:fld>
            <a:endParaRPr lang="en-US"/>
          </a:p>
        </p:txBody>
      </p:sp>
    </p:spTree>
    <p:extLst>
      <p:ext uri="{BB962C8B-B14F-4D97-AF65-F5344CB8AC3E}">
        <p14:creationId xmlns:p14="http://schemas.microsoft.com/office/powerpoint/2010/main" val="290131536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ala@mgmt.iisc.ernet.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1676399"/>
          </a:xfrm>
        </p:spPr>
        <p:txBody>
          <a:bodyPr>
            <a:noAutofit/>
          </a:bodyPr>
          <a:lstStyle/>
          <a:p>
            <a:r>
              <a:rPr lang="en-US" sz="3600" b="1" dirty="0" smtClean="0">
                <a:latin typeface="Times New Roman" panose="02020603050405020304" pitchFamily="18" charset="0"/>
                <a:cs typeface="Times New Roman" panose="02020603050405020304" pitchFamily="18" charset="0"/>
              </a:rPr>
              <a:t>TECHNOLOGICAL INNOVATION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IN INDIAN SMEs: </a:t>
            </a:r>
            <a:br>
              <a:rPr lang="en-US" sz="36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NEED, STATUS &amp; POLICY IMPERATIVES</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810000"/>
            <a:ext cx="6400800" cy="1447800"/>
          </a:xfrm>
        </p:spPr>
        <p:txBody>
          <a:bodyPr>
            <a:normAutofit fontScale="47500" lnSpcReduction="20000"/>
          </a:bodyPr>
          <a:lstStyle/>
          <a:p>
            <a:r>
              <a:rPr lang="en-US" b="1" dirty="0" smtClean="0">
                <a:latin typeface="Times New Roman" panose="02020603050405020304" pitchFamily="18" charset="0"/>
                <a:cs typeface="Times New Roman" panose="02020603050405020304" pitchFamily="18" charset="0"/>
              </a:rPr>
              <a:t>Dr. M.H.BALA SUBRAHMANYA</a:t>
            </a:r>
          </a:p>
          <a:p>
            <a:r>
              <a:rPr lang="en-US" b="1" dirty="0" smtClean="0">
                <a:latin typeface="Times New Roman" panose="02020603050405020304" pitchFamily="18" charset="0"/>
                <a:cs typeface="Times New Roman" panose="02020603050405020304" pitchFamily="18" charset="0"/>
              </a:rPr>
              <a:t>PROFESSOR &amp; CHAIRMAN</a:t>
            </a:r>
          </a:p>
          <a:p>
            <a:r>
              <a:rPr lang="en-US" b="1" dirty="0" smtClean="0">
                <a:latin typeface="Times New Roman" panose="02020603050405020304" pitchFamily="18" charset="0"/>
                <a:cs typeface="Times New Roman" panose="02020603050405020304" pitchFamily="18" charset="0"/>
              </a:rPr>
              <a:t>DEPARTMENT OF MANAGEMENT STUDIES</a:t>
            </a:r>
          </a:p>
          <a:p>
            <a:r>
              <a:rPr lang="en-US" b="1" dirty="0" smtClean="0">
                <a:latin typeface="Times New Roman" panose="02020603050405020304" pitchFamily="18" charset="0"/>
                <a:cs typeface="Times New Roman" panose="02020603050405020304" pitchFamily="18" charset="0"/>
              </a:rPr>
              <a:t>INDIAN INSTITUTE OF SCIENCE</a:t>
            </a:r>
          </a:p>
          <a:p>
            <a:r>
              <a:rPr lang="en-US" b="1" dirty="0" smtClean="0">
                <a:latin typeface="Times New Roman" panose="02020603050405020304" pitchFamily="18" charset="0"/>
                <a:cs typeface="Times New Roman" panose="02020603050405020304" pitchFamily="18" charset="0"/>
              </a:rPr>
              <a:t>BANGALORE – 560012</a:t>
            </a:r>
          </a:p>
          <a:p>
            <a:r>
              <a:rPr lang="en-US" b="1" dirty="0" smtClean="0">
                <a:latin typeface="Times New Roman" panose="02020603050405020304" pitchFamily="18" charset="0"/>
                <a:cs typeface="Times New Roman" panose="02020603050405020304" pitchFamily="18" charset="0"/>
              </a:rPr>
              <a:t>E-mail: </a:t>
            </a:r>
            <a:r>
              <a:rPr lang="en-US" b="1" dirty="0" smtClean="0">
                <a:latin typeface="Times New Roman" panose="02020603050405020304" pitchFamily="18" charset="0"/>
                <a:cs typeface="Times New Roman" panose="02020603050405020304" pitchFamily="18" charset="0"/>
                <a:hlinkClick r:id="rId2"/>
              </a:rPr>
              <a:t>bala@mgmt.iisc.ernet.in</a:t>
            </a:r>
            <a:r>
              <a:rPr lang="en-US"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71246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sz="4000" b="1" dirty="0" smtClean="0">
                <a:latin typeface="Times New Roman" panose="02020603050405020304" pitchFamily="18" charset="0"/>
                <a:cs typeface="Times New Roman" panose="02020603050405020304" pitchFamily="18" charset="0"/>
              </a:rPr>
              <a:t>CONSTRAINTS FOR TI IN SMEs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60950"/>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SMEs are hardly aware of the benefits that TI would bring them.</a:t>
            </a:r>
          </a:p>
          <a:p>
            <a:pPr algn="just"/>
            <a:r>
              <a:rPr lang="en-US" sz="2400" dirty="0" smtClean="0">
                <a:latin typeface="Times New Roman" panose="02020603050405020304" pitchFamily="18" charset="0"/>
                <a:cs typeface="Times New Roman" panose="02020603050405020304" pitchFamily="18" charset="0"/>
              </a:rPr>
              <a:t>SMEs in general lack technological expertise, and financial strength.</a:t>
            </a:r>
          </a:p>
          <a:p>
            <a:pPr algn="just"/>
            <a:r>
              <a:rPr lang="en-US" sz="2400" dirty="0" smtClean="0">
                <a:latin typeface="Times New Roman" panose="02020603050405020304" pitchFamily="18" charset="0"/>
                <a:cs typeface="Times New Roman" panose="02020603050405020304" pitchFamily="18" charset="0"/>
              </a:rPr>
              <a:t>They would be better-off with external support [from </a:t>
            </a:r>
            <a:r>
              <a:rPr lang="en-US" sz="2400" dirty="0">
                <a:latin typeface="Times New Roman" panose="02020603050405020304" pitchFamily="18" charset="0"/>
                <a:cs typeface="Times New Roman" panose="02020603050405020304" pitchFamily="18" charset="0"/>
              </a:rPr>
              <a:t>government promoted SME institutions, </a:t>
            </a:r>
            <a:r>
              <a:rPr lang="en-US" sz="2400" dirty="0" smtClean="0">
                <a:latin typeface="Times New Roman" panose="02020603050405020304" pitchFamily="18" charset="0"/>
                <a:cs typeface="Times New Roman" panose="02020603050405020304" pitchFamily="18" charset="0"/>
              </a:rPr>
              <a:t>technical or engineering </a:t>
            </a:r>
            <a:r>
              <a:rPr lang="en-US" sz="2400" dirty="0">
                <a:latin typeface="Times New Roman" panose="02020603050405020304" pitchFamily="18" charset="0"/>
                <a:cs typeface="Times New Roman" panose="02020603050405020304" pitchFamily="18" charset="0"/>
              </a:rPr>
              <a:t>institutions, research </a:t>
            </a:r>
            <a:r>
              <a:rPr lang="en-US" sz="2400" dirty="0" smtClean="0">
                <a:latin typeface="Times New Roman" panose="02020603050405020304" pitchFamily="18" charset="0"/>
                <a:cs typeface="Times New Roman" panose="02020603050405020304" pitchFamily="18" charset="0"/>
              </a:rPr>
              <a:t>institutes or </a:t>
            </a:r>
            <a:r>
              <a:rPr lang="en-US" sz="2400" dirty="0">
                <a:latin typeface="Times New Roman" panose="02020603050405020304" pitchFamily="18" charset="0"/>
                <a:cs typeface="Times New Roman" panose="02020603050405020304" pitchFamily="18" charset="0"/>
              </a:rPr>
              <a:t>large </a:t>
            </a:r>
            <a:r>
              <a:rPr lang="en-US" sz="2400" dirty="0" smtClean="0">
                <a:latin typeface="Times New Roman" panose="02020603050405020304" pitchFamily="18" charset="0"/>
                <a:cs typeface="Times New Roman" panose="02020603050405020304" pitchFamily="18" charset="0"/>
              </a:rPr>
              <a:t>firms].</a:t>
            </a:r>
          </a:p>
          <a:p>
            <a:pPr algn="just"/>
            <a:r>
              <a:rPr lang="en-US" sz="2400" dirty="0" smtClean="0">
                <a:latin typeface="Times New Roman" panose="02020603050405020304" pitchFamily="18" charset="0"/>
                <a:cs typeface="Times New Roman" panose="02020603050405020304" pitchFamily="18" charset="0"/>
              </a:rPr>
              <a:t>Often they do not have sufficient information and capability to understand the availability of appropriate external advice and support.</a:t>
            </a:r>
          </a:p>
          <a:p>
            <a:pPr algn="just"/>
            <a:r>
              <a:rPr lang="en-US" sz="2400" dirty="0" smtClean="0">
                <a:latin typeface="Times New Roman" panose="02020603050405020304" pitchFamily="18" charset="0"/>
                <a:cs typeface="Times New Roman" panose="02020603050405020304" pitchFamily="18" charset="0"/>
              </a:rPr>
              <a:t> Therefore all SMEs will not be able to obtain and make use of external support.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B7E0C92-40A5-4420-9B15-34BB9CDC1A50}"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2289291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rmAutofit fontScale="90000"/>
          </a:bodyPr>
          <a:lstStyle/>
          <a:p>
            <a:pPr>
              <a:lnSpc>
                <a:spcPct val="100000"/>
              </a:lnSpc>
            </a:pPr>
            <a:r>
              <a:rPr lang="en-US" sz="4400" b="1" dirty="0" smtClean="0">
                <a:latin typeface="Times New Roman" panose="02020603050405020304" pitchFamily="18" charset="0"/>
                <a:cs typeface="Times New Roman" panose="02020603050405020304" pitchFamily="18" charset="0"/>
              </a:rPr>
              <a:t>MAJOR ISSUES for TI in </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INDIAN SMEs</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200" dirty="0" smtClean="0">
                <a:latin typeface="Times New Roman" panose="02020603050405020304" pitchFamily="18" charset="0"/>
                <a:cs typeface="Times New Roman" panose="02020603050405020304" pitchFamily="18" charset="0"/>
              </a:rPr>
              <a:t>How to promote innovative capability of manufacturing SMEs is a major challenge for Indian Policy Makers.</a:t>
            </a:r>
          </a:p>
          <a:p>
            <a:pPr algn="just"/>
            <a:r>
              <a:rPr lang="en-US" sz="2200" dirty="0" smtClean="0">
                <a:latin typeface="Times New Roman" panose="02020603050405020304" pitchFamily="18" charset="0"/>
                <a:cs typeface="Times New Roman" panose="02020603050405020304" pitchFamily="18" charset="0"/>
              </a:rPr>
              <a:t>Giving due attention to innovation capability promotion in SMEs is imperative if India has to take advantage of the innovation potential of its vast and growing SME sector.</a:t>
            </a:r>
          </a:p>
          <a:p>
            <a:pPr algn="just"/>
            <a:r>
              <a:rPr lang="en-US" sz="2200" dirty="0" smtClean="0">
                <a:latin typeface="Times New Roman" panose="02020603050405020304" pitchFamily="18" charset="0"/>
                <a:cs typeface="Times New Roman" panose="02020603050405020304" pitchFamily="18" charset="0"/>
              </a:rPr>
              <a:t>Innovation of both products and processes, would add to the competitive capability of SMEs in terms of cost reduction, quality improvement, new market penetration including international markets and firm growth. </a:t>
            </a:r>
          </a:p>
          <a:p>
            <a:pPr algn="just"/>
            <a:r>
              <a:rPr lang="en-US" sz="2200" dirty="0" smtClean="0">
                <a:latin typeface="Times New Roman" panose="02020603050405020304" pitchFamily="18" charset="0"/>
                <a:cs typeface="Times New Roman" panose="02020603050405020304" pitchFamily="18" charset="0"/>
              </a:rPr>
              <a:t>Indian SMEs, by and large, lack internal strength to carry out innovations and they would require external support but not all will be able to obtain and exploit external support for innovations.</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304C536-C57D-494A-91A9-AD0DE0ECC1F4}"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1593615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WHICH SMEs OBTAIN EXTERNAL SUPPORT?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Entrepreneurial firms versus Salary-substitute firms</a:t>
            </a: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Role of technical entrepreneurship</a:t>
            </a: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Presence of an exclusive design office</a:t>
            </a: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Frequency of innovations: more frequent innovations matter.</a:t>
            </a: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Nature of innovations: engaged in both product and process innovations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A9D88AF-5DF5-44D4-871D-38FD793CDA83}"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1027464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76200"/>
            <a:ext cx="8229600" cy="1295400"/>
          </a:xfrm>
        </p:spPr>
        <p:txBody>
          <a:bodyPr>
            <a:normAutofit/>
          </a:bodyPr>
          <a:lstStyle/>
          <a:p>
            <a:pPr algn="ctr" eaLnBrk="1" hangingPunct="1">
              <a:lnSpc>
                <a:spcPct val="100000"/>
              </a:lnSpc>
            </a:pPr>
            <a:r>
              <a:rPr lang="en-US" sz="3200" b="1" dirty="0" smtClean="0">
                <a:latin typeface="Times New Roman" panose="02020603050405020304" pitchFamily="18" charset="0"/>
                <a:cs typeface="Times New Roman" panose="02020603050405020304" pitchFamily="18" charset="0"/>
              </a:rPr>
              <a:t>FACTORS INFLUENCING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TECNOLOGICAL INNOVATION of SMEs</a:t>
            </a:r>
          </a:p>
        </p:txBody>
      </p:sp>
      <p:sp>
        <p:nvSpPr>
          <p:cNvPr id="23555" name="Rectangle 3"/>
          <p:cNvSpPr>
            <a:spLocks noGrp="1" noChangeArrowheads="1"/>
          </p:cNvSpPr>
          <p:nvPr>
            <p:ph idx="1"/>
          </p:nvPr>
        </p:nvSpPr>
        <p:spPr/>
        <p:txBody>
          <a:bodyPr>
            <a:noAutofit/>
          </a:bodyPr>
          <a:lstStyle/>
          <a:p>
            <a:pPr algn="just" eaLnBrk="1" hangingPunct="1">
              <a:lnSpc>
                <a:spcPct val="80000"/>
              </a:lnSpc>
            </a:pPr>
            <a:r>
              <a:rPr lang="en-US" sz="2200" dirty="0" smtClean="0">
                <a:latin typeface="Times New Roman" panose="02020603050405020304" pitchFamily="18" charset="0"/>
                <a:cs typeface="Times New Roman" panose="02020603050405020304" pitchFamily="18" charset="0"/>
              </a:rPr>
              <a:t>The objective with which an entrepreneur sets up a firm makes a difference to its innovative ability. </a:t>
            </a:r>
          </a:p>
          <a:p>
            <a:pPr algn="just" eaLnBrk="1" hangingPunct="1">
              <a:lnSpc>
                <a:spcPct val="80000"/>
              </a:lnSpc>
            </a:pPr>
            <a:r>
              <a:rPr lang="en-US" sz="2200" dirty="0" smtClean="0">
                <a:latin typeface="Times New Roman" panose="02020603050405020304" pitchFamily="18" charset="0"/>
                <a:cs typeface="Times New Roman" panose="02020603050405020304" pitchFamily="18" charset="0"/>
              </a:rPr>
              <a:t>The presence of an exclusive design office positively contributes to the innovative performance of firms. This could be because exclusive design office would enable specialized focus on both product and process innovations. </a:t>
            </a:r>
          </a:p>
          <a:p>
            <a:pPr algn="just" eaLnBrk="1" hangingPunct="1">
              <a:lnSpc>
                <a:spcPct val="80000"/>
              </a:lnSpc>
            </a:pPr>
            <a:r>
              <a:rPr lang="en-US" sz="2200" dirty="0" smtClean="0">
                <a:latin typeface="Times New Roman" panose="02020603050405020304" pitchFamily="18" charset="0"/>
                <a:cs typeface="Times New Roman" panose="02020603050405020304" pitchFamily="18" charset="0"/>
              </a:rPr>
              <a:t>Another factor that influences innovation performance is the nature of organization of the firm. Individual proprietorship firms do not perform as well as partnership or private limited firms. This could be because an individual is no match for the “pool of resources” provided by a group of owner promoters. </a:t>
            </a:r>
          </a:p>
          <a:p>
            <a:pPr algn="just" eaLnBrk="1" hangingPunct="1">
              <a:lnSpc>
                <a:spcPct val="80000"/>
              </a:lnSpc>
            </a:pPr>
            <a:r>
              <a:rPr lang="en-US" sz="2200" dirty="0" smtClean="0">
                <a:latin typeface="Times New Roman" panose="02020603050405020304" pitchFamily="18" charset="0"/>
                <a:cs typeface="Times New Roman" panose="02020603050405020304" pitchFamily="18" charset="0"/>
              </a:rPr>
              <a:t>Finally, the source of innovation has a significant bearing on firm innovation performance. Those which carry out innovations solely due to internal factors do not match the innovation performance of those which rely on external support. This brings out the crucial role of external support.</a:t>
            </a:r>
          </a:p>
        </p:txBody>
      </p:sp>
      <p:sp>
        <p:nvSpPr>
          <p:cNvPr id="2" name="Date Placeholder 1"/>
          <p:cNvSpPr>
            <a:spLocks noGrp="1"/>
          </p:cNvSpPr>
          <p:nvPr>
            <p:ph type="dt" sz="half" idx="10"/>
          </p:nvPr>
        </p:nvSpPr>
        <p:spPr/>
        <p:txBody>
          <a:bodyPr/>
          <a:lstStyle/>
          <a:p>
            <a:fld id="{308E7E2B-C853-4ED6-B1B4-8A7AC74CAC46}" type="datetime1">
              <a:rPr lang="en-US" smtClean="0"/>
              <a:t>3/12/2016</a:t>
            </a:fld>
            <a:endParaRPr lang="en-US"/>
          </a:p>
        </p:txBody>
      </p:sp>
      <p:sp>
        <p:nvSpPr>
          <p:cNvPr id="3" name="Footer Placeholder 2"/>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362602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1295400"/>
          </a:xfrm>
        </p:spPr>
        <p:txBody>
          <a:bodyPr/>
          <a:lstStyle/>
          <a:p>
            <a:pPr>
              <a:lnSpc>
                <a:spcPct val="100000"/>
              </a:lnSpc>
            </a:pPr>
            <a:r>
              <a:rPr lang="en-US" sz="3600" b="1" dirty="0" smtClean="0">
                <a:latin typeface="Times New Roman" panose="02020603050405020304" pitchFamily="18" charset="0"/>
                <a:cs typeface="Times New Roman" panose="02020603050405020304" pitchFamily="18" charset="0"/>
              </a:rPr>
              <a:t>FACTORS INFLUENCING ECONOMIC PERFORMANCE</a:t>
            </a:r>
          </a:p>
        </p:txBody>
      </p:sp>
      <p:sp>
        <p:nvSpPr>
          <p:cNvPr id="24579" name="Rectangle 3"/>
          <p:cNvSpPr>
            <a:spLocks noGrp="1" noChangeArrowheads="1"/>
          </p:cNvSpPr>
          <p:nvPr>
            <p:ph idx="1"/>
          </p:nvPr>
        </p:nvSpPr>
        <p:spPr/>
        <p:txBody>
          <a:bodyPr>
            <a:noAutofit/>
          </a:bodyPr>
          <a:lstStyle/>
          <a:p>
            <a:pPr algn="just" eaLnBrk="1" hangingPunct="1">
              <a:lnSpc>
                <a:spcPct val="80000"/>
              </a:lnSpc>
            </a:pPr>
            <a:r>
              <a:rPr lang="en-US" sz="2400" dirty="0" smtClean="0">
                <a:latin typeface="Times New Roman" panose="02020603050405020304" pitchFamily="18" charset="0"/>
                <a:cs typeface="Times New Roman" panose="02020603050405020304" pitchFamily="18" charset="0"/>
              </a:rPr>
              <a:t>Ultimately, what matters is firm performance.</a:t>
            </a:r>
          </a:p>
          <a:p>
            <a:pPr algn="just" eaLnBrk="1" hangingPunct="1">
              <a:lnSpc>
                <a:spcPct val="80000"/>
              </a:lnSpc>
            </a:pPr>
            <a:r>
              <a:rPr lang="en-US" sz="2400" dirty="0" smtClean="0">
                <a:latin typeface="Times New Roman" panose="02020603050405020304" pitchFamily="18" charset="0"/>
                <a:cs typeface="Times New Roman" panose="02020603050405020304" pitchFamily="18" charset="0"/>
              </a:rPr>
              <a:t>Innovation performance promotes sales growth performance. Improvement in energy utilization is one of the other achievements.</a:t>
            </a:r>
          </a:p>
          <a:p>
            <a:pPr algn="just" eaLnBrk="1" hangingPunct="1">
              <a:lnSpc>
                <a:spcPct val="80000"/>
              </a:lnSpc>
            </a:pPr>
            <a:r>
              <a:rPr lang="en-US" sz="2400" dirty="0" smtClean="0">
                <a:latin typeface="Times New Roman" panose="02020603050405020304" pitchFamily="18" charset="0"/>
                <a:cs typeface="Times New Roman" panose="02020603050405020304" pitchFamily="18" charset="0"/>
              </a:rPr>
              <a:t>Process innovations implemented with the objective of cost reduction contributes to energy efficiency and sales performance, though improved energy efficiency itself is not an objective of SME innovations.</a:t>
            </a:r>
          </a:p>
          <a:p>
            <a:pPr algn="just" eaLnBrk="1" hangingPunct="1">
              <a:lnSpc>
                <a:spcPct val="80000"/>
              </a:lnSpc>
            </a:pPr>
            <a:r>
              <a:rPr lang="en-US" sz="2400" dirty="0" smtClean="0">
                <a:latin typeface="Times New Roman" panose="02020603050405020304" pitchFamily="18" charset="0"/>
                <a:cs typeface="Times New Roman" panose="02020603050405020304" pitchFamily="18" charset="0"/>
              </a:rPr>
              <a:t>In addition to innovation performance, objective of setting up the firm and age of firms influence firm performance. </a:t>
            </a:r>
          </a:p>
          <a:p>
            <a:pPr algn="just" eaLnBrk="1" hangingPunct="1">
              <a:lnSpc>
                <a:spcPct val="80000"/>
              </a:lnSpc>
            </a:pPr>
            <a:r>
              <a:rPr lang="en-US" sz="2400" dirty="0" smtClean="0">
                <a:latin typeface="Times New Roman" panose="02020603050405020304" pitchFamily="18" charset="0"/>
                <a:cs typeface="Times New Roman" panose="02020603050405020304" pitchFamily="18" charset="0"/>
              </a:rPr>
              <a:t>Younger firms grow faster than older firms. </a:t>
            </a:r>
          </a:p>
          <a:p>
            <a:pPr algn="just" eaLnBrk="1" hangingPunct="1">
              <a:lnSpc>
                <a:spcPct val="80000"/>
              </a:lnSpc>
            </a:pPr>
            <a:r>
              <a:rPr lang="en-US" sz="2400" dirty="0" smtClean="0">
                <a:latin typeface="Times New Roman" panose="02020603050405020304" pitchFamily="18" charset="0"/>
                <a:cs typeface="Times New Roman" panose="02020603050405020304" pitchFamily="18" charset="0"/>
              </a:rPr>
              <a:t>Innovation, objective of firm origin and firm age differentiate firms not only within innovative firms but also between innovative and non-innovative firms.</a:t>
            </a:r>
          </a:p>
        </p:txBody>
      </p:sp>
      <p:sp>
        <p:nvSpPr>
          <p:cNvPr id="2" name="Date Placeholder 1"/>
          <p:cNvSpPr>
            <a:spLocks noGrp="1"/>
          </p:cNvSpPr>
          <p:nvPr>
            <p:ph type="dt" sz="half" idx="10"/>
          </p:nvPr>
        </p:nvSpPr>
        <p:spPr/>
        <p:txBody>
          <a:bodyPr/>
          <a:lstStyle/>
          <a:p>
            <a:fld id="{C2D738D5-2143-4DD3-ADE8-6FDBACECC8DC}" type="datetime1">
              <a:rPr lang="en-US" smtClean="0"/>
              <a:t>3/12/2016</a:t>
            </a:fld>
            <a:endParaRPr lang="en-US"/>
          </a:p>
        </p:txBody>
      </p:sp>
      <p:sp>
        <p:nvSpPr>
          <p:cNvPr id="3" name="Footer Placeholder 2"/>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18471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6387" y="43934"/>
            <a:ext cx="8931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Figure 2: Distinguishing features of Innovative &amp; Non-Innovative SMEs, and Growth of SMEs</a:t>
            </a:r>
            <a:endParaRPr kumimoji="0" lang="en-US" b="0" i="0" u="none" strike="noStrike" cap="none" normalizeH="0" baseline="0" dirty="0" smtClean="0">
              <a:ln>
                <a:noFill/>
              </a:ln>
              <a:solidFill>
                <a:schemeClr val="tx1"/>
              </a:solidFill>
              <a:effectLst/>
              <a:latin typeface="Arial" pitchFamily="34" charset="0"/>
            </a:endParaRPr>
          </a:p>
        </p:txBody>
      </p:sp>
      <p:graphicFrame>
        <p:nvGraphicFramePr>
          <p:cNvPr id="3" name="Object 2"/>
          <p:cNvGraphicFramePr>
            <a:graphicFrameLocks noChangeAspect="1"/>
          </p:cNvGraphicFramePr>
          <p:nvPr>
            <p:extLst/>
          </p:nvPr>
        </p:nvGraphicFramePr>
        <p:xfrm>
          <a:off x="152400" y="409575"/>
          <a:ext cx="8839200" cy="6296025"/>
        </p:xfrm>
        <a:graphic>
          <a:graphicData uri="http://schemas.openxmlformats.org/presentationml/2006/ole">
            <mc:AlternateContent xmlns:mc="http://schemas.openxmlformats.org/markup-compatibility/2006">
              <mc:Choice xmlns:v="urn:schemas-microsoft-com:vml" Requires="v">
                <p:oleObj spid="_x0000_s4151" r:id="rId3" imgW="5647433" imgH="6447633" progId="Visio.Drawing.11">
                  <p:embed/>
                </p:oleObj>
              </mc:Choice>
              <mc:Fallback>
                <p:oleObj r:id="rId3" imgW="5647433" imgH="644763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09575"/>
                        <a:ext cx="8839200" cy="6296025"/>
                      </a:xfrm>
                      <a:prstGeom prst="rect">
                        <a:avLst/>
                      </a:prstGeom>
                      <a:noFill/>
                    </p:spPr>
                  </p:pic>
                </p:oleObj>
              </mc:Fallback>
            </mc:AlternateContent>
          </a:graphicData>
        </a:graphic>
      </p:graphicFrame>
    </p:spTree>
    <p:extLst>
      <p:ext uri="{BB962C8B-B14F-4D97-AF65-F5344CB8AC3E}">
        <p14:creationId xmlns:p14="http://schemas.microsoft.com/office/powerpoint/2010/main" val="392718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14350" indent="-514350">
              <a:buFont typeface="+mj-lt"/>
              <a:buAutoNum type="arabicPeriod"/>
            </a:pPr>
            <a:r>
              <a:rPr lang="en-US" sz="3600" b="1" dirty="0">
                <a:latin typeface="Times New Roman" panose="02020603050405020304" pitchFamily="18" charset="0"/>
                <a:cs typeface="Times New Roman" panose="02020603050405020304" pitchFamily="18" charset="0"/>
              </a:rPr>
              <a:t>The differentiating factors between innovative and non-innovative SMEs:</a:t>
            </a:r>
          </a:p>
        </p:txBody>
      </p:sp>
      <p:sp>
        <p:nvSpPr>
          <p:cNvPr id="3" name="Content Placeholder 2"/>
          <p:cNvSpPr>
            <a:spLocks noGrp="1"/>
          </p:cNvSpPr>
          <p:nvPr>
            <p:ph idx="1"/>
          </p:nvPr>
        </p:nvSpPr>
        <p:spPr/>
        <p:txBody>
          <a:bodyPr>
            <a:normAutofit fontScale="70000" lnSpcReduction="20000"/>
          </a:bodyPr>
          <a:lstStyle/>
          <a:p>
            <a:pPr marL="914400" lvl="1" indent="-514350" algn="just"/>
            <a:r>
              <a:rPr lang="en-US" dirty="0" smtClean="0">
                <a:latin typeface="Times New Roman" panose="02020603050405020304" pitchFamily="18" charset="0"/>
                <a:cs typeface="Times New Roman" panose="02020603050405020304" pitchFamily="18" charset="0"/>
              </a:rPr>
              <a:t>SMEs </a:t>
            </a:r>
            <a:r>
              <a:rPr lang="en-US" dirty="0">
                <a:latin typeface="Times New Roman" panose="02020603050405020304" pitchFamily="18" charset="0"/>
                <a:cs typeface="Times New Roman" panose="02020603050405020304" pitchFamily="18" charset="0"/>
              </a:rPr>
              <a:t>must have “own resources and capabilities” in the form of internal strength and definite internal strategy if they have to be successfully innovative. </a:t>
            </a:r>
            <a:endParaRPr lang="en-US" dirty="0" smtClean="0">
              <a:latin typeface="Times New Roman" panose="02020603050405020304" pitchFamily="18" charset="0"/>
              <a:cs typeface="Times New Roman" panose="02020603050405020304" pitchFamily="18" charset="0"/>
            </a:endParaRPr>
          </a:p>
          <a:p>
            <a:pPr marL="914400" lvl="1" indent="-514350" algn="just"/>
            <a:r>
              <a:rPr lang="en-US" dirty="0">
                <a:latin typeface="Times New Roman" panose="02020603050405020304" pitchFamily="18" charset="0"/>
                <a:cs typeface="Times New Roman" panose="02020603050405020304" pitchFamily="18" charset="0"/>
              </a:rPr>
              <a:t>This internal strength is exhibited in firm ownership structure in the form of partnership firms and having an exclusive design office within the firm. Conversely, firms which did not innovate are individual proprietorships, and they did not have any exclusive design </a:t>
            </a:r>
            <a:r>
              <a:rPr lang="en-US" dirty="0" err="1">
                <a:latin typeface="Times New Roman" panose="02020603050405020304" pitchFamily="18" charset="0"/>
                <a:cs typeface="Times New Roman" panose="02020603050405020304" pitchFamily="18" charset="0"/>
              </a:rPr>
              <a:t>centres</a:t>
            </a:r>
            <a:r>
              <a:rPr lang="en-US" dirty="0" smtClean="0">
                <a:latin typeface="Times New Roman" panose="02020603050405020304" pitchFamily="18" charset="0"/>
                <a:cs typeface="Times New Roman" panose="02020603050405020304" pitchFamily="18" charset="0"/>
              </a:rPr>
              <a:t>.</a:t>
            </a:r>
          </a:p>
          <a:p>
            <a:pPr marL="914400" lvl="1" indent="-514350" algn="just"/>
            <a:r>
              <a:rPr lang="en-US" dirty="0">
                <a:latin typeface="Times New Roman" panose="02020603050405020304" pitchFamily="18" charset="0"/>
                <a:cs typeface="Times New Roman" panose="02020603050405020304" pitchFamily="18" charset="0"/>
              </a:rPr>
              <a:t>Firm’s internal strategy is reflected in firm age and objective of firm origin.  Younger SMEs which are entrepreneurial firms are innovative whereas older SMEs which are salary-substitute firms are not innovative.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These results emphasize that SME innovation promotion programs should focus more on those firms which are younger, have better talent pool (in terms of ownership) and have some internal technical strength.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Further</a:t>
            </a:r>
            <a:r>
              <a:rPr lang="en-US" dirty="0">
                <a:latin typeface="Times New Roman" panose="02020603050405020304" pitchFamily="18" charset="0"/>
                <a:cs typeface="Times New Roman" panose="02020603050405020304" pitchFamily="18" charset="0"/>
              </a:rPr>
              <a:t>, such SMEs should be preferably entrepreneurial in nature.</a:t>
            </a:r>
          </a:p>
        </p:txBody>
      </p:sp>
    </p:spTree>
    <p:extLst>
      <p:ext uri="{BB962C8B-B14F-4D97-AF65-F5344CB8AC3E}">
        <p14:creationId xmlns:p14="http://schemas.microsoft.com/office/powerpoint/2010/main" val="2698531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latin typeface="Times New Roman" panose="02020603050405020304" pitchFamily="18" charset="0"/>
                <a:cs typeface="Times New Roman" panose="02020603050405020304" pitchFamily="18" charset="0"/>
              </a:rPr>
              <a:t>2.</a:t>
            </a:r>
            <a:r>
              <a:rPr lang="en-US" sz="5400" b="1" dirty="0" smtClean="0">
                <a:latin typeface="Times New Roman" panose="02020603050405020304" pitchFamily="18" charset="0"/>
                <a:cs typeface="Times New Roman" panose="02020603050405020304" pitchFamily="18" charset="0"/>
              </a:rPr>
              <a:t> </a:t>
            </a:r>
            <a:r>
              <a:rPr lang="en-US" sz="4900" b="1" dirty="0" smtClean="0">
                <a:latin typeface="Times New Roman" panose="02020603050405020304" pitchFamily="18" charset="0"/>
                <a:cs typeface="Times New Roman" panose="02020603050405020304" pitchFamily="18" charset="0"/>
              </a:rPr>
              <a:t>The </a:t>
            </a:r>
            <a:r>
              <a:rPr lang="en-US" sz="4900" b="1" dirty="0">
                <a:latin typeface="Times New Roman" panose="02020603050405020304" pitchFamily="18" charset="0"/>
                <a:cs typeface="Times New Roman" panose="02020603050405020304" pitchFamily="18" charset="0"/>
              </a:rPr>
              <a:t>differentiating factors of firm </a:t>
            </a:r>
            <a:r>
              <a:rPr lang="en-US" sz="4900" b="1" dirty="0" smtClean="0">
                <a:latin typeface="Times New Roman" panose="02020603050405020304" pitchFamily="18" charset="0"/>
                <a:cs typeface="Times New Roman" panose="02020603050405020304" pitchFamily="18" charset="0"/>
              </a:rPr>
              <a:t>growth</a:t>
            </a:r>
            <a:endParaRPr lang="en-US" sz="49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marL="857250" lvl="1" indent="-457200" algn="just"/>
            <a:r>
              <a:rPr lang="en-US" sz="3300" dirty="0" smtClean="0">
                <a:latin typeface="Times New Roman" panose="02020603050405020304" pitchFamily="18" charset="0"/>
                <a:cs typeface="Times New Roman" panose="02020603050405020304" pitchFamily="18" charset="0"/>
              </a:rPr>
              <a:t>Younger </a:t>
            </a:r>
            <a:r>
              <a:rPr lang="en-US" sz="3300" dirty="0">
                <a:latin typeface="Times New Roman" panose="02020603050405020304" pitchFamily="18" charset="0"/>
                <a:cs typeface="Times New Roman" panose="02020603050405020304" pitchFamily="18" charset="0"/>
              </a:rPr>
              <a:t>and smaller firms which are entrepreneurial in nature and which are innovative contributed to higher sales growth of SMEs. </a:t>
            </a:r>
            <a:endParaRPr lang="en-US" sz="3300" dirty="0" smtClean="0">
              <a:latin typeface="Times New Roman" panose="02020603050405020304" pitchFamily="18" charset="0"/>
              <a:cs typeface="Times New Roman" panose="02020603050405020304" pitchFamily="18" charset="0"/>
            </a:endParaRPr>
          </a:p>
          <a:p>
            <a:pPr marL="857250" lvl="1" indent="-457200" algn="just"/>
            <a:r>
              <a:rPr lang="en-US" sz="3300" dirty="0">
                <a:latin typeface="Times New Roman" panose="02020603050405020304" pitchFamily="18" charset="0"/>
                <a:cs typeface="Times New Roman" panose="02020603050405020304" pitchFamily="18" charset="0"/>
              </a:rPr>
              <a:t>Conversely older and larger firms which are salary-substitute firms in nature and which are not innovative have experienced relatively a lower rate of sales growth. </a:t>
            </a:r>
            <a:endParaRPr lang="en-US" sz="3300" dirty="0" smtClean="0">
              <a:latin typeface="Times New Roman" panose="02020603050405020304" pitchFamily="18" charset="0"/>
              <a:cs typeface="Times New Roman" panose="02020603050405020304" pitchFamily="18" charset="0"/>
            </a:endParaRPr>
          </a:p>
          <a:p>
            <a:pPr marL="457200" indent="-457200" algn="just"/>
            <a:r>
              <a:rPr lang="en-US" sz="4000" dirty="0">
                <a:latin typeface="Times New Roman" panose="02020603050405020304" pitchFamily="18" charset="0"/>
                <a:cs typeface="Times New Roman" panose="02020603050405020304" pitchFamily="18" charset="0"/>
              </a:rPr>
              <a:t>This result brings out that there is ample justification for making policy efforts to promote innovation among younger and entrepreneurial SMEs, to enable them to emerge competitive and grow over a period of time</a:t>
            </a:r>
            <a:r>
              <a:rPr lang="en-US" sz="4000" dirty="0" smtClean="0">
                <a:latin typeface="Times New Roman" panose="02020603050405020304" pitchFamily="18" charset="0"/>
                <a:cs typeface="Times New Roman" panose="02020603050405020304" pitchFamily="18" charset="0"/>
              </a:rPr>
              <a:t>.</a:t>
            </a:r>
          </a:p>
          <a:p>
            <a:pPr marL="457200" indent="-457200" algn="just"/>
            <a:r>
              <a:rPr lang="en-US" sz="4000" dirty="0">
                <a:latin typeface="Times New Roman" panose="02020603050405020304" pitchFamily="18" charset="0"/>
                <a:cs typeface="Times New Roman" panose="02020603050405020304" pitchFamily="18" charset="0"/>
              </a:rPr>
              <a:t>It is important to understand that it is neither feasible nor desirable to make every SME innovative, given the limited resources devoted for SME promotion in the country. </a:t>
            </a:r>
            <a:endParaRPr lang="en-US" sz="4000" dirty="0" smtClean="0">
              <a:latin typeface="Times New Roman" panose="02020603050405020304" pitchFamily="18" charset="0"/>
              <a:cs typeface="Times New Roman" panose="02020603050405020304" pitchFamily="18" charset="0"/>
            </a:endParaRPr>
          </a:p>
          <a:p>
            <a:pPr marL="457200" indent="-457200" algn="just"/>
            <a:r>
              <a:rPr lang="en-US" sz="4000" dirty="0" smtClean="0">
                <a:latin typeface="Times New Roman" panose="02020603050405020304" pitchFamily="18" charset="0"/>
                <a:cs typeface="Times New Roman" panose="02020603050405020304" pitchFamily="18" charset="0"/>
              </a:rPr>
              <a:t>Therefore </a:t>
            </a:r>
            <a:r>
              <a:rPr lang="en-US" sz="4000" dirty="0">
                <a:latin typeface="Times New Roman" panose="02020603050405020304" pitchFamily="18" charset="0"/>
                <a:cs typeface="Times New Roman" panose="02020603050405020304" pitchFamily="18" charset="0"/>
              </a:rPr>
              <a:t>there is a need for “targeted policy” efforts through a “selective approach” for promoting innovation and growth among SMEs.</a:t>
            </a:r>
          </a:p>
          <a:p>
            <a:pPr marL="457200" indent="-457200"/>
            <a:endParaRPr lang="en-US" dirty="0"/>
          </a:p>
        </p:txBody>
      </p:sp>
    </p:spTree>
    <p:extLst>
      <p:ext uri="{BB962C8B-B14F-4D97-AF65-F5344CB8AC3E}">
        <p14:creationId xmlns:p14="http://schemas.microsoft.com/office/powerpoint/2010/main" val="1350070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SME INNOVATIONS IN INDIA </a:t>
            </a:r>
            <a:r>
              <a:rPr lang="en-US" sz="3200" b="1" dirty="0" err="1" smtClean="0">
                <a:latin typeface="Times New Roman" panose="02020603050405020304" pitchFamily="18" charset="0"/>
                <a:cs typeface="Times New Roman" panose="02020603050405020304" pitchFamily="18" charset="0"/>
              </a:rPr>
              <a:t>Vs</a:t>
            </a:r>
            <a:r>
              <a:rPr lang="en-US" sz="3200" b="1" dirty="0" smtClean="0">
                <a:latin typeface="Times New Roman" panose="02020603050405020304" pitchFamily="18" charset="0"/>
                <a:cs typeface="Times New Roman" panose="02020603050405020304" pitchFamily="18" charset="0"/>
              </a:rPr>
              <a:t> UK &amp; JAPAN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7638"/>
            <a:ext cx="8229600" cy="5059362"/>
          </a:xfrm>
        </p:spPr>
        <p:txBody>
          <a:bodyPr>
            <a:normAutofit fontScale="25000" lnSpcReduction="20000"/>
          </a:bodyPr>
          <a:lstStyle/>
          <a:p>
            <a:pPr algn="just"/>
            <a:r>
              <a:rPr lang="en-US" sz="9200" dirty="0" smtClean="0">
                <a:latin typeface="Times New Roman" panose="02020603050405020304" pitchFamily="18" charset="0"/>
                <a:cs typeface="Times New Roman" panose="02020603050405020304" pitchFamily="18" charset="0"/>
              </a:rPr>
              <a:t>Incremental innovations are the striking feature of SME innovations in India whereas SMEs in the UK are radical innovators in a significant number. The outlook in Japan appears similar.</a:t>
            </a:r>
          </a:p>
          <a:p>
            <a:pPr algn="just"/>
            <a:r>
              <a:rPr lang="en-US" sz="9200" dirty="0" smtClean="0">
                <a:latin typeface="Times New Roman" panose="02020603050405020304" pitchFamily="18" charset="0"/>
                <a:cs typeface="Times New Roman" panose="02020603050405020304" pitchFamily="18" charset="0"/>
              </a:rPr>
              <a:t>SMEs in the UK and Japan are more inclined and adept is engaging in external collaborations with either domestic based TNCs and/or technical institutions unlike Indian SMEs, for undertaking TIs.</a:t>
            </a:r>
          </a:p>
          <a:p>
            <a:pPr algn="just"/>
            <a:r>
              <a:rPr lang="en-US" sz="9200" dirty="0" smtClean="0">
                <a:latin typeface="Times New Roman" panose="02020603050405020304" pitchFamily="18" charset="0"/>
                <a:cs typeface="Times New Roman" panose="02020603050405020304" pitchFamily="18" charset="0"/>
              </a:rPr>
              <a:t>Radical product innovations enabled SMEs to climb up the value chain in the former but such a value chain progress was hardly visible in India.</a:t>
            </a:r>
          </a:p>
          <a:p>
            <a:pPr algn="just"/>
            <a:r>
              <a:rPr lang="en-US" sz="9200" dirty="0" smtClean="0">
                <a:latin typeface="Times New Roman" panose="02020603050405020304" pitchFamily="18" charset="0"/>
                <a:cs typeface="Times New Roman" panose="02020603050405020304" pitchFamily="18" charset="0"/>
              </a:rPr>
              <a:t>Patenting culture is virtually absent among innovative Indian SMEs whereas it is prevalent, though not widely, in Japan and the UK.</a:t>
            </a:r>
          </a:p>
          <a:p>
            <a:pPr algn="just"/>
            <a:r>
              <a:rPr lang="en-US" sz="9200" dirty="0">
                <a:latin typeface="Times New Roman" panose="02020603050405020304" pitchFamily="18" charset="0"/>
                <a:cs typeface="Times New Roman" panose="02020603050405020304" pitchFamily="18" charset="0"/>
              </a:rPr>
              <a:t>I</a:t>
            </a:r>
            <a:r>
              <a:rPr lang="en-US" sz="9200" dirty="0" smtClean="0">
                <a:latin typeface="Times New Roman" panose="02020603050405020304" pitchFamily="18" charset="0"/>
                <a:cs typeface="Times New Roman" panose="02020603050405020304" pitchFamily="18" charset="0"/>
              </a:rPr>
              <a:t>ntensity of SME innovations in India has a long way to go to attain the “quality of innovations” observed in developed countries.</a:t>
            </a:r>
          </a:p>
          <a:p>
            <a:endParaRPr lang="en-US" sz="8800" dirty="0" smtClean="0"/>
          </a:p>
          <a:p>
            <a:endParaRPr lang="en-US" dirty="0" smtClean="0"/>
          </a:p>
          <a:p>
            <a:endParaRPr lang="en-US" dirty="0"/>
          </a:p>
        </p:txBody>
      </p:sp>
      <p:sp>
        <p:nvSpPr>
          <p:cNvPr id="4" name="Date Placeholder 3"/>
          <p:cNvSpPr>
            <a:spLocks noGrp="1"/>
          </p:cNvSpPr>
          <p:nvPr>
            <p:ph type="dt" sz="half" idx="10"/>
          </p:nvPr>
        </p:nvSpPr>
        <p:spPr/>
        <p:txBody>
          <a:bodyPr/>
          <a:lstStyle/>
          <a:p>
            <a:fld id="{BA1228A6-9810-4DF0-8E39-36DB7D983827}"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3422847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INFERENCES &amp; CONCLUSIONS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400" dirty="0" smtClean="0">
                <a:latin typeface="Times New Roman" panose="02020603050405020304" pitchFamily="18" charset="0"/>
                <a:cs typeface="Times New Roman" panose="02020603050405020304" pitchFamily="18" charset="0"/>
              </a:rPr>
              <a:t>It is imperative for SMEs to have some degree of internal technical competence to win over external support.</a:t>
            </a:r>
          </a:p>
          <a:p>
            <a:pPr algn="just"/>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is ample scope for promoting </a:t>
            </a:r>
            <a:r>
              <a:rPr lang="en-US" sz="2400" dirty="0" smtClean="0">
                <a:latin typeface="Times New Roman" panose="02020603050405020304" pitchFamily="18" charset="0"/>
                <a:cs typeface="Times New Roman" panose="02020603050405020304" pitchFamily="18" charset="0"/>
              </a:rPr>
              <a:t>“quality of innovations” of entrepreneurial SMEs </a:t>
            </a:r>
            <a:r>
              <a:rPr lang="en-US" sz="2400" dirty="0">
                <a:latin typeface="Times New Roman" panose="02020603050405020304" pitchFamily="18" charset="0"/>
                <a:cs typeface="Times New Roman" panose="02020603050405020304" pitchFamily="18" charset="0"/>
              </a:rPr>
              <a:t>in India through extending policy support to their innovative activities. </a:t>
            </a:r>
          </a:p>
          <a:p>
            <a:pPr algn="just"/>
            <a:r>
              <a:rPr lang="en-US" sz="2400" dirty="0">
                <a:latin typeface="Times New Roman" panose="02020603050405020304" pitchFamily="18" charset="0"/>
                <a:cs typeface="Times New Roman" panose="02020603050405020304" pitchFamily="18" charset="0"/>
              </a:rPr>
              <a:t>Innovation performance of firms strongly depends on the synergies and external linkages in the local environment which offers insight into the decisive importance of interactions among firms, governments, and research institutes in the innovation process. </a:t>
            </a:r>
          </a:p>
          <a:p>
            <a:pPr algn="just"/>
            <a:r>
              <a:rPr lang="en-US" sz="2400" dirty="0">
                <a:latin typeface="Times New Roman" panose="02020603050405020304" pitchFamily="18" charset="0"/>
                <a:cs typeface="Times New Roman" panose="02020603050405020304" pitchFamily="18" charset="0"/>
              </a:rPr>
              <a:t>Therefore forming an exclusive “Innovation Policy” to focus on “entrepreneurial firms” and “their linkages” with external organizations such as R&amp;D establishments,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Large </a:t>
            </a:r>
            <a:r>
              <a:rPr lang="en-US" sz="2400" dirty="0" smtClean="0">
                <a:latin typeface="Times New Roman" panose="02020603050405020304" pitchFamily="18" charset="0"/>
                <a:cs typeface="Times New Roman" panose="02020603050405020304" pitchFamily="18" charset="0"/>
              </a:rPr>
              <a:t>enterprises, would </a:t>
            </a:r>
            <a:r>
              <a:rPr lang="en-US" sz="2400" dirty="0">
                <a:latin typeface="Times New Roman" panose="02020603050405020304" pitchFamily="18" charset="0"/>
                <a:cs typeface="Times New Roman" panose="02020603050405020304" pitchFamily="18" charset="0"/>
              </a:rPr>
              <a:t>facilitate the heralding of a new innovative culture for the promotion of competitiveness of SMEs in India. </a:t>
            </a:r>
          </a:p>
          <a:p>
            <a:endParaRPr lang="en-US" sz="2400" dirty="0"/>
          </a:p>
        </p:txBody>
      </p:sp>
      <p:sp>
        <p:nvSpPr>
          <p:cNvPr id="4" name="Date Placeholder 3"/>
          <p:cNvSpPr>
            <a:spLocks noGrp="1"/>
          </p:cNvSpPr>
          <p:nvPr>
            <p:ph type="dt" sz="half" idx="10"/>
          </p:nvPr>
        </p:nvSpPr>
        <p:spPr/>
        <p:txBody>
          <a:bodyPr/>
          <a:lstStyle/>
          <a:p>
            <a:fld id="{BA1228A6-9810-4DF0-8E39-36DB7D983827}"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223515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WHY SMEs?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71612"/>
            <a:ext cx="8229600" cy="4776787"/>
          </a:xfrm>
        </p:spPr>
        <p:txBody>
          <a:bodyPr>
            <a:normAutofit fontScale="62500" lnSpcReduction="20000"/>
          </a:bodyPr>
          <a:lstStyle/>
          <a:p>
            <a:pPr algn="just"/>
            <a:r>
              <a:rPr lang="en-IN" dirty="0" smtClean="0">
                <a:latin typeface="Times New Roman" panose="02020603050405020304" pitchFamily="18" charset="0"/>
                <a:cs typeface="Times New Roman" panose="02020603050405020304" pitchFamily="18" charset="0"/>
              </a:rPr>
              <a:t>SMEs, by number, dominate the world business stage. Although precise, up-to-date data are difficult to obtain, estimates suggest that more than 95% of enterprises across the world are SMEs.</a:t>
            </a:r>
          </a:p>
          <a:p>
            <a:pPr algn="just"/>
            <a:r>
              <a:rPr lang="en-IN" dirty="0" smtClean="0">
                <a:latin typeface="Times New Roman" panose="02020603050405020304" pitchFamily="18" charset="0"/>
                <a:cs typeface="Times New Roman" panose="02020603050405020304" pitchFamily="18" charset="0"/>
              </a:rPr>
              <a:t>They account for approximately 60% of private sector employment and </a:t>
            </a:r>
            <a:r>
              <a:rPr lang="en-IN" dirty="0">
                <a:latin typeface="Times New Roman" panose="02020603050405020304" pitchFamily="18" charset="0"/>
                <a:cs typeface="Times New Roman" panose="02020603050405020304" pitchFamily="18" charset="0"/>
              </a:rPr>
              <a:t>52% of private sector value added </a:t>
            </a:r>
            <a:r>
              <a:rPr lang="en-IN" dirty="0" smtClean="0">
                <a:latin typeface="Times New Roman" panose="02020603050405020304" pitchFamily="18" charset="0"/>
                <a:cs typeface="Times New Roman" panose="02020603050405020304" pitchFamily="18" charset="0"/>
              </a:rPr>
              <a:t>in the global economy.</a:t>
            </a:r>
          </a:p>
          <a:p>
            <a:pPr algn="just"/>
            <a:r>
              <a:rPr lang="en-IN" dirty="0" smtClean="0">
                <a:latin typeface="Times New Roman" panose="02020603050405020304" pitchFamily="18" charset="0"/>
                <a:cs typeface="Times New Roman" panose="02020603050405020304" pitchFamily="18" charset="0"/>
              </a:rPr>
              <a:t>SME contribution to GDP varied from 16% in Low Income Countries to 51% in High Income Countries.</a:t>
            </a:r>
          </a:p>
          <a:p>
            <a:pPr algn="just"/>
            <a:r>
              <a:rPr lang="en-IN" dirty="0" smtClean="0">
                <a:latin typeface="Times New Roman" panose="02020603050405020304" pitchFamily="18" charset="0"/>
                <a:cs typeface="Times New Roman" panose="02020603050405020304" pitchFamily="18" charset="0"/>
              </a:rPr>
              <a:t>In India, about 49 million SMEs generated &gt;111 million employment in 2013/14; contributed 37.5% of the manufacturing output and 7.3% of the GDP in 2011/12; accounted for about 45% of the total exports in 2014/15.</a:t>
            </a:r>
          </a:p>
          <a:p>
            <a:pPr algn="just"/>
            <a:r>
              <a:rPr lang="en-IN" dirty="0" smtClean="0">
                <a:latin typeface="Times New Roman" panose="02020603050405020304" pitchFamily="18" charset="0"/>
                <a:cs typeface="Times New Roman" panose="02020603050405020304" pitchFamily="18" charset="0"/>
              </a:rPr>
              <a:t>A healthy, vibrant, innovative and growing SME sector can transform Indian economy towards economic prosperity. </a:t>
            </a:r>
          </a:p>
          <a:p>
            <a:pPr algn="just"/>
            <a:r>
              <a:rPr lang="en-IN" dirty="0" smtClean="0">
                <a:latin typeface="Times New Roman" panose="02020603050405020304" pitchFamily="18" charset="0"/>
                <a:cs typeface="Times New Roman" panose="02020603050405020304" pitchFamily="18" charset="0"/>
              </a:rPr>
              <a:t>Indian SME sector is heterogeneous, producing traditional products on the one hand, and sophisticated technology-intensive goods on the other: classified under un-registered sector and registered sector, respectively.</a:t>
            </a:r>
          </a:p>
          <a:p>
            <a:pPr algn="just"/>
            <a:r>
              <a:rPr lang="en-IN" dirty="0" smtClean="0">
                <a:latin typeface="Times New Roman" panose="02020603050405020304" pitchFamily="18" charset="0"/>
                <a:cs typeface="Times New Roman" panose="02020603050405020304" pitchFamily="18" charset="0"/>
              </a:rPr>
              <a:t>Why do SMEs emerge? </a:t>
            </a:r>
            <a:r>
              <a:rPr lang="en-IN" dirty="0" smtClean="0">
                <a:latin typeface="Times New Roman" panose="02020603050405020304" pitchFamily="18" charset="0"/>
                <a:cs typeface="Times New Roman" panose="02020603050405020304" pitchFamily="18" charset="0"/>
              </a:rPr>
              <a:t>Why SMEs should be innovative?</a:t>
            </a:r>
            <a:endParaRPr lang="en-IN" dirty="0" smtClean="0">
              <a:latin typeface="Times New Roman" panose="02020603050405020304" pitchFamily="18" charset="0"/>
              <a:cs typeface="Times New Roman" panose="02020603050405020304" pitchFamily="18" charset="0"/>
            </a:endParaRPr>
          </a:p>
          <a:p>
            <a:pPr algn="just"/>
            <a:endParaRPr lang="en-IN" dirty="0" smtClean="0"/>
          </a:p>
          <a:p>
            <a:pPr algn="just"/>
            <a:endParaRPr lang="en-IN" dirty="0"/>
          </a:p>
        </p:txBody>
      </p:sp>
      <p:sp>
        <p:nvSpPr>
          <p:cNvPr id="4" name="Date Placeholder 3"/>
          <p:cNvSpPr>
            <a:spLocks noGrp="1"/>
          </p:cNvSpPr>
          <p:nvPr>
            <p:ph type="dt" sz="half" idx="10"/>
          </p:nvPr>
        </p:nvSpPr>
        <p:spPr/>
        <p:txBody>
          <a:bodyPr/>
          <a:lstStyle/>
          <a:p>
            <a:fld id="{BA1228A6-9810-4DF0-8E39-36DB7D983827}"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360624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D2494-2594-425B-B536-9DDD797C2837}" type="datetime1">
              <a:rPr lang="en-US" smtClean="0"/>
              <a:t>3/12/2016</a:t>
            </a:fld>
            <a:endParaRPr lang="en-US"/>
          </a:p>
        </p:txBody>
      </p:sp>
      <p:sp>
        <p:nvSpPr>
          <p:cNvPr id="3" name="Footer Placeholder 2"/>
          <p:cNvSpPr>
            <a:spLocks noGrp="1"/>
          </p:cNvSpPr>
          <p:nvPr>
            <p:ph type="ftr" sz="quarter" idx="11"/>
          </p:nvPr>
        </p:nvSpPr>
        <p:spPr/>
        <p:txBody>
          <a:bodyPr/>
          <a:lstStyle/>
          <a:p>
            <a:r>
              <a:rPr lang="pt-BR" smtClean="0"/>
              <a:t>bala@mgmt.iisc.ernet.in </a:t>
            </a:r>
            <a:endParaRPr lang="en-US"/>
          </a:p>
        </p:txBody>
      </p:sp>
      <p:sp>
        <p:nvSpPr>
          <p:cNvPr id="26626" name="Rectangle 3"/>
          <p:cNvSpPr>
            <a:spLocks noGrp="1" noChangeArrowheads="1"/>
          </p:cNvSpPr>
          <p:nvPr>
            <p:ph type="body" idx="4294967295"/>
          </p:nvPr>
        </p:nvSpPr>
        <p:spPr>
          <a:xfrm>
            <a:off x="914400" y="1524000"/>
            <a:ext cx="8229600" cy="4530725"/>
          </a:xfrm>
        </p:spPr>
        <p:txBody>
          <a:bodyPr/>
          <a:lstStyle/>
          <a:p>
            <a:pPr algn="ctr" eaLnBrk="1" hangingPunct="1">
              <a:buFont typeface="Wingdings" pitchFamily="2" charset="2"/>
              <a:buNone/>
            </a:pPr>
            <a:r>
              <a:rPr lang="en-US" sz="9600" dirty="0"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34826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3658"/>
            <a:ext cx="7886700" cy="733232"/>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GLOBALIZATION?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989879"/>
            <a:ext cx="8382000" cy="1829521"/>
          </a:xfrm>
        </p:spPr>
        <p:txBody>
          <a:bodyPr/>
          <a:lstStyle/>
          <a:p>
            <a:pPr algn="just"/>
            <a:r>
              <a:rPr lang="en-US" dirty="0" smtClean="0">
                <a:latin typeface="Times New Roman" panose="02020603050405020304" pitchFamily="18" charset="0"/>
                <a:cs typeface="Times New Roman" panose="02020603050405020304" pitchFamily="18" charset="0"/>
              </a:rPr>
              <a:t>Perfect globalization would mean perfect movement of factor inputs and factor output between economies.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5414533"/>
              </p:ext>
            </p:extLst>
          </p:nvPr>
        </p:nvGraphicFramePr>
        <p:xfrm>
          <a:off x="76200" y="3048000"/>
          <a:ext cx="8915399" cy="3673476"/>
        </p:xfrm>
        <a:graphic>
          <a:graphicData uri="http://schemas.openxmlformats.org/drawingml/2006/table">
            <a:tbl>
              <a:tblPr firstRow="1" bandRow="1">
                <a:tableStyleId>{5C22544A-7EE6-4342-B048-85BDC9FD1C3A}</a:tableStyleId>
              </a:tblPr>
              <a:tblGrid>
                <a:gridCol w="772168"/>
                <a:gridCol w="1003819"/>
                <a:gridCol w="1081036"/>
                <a:gridCol w="2162074"/>
                <a:gridCol w="1467122"/>
                <a:gridCol w="2429180"/>
              </a:tblGrid>
              <a:tr h="425824">
                <a:tc gridSpan="5">
                  <a:txBody>
                    <a:bodyPr/>
                    <a:lstStyle/>
                    <a:p>
                      <a:pPr algn="ctr"/>
                      <a:r>
                        <a:rPr lang="en-US" sz="1800" b="1" dirty="0" smtClean="0"/>
                        <a:t>FACTOR INPUTS</a:t>
                      </a:r>
                      <a:endParaRPr lang="en-US" sz="1800" b="1" dirty="0"/>
                    </a:p>
                  </a:txBody>
                  <a:tcPr marL="68580" marR="68580" marT="34290" marB="34290"/>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sz="1800" b="1" dirty="0" smtClean="0"/>
                        <a:t>FACTOR OUTPUT</a:t>
                      </a:r>
                      <a:endParaRPr lang="en-US" sz="1800" b="1" dirty="0"/>
                    </a:p>
                  </a:txBody>
                  <a:tcPr marL="68580" marR="68580" marT="34290" marB="34290"/>
                </a:tc>
              </a:tr>
              <a:tr h="410377">
                <a:tc>
                  <a:txBody>
                    <a:bodyPr/>
                    <a:lstStyle/>
                    <a:p>
                      <a:r>
                        <a:rPr lang="en-US" sz="1500" b="1" dirty="0" smtClean="0"/>
                        <a:t>Land</a:t>
                      </a:r>
                      <a:endParaRPr lang="en-US" sz="1500" b="1" dirty="0"/>
                    </a:p>
                  </a:txBody>
                  <a:tcPr marL="68580" marR="68580" marT="34290" marB="34290"/>
                </a:tc>
                <a:tc>
                  <a:txBody>
                    <a:bodyPr/>
                    <a:lstStyle/>
                    <a:p>
                      <a:r>
                        <a:rPr lang="en-US" sz="1500" b="1" dirty="0" err="1" smtClean="0">
                          <a:solidFill>
                            <a:srgbClr val="7030A0"/>
                          </a:solidFill>
                        </a:rPr>
                        <a:t>Labour</a:t>
                      </a:r>
                      <a:endParaRPr lang="en-US" sz="1500" b="1" dirty="0">
                        <a:solidFill>
                          <a:srgbClr val="7030A0"/>
                        </a:solidFill>
                      </a:endParaRPr>
                    </a:p>
                  </a:txBody>
                  <a:tcPr marL="68580" marR="68580" marT="34290" marB="34290"/>
                </a:tc>
                <a:tc>
                  <a:txBody>
                    <a:bodyPr/>
                    <a:lstStyle/>
                    <a:p>
                      <a:r>
                        <a:rPr lang="en-US" sz="1500" b="1" dirty="0" smtClean="0">
                          <a:solidFill>
                            <a:srgbClr val="FF0000"/>
                          </a:solidFill>
                        </a:rPr>
                        <a:t>Capital</a:t>
                      </a:r>
                      <a:endParaRPr lang="en-US" sz="1500" b="1" dirty="0">
                        <a:solidFill>
                          <a:srgbClr val="FF0000"/>
                        </a:solidFill>
                      </a:endParaRPr>
                    </a:p>
                  </a:txBody>
                  <a:tcPr marL="68580" marR="68580" marT="34290" marB="34290"/>
                </a:tc>
                <a:tc>
                  <a:txBody>
                    <a:bodyPr/>
                    <a:lstStyle/>
                    <a:p>
                      <a:r>
                        <a:rPr lang="en-US" sz="1500" b="1" dirty="0" smtClean="0">
                          <a:solidFill>
                            <a:srgbClr val="FF0000"/>
                          </a:solidFill>
                        </a:rPr>
                        <a:t>Entrepreneurship</a:t>
                      </a:r>
                      <a:endParaRPr lang="en-US" sz="1500" b="1" dirty="0">
                        <a:solidFill>
                          <a:srgbClr val="FF0000"/>
                        </a:solidFill>
                      </a:endParaRPr>
                    </a:p>
                  </a:txBody>
                  <a:tcPr marL="68580" marR="68580" marT="34290" marB="34290"/>
                </a:tc>
                <a:tc>
                  <a:txBody>
                    <a:bodyPr/>
                    <a:lstStyle/>
                    <a:p>
                      <a:r>
                        <a:rPr lang="en-US" sz="1500" b="1" dirty="0" smtClean="0">
                          <a:solidFill>
                            <a:srgbClr val="FF0000"/>
                          </a:solidFill>
                        </a:rPr>
                        <a:t>Technology</a:t>
                      </a:r>
                      <a:endParaRPr lang="en-US" sz="1500" b="1" dirty="0">
                        <a:solidFill>
                          <a:srgbClr val="FF0000"/>
                        </a:solidFill>
                      </a:endParaRPr>
                    </a:p>
                  </a:txBody>
                  <a:tcPr marL="68580" marR="68580" marT="34290" marB="34290"/>
                </a:tc>
                <a:tc>
                  <a:txBody>
                    <a:bodyPr/>
                    <a:lstStyle/>
                    <a:p>
                      <a:r>
                        <a:rPr lang="en-US" sz="1500" b="1" dirty="0" smtClean="0">
                          <a:solidFill>
                            <a:srgbClr val="FF0000"/>
                          </a:solidFill>
                        </a:rPr>
                        <a:t>Goods &amp; Services</a:t>
                      </a:r>
                      <a:endParaRPr lang="en-US" sz="1500" b="1" dirty="0">
                        <a:solidFill>
                          <a:srgbClr val="FF0000"/>
                        </a:solidFill>
                      </a:endParaRPr>
                    </a:p>
                  </a:txBody>
                  <a:tcPr marL="68580" marR="68580" marT="34290" marB="34290"/>
                </a:tc>
              </a:tr>
              <a:tr h="1487229">
                <a:tc>
                  <a:txBody>
                    <a:bodyPr/>
                    <a:lstStyle/>
                    <a:p>
                      <a:endParaRPr lang="en-US" sz="1400" b="1" dirty="0"/>
                    </a:p>
                  </a:txBody>
                  <a:tcPr marL="68580" marR="68580" marT="34290" marB="34290"/>
                </a:tc>
                <a:tc>
                  <a:txBody>
                    <a:bodyPr/>
                    <a:lstStyle/>
                    <a:p>
                      <a:endParaRPr lang="en-US" sz="1400" b="1" dirty="0">
                        <a:solidFill>
                          <a:srgbClr val="FF0000"/>
                        </a:solidFill>
                      </a:endParaRPr>
                    </a:p>
                  </a:txBody>
                  <a:tcPr marL="68580" marR="68580" marT="34290" marB="34290"/>
                </a:tc>
                <a:tc gridSpan="3">
                  <a:txBody>
                    <a:bodyPr/>
                    <a:lstStyle/>
                    <a:p>
                      <a:pPr algn="ctr"/>
                      <a:r>
                        <a:rPr lang="en-US" sz="1400" b="1" dirty="0" smtClean="0"/>
                        <a:t>1. FDI laws have been substantially liberalized since</a:t>
                      </a:r>
                      <a:r>
                        <a:rPr lang="en-US" sz="1400" b="1" baseline="0" dirty="0" smtClean="0"/>
                        <a:t> 1990 across a growing number of developing &amp; erstwhile socialistic countries</a:t>
                      </a:r>
                      <a:endParaRPr lang="en-US" sz="1400" b="1" dirty="0"/>
                    </a:p>
                  </a:txBody>
                  <a:tcPr marL="68580" marR="68580" marT="34290" marB="34290"/>
                </a:tc>
                <a:tc hMerge="1">
                  <a:txBody>
                    <a:bodyPr/>
                    <a:lstStyle/>
                    <a:p>
                      <a:endParaRPr lang="en-US" dirty="0"/>
                    </a:p>
                  </a:txBody>
                  <a:tcPr/>
                </a:tc>
                <a:tc hMerge="1">
                  <a:txBody>
                    <a:bodyPr/>
                    <a:lstStyle/>
                    <a:p>
                      <a:endParaRPr lang="en-US" dirty="0"/>
                    </a:p>
                  </a:txBody>
                  <a:tcPr/>
                </a:tc>
                <a:tc>
                  <a:txBody>
                    <a:bodyPr/>
                    <a:lstStyle/>
                    <a:p>
                      <a:r>
                        <a:rPr lang="en-US" sz="1400" b="1" dirty="0" smtClean="0"/>
                        <a:t>2. Trade has been substantially liberalized since 1990, particularly</a:t>
                      </a:r>
                      <a:r>
                        <a:rPr lang="en-US" sz="1400" b="1" baseline="0" dirty="0" smtClean="0"/>
                        <a:t> after WTO in 1995 </a:t>
                      </a:r>
                      <a:endParaRPr lang="en-US" sz="1400" b="1" dirty="0"/>
                    </a:p>
                  </a:txBody>
                  <a:tcPr marL="68580" marR="68580" marT="34290" marB="34290"/>
                </a:tc>
              </a:tr>
              <a:tr h="650664">
                <a:tc>
                  <a:txBody>
                    <a:bodyPr/>
                    <a:lstStyle/>
                    <a:p>
                      <a:endParaRPr lang="en-US" sz="1400" b="1" dirty="0"/>
                    </a:p>
                  </a:txBody>
                  <a:tcPr marL="68580" marR="68580" marT="34290" marB="34290"/>
                </a:tc>
                <a:tc>
                  <a:txBody>
                    <a:bodyPr/>
                    <a:lstStyle/>
                    <a:p>
                      <a:endParaRPr lang="en-US" sz="1400" b="1" dirty="0"/>
                    </a:p>
                  </a:txBody>
                  <a:tcPr marL="68580" marR="68580" marT="34290" marB="3429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3. Cross-national convergence of consumer</a:t>
                      </a:r>
                      <a:r>
                        <a:rPr lang="en-US" sz="1400" b="1" baseline="0" dirty="0" smtClean="0"/>
                        <a:t> demand</a:t>
                      </a:r>
                      <a:endParaRPr lang="en-US" sz="1400" b="1" dirty="0" smtClean="0"/>
                    </a:p>
                    <a:p>
                      <a:pPr algn="ctr"/>
                      <a:endParaRPr lang="en-US" sz="1400" b="1" dirty="0"/>
                    </a:p>
                  </a:txBody>
                  <a:tcPr marL="68580" marR="68580" marT="34290" marB="34290"/>
                </a:tc>
                <a:tc hMerge="1">
                  <a:txBody>
                    <a:bodyPr/>
                    <a:lstStyle/>
                    <a:p>
                      <a:endParaRPr lang="en-US"/>
                    </a:p>
                  </a:txBody>
                  <a:tcPr/>
                </a:tc>
                <a:tc hMerge="1">
                  <a:txBody>
                    <a:bodyPr/>
                    <a:lstStyle/>
                    <a:p>
                      <a:endParaRPr lang="en-US"/>
                    </a:p>
                  </a:txBody>
                  <a:tcPr/>
                </a:tc>
                <a:tc hMerge="1">
                  <a:txBody>
                    <a:bodyPr/>
                    <a:lstStyle/>
                    <a:p>
                      <a:endParaRPr lang="en-US" b="1" dirty="0"/>
                    </a:p>
                  </a:txBody>
                  <a:tcPr/>
                </a:tc>
              </a:tr>
              <a:tr h="699382">
                <a:tc>
                  <a:txBody>
                    <a:bodyPr/>
                    <a:lstStyle/>
                    <a:p>
                      <a:endParaRPr lang="en-US" sz="1400" b="1" dirty="0"/>
                    </a:p>
                  </a:txBody>
                  <a:tcPr marL="68580" marR="68580" marT="34290" marB="34290"/>
                </a:tc>
                <a:tc gridSpan="5">
                  <a:txBody>
                    <a:bodyPr/>
                    <a:lstStyle/>
                    <a:p>
                      <a:pPr algn="ctr"/>
                      <a:r>
                        <a:rPr lang="en-US" sz="1400" b="1" i="0" dirty="0" smtClean="0"/>
                        <a:t>4. ICT Revolution</a:t>
                      </a:r>
                      <a:endParaRPr lang="en-US" sz="1400" b="1" i="0" dirty="0"/>
                    </a:p>
                  </a:txBody>
                  <a:tcPr marL="68580" marR="68580" marT="34290" marB="34290"/>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bl>
          </a:graphicData>
        </a:graphic>
      </p:graphicFrame>
      <p:sp>
        <p:nvSpPr>
          <p:cNvPr id="5" name="Date Placeholder 4"/>
          <p:cNvSpPr>
            <a:spLocks noGrp="1"/>
          </p:cNvSpPr>
          <p:nvPr>
            <p:ph type="dt" sz="half" idx="10"/>
          </p:nvPr>
        </p:nvSpPr>
        <p:spPr/>
        <p:txBody>
          <a:bodyPr/>
          <a:lstStyle/>
          <a:p>
            <a:fld id="{7AE10F74-7A30-458C-976E-FB44DC95F1FF}" type="datetime1">
              <a:rPr lang="en-IN" smtClean="0"/>
              <a:t>12-03-2016</a:t>
            </a:fld>
            <a:endParaRPr lang="en-IN"/>
          </a:p>
        </p:txBody>
      </p:sp>
    </p:spTree>
    <p:extLst>
      <p:ext uri="{BB962C8B-B14F-4D97-AF65-F5344CB8AC3E}">
        <p14:creationId xmlns:p14="http://schemas.microsoft.com/office/powerpoint/2010/main" val="2435726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WHY TECHNOLOGY INNOVATION IN SMEs?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Technological innovation is a key factor in a firm’s competitiveness and it is unavoidable for firms which want to develop and maintain a competitive advantage and/or gain entry in to new markets (</a:t>
            </a:r>
            <a:r>
              <a:rPr lang="en-US" dirty="0" err="1">
                <a:latin typeface="Times New Roman" panose="02020603050405020304" pitchFamily="18" charset="0"/>
                <a:cs typeface="Times New Roman" panose="02020603050405020304" pitchFamily="18" charset="0"/>
              </a:rPr>
              <a:t>Becheikh</a:t>
            </a:r>
            <a:r>
              <a:rPr lang="en-US" dirty="0">
                <a:latin typeface="Times New Roman" panose="02020603050405020304" pitchFamily="18" charset="0"/>
                <a:cs typeface="Times New Roman" panose="02020603050405020304" pitchFamily="18" charset="0"/>
              </a:rPr>
              <a:t>, et.al. 2006).</a:t>
            </a:r>
          </a:p>
          <a:p>
            <a:pPr algn="just"/>
            <a:r>
              <a:rPr lang="en-US" dirty="0" smtClean="0">
                <a:latin typeface="Times New Roman" panose="02020603050405020304" pitchFamily="18" charset="0"/>
                <a:cs typeface="Times New Roman" panose="02020603050405020304" pitchFamily="18" charset="0"/>
              </a:rPr>
              <a:t>Technological innovation has the potential to spur growth of individual enterprises at the micro level and give a new dimension to industry growth at the macro level.</a:t>
            </a:r>
          </a:p>
          <a:p>
            <a:pPr algn="just"/>
            <a:r>
              <a:rPr lang="en-US" dirty="0" smtClean="0">
                <a:latin typeface="Times New Roman" panose="02020603050405020304" pitchFamily="18" charset="0"/>
                <a:cs typeface="Times New Roman" panose="02020603050405020304" pitchFamily="18" charset="0"/>
              </a:rPr>
              <a:t>Technological innovation is at the heart of economic change. It is the ultimate source of productivity and growth. It is the only proven way for economies to consistently get ahead (Solow, 1965).</a:t>
            </a:r>
          </a:p>
          <a:p>
            <a:pPr algn="just"/>
            <a:r>
              <a:rPr lang="en-US" dirty="0" smtClean="0">
                <a:latin typeface="Times New Roman" panose="02020603050405020304" pitchFamily="18" charset="0"/>
                <a:cs typeface="Times New Roman" panose="02020603050405020304" pitchFamily="18" charset="0"/>
              </a:rPr>
              <a:t>Among firms of different sizes, SMEs including start-ups, across industries and economies have the unrealized innovation potential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Chaminade</a:t>
            </a:r>
            <a:r>
              <a:rPr lang="en-US" dirty="0">
                <a:latin typeface="Times New Roman" panose="02020603050405020304" pitchFamily="18" charset="0"/>
                <a:cs typeface="Times New Roman" panose="02020603050405020304" pitchFamily="18" charset="0"/>
              </a:rPr>
              <a:t> and Van-</a:t>
            </a:r>
            <a:r>
              <a:rPr lang="en-US" dirty="0" err="1">
                <a:latin typeface="Times New Roman" panose="02020603050405020304" pitchFamily="18" charset="0"/>
                <a:cs typeface="Times New Roman" panose="02020603050405020304" pitchFamily="18" charset="0"/>
              </a:rPr>
              <a:t>Lauridsen</a:t>
            </a:r>
            <a:r>
              <a:rPr lang="en-US" dirty="0">
                <a:latin typeface="Times New Roman" panose="02020603050405020304" pitchFamily="18" charset="0"/>
                <a:cs typeface="Times New Roman" panose="02020603050405020304" pitchFamily="18" charset="0"/>
              </a:rPr>
              <a:t>, 2006</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This is primarily attributed to their unique characteristics such as flexibility, better adaptability and receptivity, effective internal communication, simple organizational structure, quick decision making, etc. (</a:t>
            </a:r>
            <a:r>
              <a:rPr lang="en-US" dirty="0">
                <a:latin typeface="Times New Roman" panose="02020603050405020304" pitchFamily="18" charset="0"/>
                <a:cs typeface="Times New Roman" panose="02020603050405020304" pitchFamily="18" charset="0"/>
              </a:rPr>
              <a:t>Harrison and Watson, 1998). </a:t>
            </a:r>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47758280-2D53-4695-ACEC-83B3090F4256}"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2580688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latin typeface="Times New Roman" panose="02020603050405020304" pitchFamily="18" charset="0"/>
                <a:cs typeface="Times New Roman" panose="02020603050405020304" pitchFamily="18" charset="0"/>
              </a:rPr>
              <a:t>SMEs </a:t>
            </a:r>
            <a:r>
              <a:rPr lang="en-US" b="1" dirty="0" smtClean="0">
                <a:latin typeface="Times New Roman" panose="02020603050405020304" pitchFamily="18" charset="0"/>
                <a:cs typeface="Times New Roman" panose="02020603050405020304" pitchFamily="18" charset="0"/>
              </a:rPr>
              <a:t>&amp; TECHNOLOGY INNOVATION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There is substantial </a:t>
            </a:r>
            <a:r>
              <a:rPr lang="en-US" sz="2000" dirty="0" smtClean="0">
                <a:latin typeface="Times New Roman" panose="02020603050405020304" pitchFamily="18" charset="0"/>
                <a:cs typeface="Times New Roman" panose="02020603050405020304" pitchFamily="18" charset="0"/>
              </a:rPr>
              <a:t>empirical evidence </a:t>
            </a:r>
            <a:r>
              <a:rPr lang="en-US" sz="2000" dirty="0">
                <a:latin typeface="Times New Roman" panose="02020603050405020304" pitchFamily="18" charset="0"/>
                <a:cs typeface="Times New Roman" panose="02020603050405020304" pitchFamily="18" charset="0"/>
              </a:rPr>
              <a:t>to show that a number of SMEs in a wide variety of sectors </a:t>
            </a:r>
            <a:r>
              <a:rPr lang="en-US" sz="2000" dirty="0" smtClean="0">
                <a:latin typeface="Times New Roman" panose="02020603050405020304" pitchFamily="18" charset="0"/>
                <a:cs typeface="Times New Roman" panose="02020603050405020304" pitchFamily="18" charset="0"/>
              </a:rPr>
              <a:t>across countries do </a:t>
            </a:r>
            <a:r>
              <a:rPr lang="en-US" sz="2000" dirty="0">
                <a:latin typeface="Times New Roman" panose="02020603050405020304" pitchFamily="18" charset="0"/>
                <a:cs typeface="Times New Roman" panose="02020603050405020304" pitchFamily="18" charset="0"/>
              </a:rPr>
              <a:t>engage in technological innovations, and that these innovations are likely to be an important determinant of their success (Hoffman, et.al., 1998).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Many of the new technologies and industries seen as critical to US economic growth are closely identified with SMEs. About 50% of all innovations and 94% of all radical innovations in the USA since WWII have emerged from new, small firms (</a:t>
            </a:r>
            <a:r>
              <a:rPr lang="en-US" sz="2000" dirty="0" err="1" smtClean="0">
                <a:latin typeface="Times New Roman" panose="02020603050405020304" pitchFamily="18" charset="0"/>
                <a:cs typeface="Times New Roman" panose="02020603050405020304" pitchFamily="18" charset="0"/>
              </a:rPr>
              <a:t>Longnecker</a:t>
            </a:r>
            <a:r>
              <a:rPr lang="en-US" sz="2000" smtClean="0">
                <a:latin typeface="Times New Roman" panose="02020603050405020304" pitchFamily="18" charset="0"/>
                <a:cs typeface="Times New Roman" panose="02020603050405020304" pitchFamily="18" charset="0"/>
              </a:rPr>
              <a:t>, et. </a:t>
            </a:r>
            <a:r>
              <a:rPr lang="en-US" sz="2000" dirty="0" smtClean="0">
                <a:latin typeface="Times New Roman" panose="02020603050405020304" pitchFamily="18" charset="0"/>
                <a:cs typeface="Times New Roman" panose="02020603050405020304" pitchFamily="18" charset="0"/>
              </a:rPr>
              <a:t>al., 2000).</a:t>
            </a:r>
          </a:p>
          <a:p>
            <a:pPr algn="just"/>
            <a:r>
              <a:rPr lang="en-US" sz="2000" dirty="0" smtClean="0">
                <a:latin typeface="Times New Roman" panose="02020603050405020304" pitchFamily="18" charset="0"/>
                <a:cs typeface="Times New Roman" panose="02020603050405020304" pitchFamily="18" charset="0"/>
              </a:rPr>
              <a:t>In advanced countries, SMEs are promoted as the “seed bed of innovations”, among others.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However the ability and innovative capacity of SMEs varies significantly depending on their sector, size, focus, </a:t>
            </a:r>
            <a:r>
              <a:rPr lang="en-US" sz="2000" dirty="0" smtClean="0">
                <a:latin typeface="Times New Roman" panose="02020603050405020304" pitchFamily="18" charset="0"/>
                <a:cs typeface="Times New Roman" panose="02020603050405020304" pitchFamily="18" charset="0"/>
              </a:rPr>
              <a:t>resources, regions </a:t>
            </a:r>
            <a:r>
              <a:rPr lang="en-US" sz="2000" dirty="0">
                <a:latin typeface="Times New Roman" panose="02020603050405020304" pitchFamily="18" charset="0"/>
                <a:cs typeface="Times New Roman" panose="02020603050405020304" pitchFamily="18" charset="0"/>
              </a:rPr>
              <a:t>and the business environment in which they operate (</a:t>
            </a:r>
            <a:r>
              <a:rPr lang="en-US" sz="2000" dirty="0" err="1">
                <a:latin typeface="Times New Roman" panose="02020603050405020304" pitchFamily="18" charset="0"/>
                <a:cs typeface="Times New Roman" panose="02020603050405020304" pitchFamily="18" charset="0"/>
              </a:rPr>
              <a:t>Burrone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Jaiya</a:t>
            </a:r>
            <a:r>
              <a:rPr lang="en-US" sz="2000" dirty="0">
                <a:latin typeface="Times New Roman" panose="02020603050405020304" pitchFamily="18" charset="0"/>
                <a:cs typeface="Times New Roman" panose="02020603050405020304" pitchFamily="18" charset="0"/>
              </a:rPr>
              <a:t>, 2005). </a:t>
            </a:r>
          </a:p>
          <a:p>
            <a:endParaRPr lang="en-US" sz="2000" dirty="0"/>
          </a:p>
        </p:txBody>
      </p:sp>
      <p:sp>
        <p:nvSpPr>
          <p:cNvPr id="4" name="Date Placeholder 3"/>
          <p:cNvSpPr>
            <a:spLocks noGrp="1"/>
          </p:cNvSpPr>
          <p:nvPr>
            <p:ph type="dt" sz="half" idx="10"/>
          </p:nvPr>
        </p:nvSpPr>
        <p:spPr/>
        <p:txBody>
          <a:bodyPr/>
          <a:lstStyle/>
          <a:p>
            <a:fld id="{965EEFE2-618C-4969-9029-4AB75C9C019F}"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1087493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Technological</a:t>
            </a:r>
            <a:r>
              <a:rPr lang="en-US" sz="4600" b="1" dirty="0" smtClean="0">
                <a:latin typeface="Times New Roman" panose="02020603050405020304" pitchFamily="18" charset="0"/>
                <a:cs typeface="Times New Roman" panose="02020603050405020304" pitchFamily="18" charset="0"/>
              </a:rPr>
              <a:t> Innovation (TI)</a:t>
            </a:r>
            <a:endParaRPr lang="en-US" sz="4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200" b="1" dirty="0" smtClean="0">
                <a:latin typeface="Times New Roman" panose="02020603050405020304" pitchFamily="18" charset="0"/>
                <a:cs typeface="Times New Roman" panose="02020603050405020304" pitchFamily="18" charset="0"/>
              </a:rPr>
              <a:t>TI</a:t>
            </a:r>
            <a:r>
              <a:rPr lang="en-US" sz="2200" dirty="0" smtClean="0">
                <a:latin typeface="Times New Roman" panose="02020603050405020304" pitchFamily="18" charset="0"/>
                <a:cs typeface="Times New Roman" panose="02020603050405020304" pitchFamily="18" charset="0"/>
              </a:rPr>
              <a:t> has been defined in different ways in different contexts.</a:t>
            </a:r>
          </a:p>
          <a:p>
            <a:pPr algn="just"/>
            <a:r>
              <a:rPr lang="en-US" sz="2200" dirty="0" smtClean="0">
                <a:latin typeface="Times New Roman" panose="02020603050405020304" pitchFamily="18" charset="0"/>
                <a:cs typeface="Times New Roman" panose="02020603050405020304" pitchFamily="18" charset="0"/>
              </a:rPr>
              <a:t>The most widely accepted definition of </a:t>
            </a:r>
            <a:r>
              <a:rPr lang="en-US" sz="2200" b="1" dirty="0" smtClean="0">
                <a:latin typeface="Times New Roman" panose="02020603050405020304" pitchFamily="18" charset="0"/>
                <a:cs typeface="Times New Roman" panose="02020603050405020304" pitchFamily="18" charset="0"/>
              </a:rPr>
              <a:t>TI</a:t>
            </a:r>
            <a:r>
              <a:rPr lang="en-US" sz="2200" dirty="0" smtClean="0">
                <a:latin typeface="Times New Roman" panose="02020603050405020304" pitchFamily="18" charset="0"/>
                <a:cs typeface="Times New Roman" panose="02020603050405020304" pitchFamily="18" charset="0"/>
              </a:rPr>
              <a:t> is that of OECD (1992): A technological product innovation is the implementation/commercialization of a product with improved performance characteristics such as to deliver objectively new or improved services to the consumer. A technological process innovation is the implementation/adoption of new or significantly improved production or delivery methods. It may involve changes in equipment, human resources, working methods or a combination of these.</a:t>
            </a:r>
          </a:p>
          <a:p>
            <a:pPr algn="just"/>
            <a:r>
              <a:rPr lang="en-US" sz="2200" dirty="0" smtClean="0">
                <a:latin typeface="Times New Roman" panose="02020603050405020304" pitchFamily="18" charset="0"/>
                <a:cs typeface="Times New Roman" panose="02020603050405020304" pitchFamily="18" charset="0"/>
              </a:rPr>
              <a:t>In the context of a developing country, </a:t>
            </a:r>
            <a:r>
              <a:rPr lang="en-US" sz="2200" b="1" dirty="0" smtClean="0">
                <a:latin typeface="Times New Roman" panose="02020603050405020304" pitchFamily="18" charset="0"/>
                <a:cs typeface="Times New Roman" panose="02020603050405020304" pitchFamily="18" charset="0"/>
              </a:rPr>
              <a:t>TI</a:t>
            </a:r>
            <a:r>
              <a:rPr lang="en-US" sz="2200" dirty="0" smtClean="0">
                <a:latin typeface="Times New Roman" panose="02020603050405020304" pitchFamily="18" charset="0"/>
                <a:cs typeface="Times New Roman" panose="02020603050405020304" pitchFamily="18" charset="0"/>
              </a:rPr>
              <a:t> has been defined as the process by which firms master and implement the design and production of goods and services that are new to them irrespective of whether they are new to their competitors, their customers or the world (</a:t>
            </a:r>
            <a:r>
              <a:rPr lang="en-US" sz="2200" dirty="0" err="1" smtClean="0">
                <a:latin typeface="Times New Roman" panose="02020603050405020304" pitchFamily="18" charset="0"/>
                <a:cs typeface="Times New Roman" panose="02020603050405020304" pitchFamily="18" charset="0"/>
              </a:rPr>
              <a:t>Mytelka</a:t>
            </a:r>
            <a:r>
              <a:rPr lang="en-US" sz="2200" dirty="0" smtClean="0">
                <a:latin typeface="Times New Roman" panose="02020603050405020304" pitchFamily="18" charset="0"/>
                <a:cs typeface="Times New Roman" panose="02020603050405020304" pitchFamily="18" charset="0"/>
              </a:rPr>
              <a:t>, 2000).</a:t>
            </a:r>
          </a:p>
          <a:p>
            <a:pPr algn="just"/>
            <a:r>
              <a:rPr lang="en-US" sz="2200" dirty="0" smtClean="0">
                <a:latin typeface="Times New Roman" panose="02020603050405020304" pitchFamily="18" charset="0"/>
                <a:cs typeface="Times New Roman" panose="02020603050405020304" pitchFamily="18" charset="0"/>
              </a:rPr>
              <a:t>In general, </a:t>
            </a:r>
            <a:r>
              <a:rPr lang="en-US" sz="2200" b="1" dirty="0" smtClean="0">
                <a:latin typeface="Times New Roman" panose="02020603050405020304" pitchFamily="18" charset="0"/>
                <a:cs typeface="Times New Roman" panose="02020603050405020304" pitchFamily="18" charset="0"/>
              </a:rPr>
              <a:t>TI </a:t>
            </a:r>
            <a:r>
              <a:rPr lang="en-US" sz="2200" dirty="0" smtClean="0">
                <a:latin typeface="Times New Roman" panose="02020603050405020304" pitchFamily="18" charset="0"/>
                <a:cs typeface="Times New Roman" panose="02020603050405020304" pitchFamily="18" charset="0"/>
              </a:rPr>
              <a:t>can be understood as “the introduction of a new product/process or improvement of an existing product or process by a firm in an economy, irrespective of whether it has been used elsewhere before”.</a:t>
            </a:r>
          </a:p>
          <a:p>
            <a:pPr marL="0" indent="0">
              <a:buNone/>
            </a:pPr>
            <a:endParaRPr lang="en-US" sz="2000" dirty="0"/>
          </a:p>
        </p:txBody>
      </p:sp>
      <p:sp>
        <p:nvSpPr>
          <p:cNvPr id="4" name="Date Placeholder 3"/>
          <p:cNvSpPr>
            <a:spLocks noGrp="1"/>
          </p:cNvSpPr>
          <p:nvPr>
            <p:ph type="dt" sz="half" idx="10"/>
          </p:nvPr>
        </p:nvSpPr>
        <p:spPr/>
        <p:txBody>
          <a:bodyPr/>
          <a:lstStyle/>
          <a:p>
            <a:fld id="{4718DA98-C9A8-4304-BAC8-22112363B84C}" type="datetime1">
              <a:rPr lang="en-US" smtClean="0"/>
              <a:t>3/12/2016</a:t>
            </a:fld>
            <a:endParaRPr lang="en-US"/>
          </a:p>
        </p:txBody>
      </p:sp>
      <p:sp>
        <p:nvSpPr>
          <p:cNvPr id="5" name="Footer Placeholder 4"/>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2999803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8229600" cy="1371600"/>
          </a:xfrm>
        </p:spPr>
        <p:txBody>
          <a:bodyPr>
            <a:normAutofit fontScale="90000"/>
          </a:bodyPr>
          <a:lstStyle/>
          <a:p>
            <a:pPr eaLnBrk="1" hangingPunct="1">
              <a:lnSpc>
                <a:spcPct val="100000"/>
              </a:lnSpc>
            </a:pPr>
            <a:r>
              <a:rPr lang="en-US" sz="4400" b="1" dirty="0" smtClean="0">
                <a:latin typeface="Times New Roman" panose="02020603050405020304" pitchFamily="18" charset="0"/>
                <a:cs typeface="Times New Roman" panose="02020603050405020304" pitchFamily="18" charset="0"/>
              </a:rPr>
              <a:t>What Factors Determine Technological Innovation?</a:t>
            </a:r>
          </a:p>
        </p:txBody>
      </p:sp>
      <p:sp>
        <p:nvSpPr>
          <p:cNvPr id="12291" name="Rectangle 3"/>
          <p:cNvSpPr>
            <a:spLocks noGrp="1" noChangeArrowheads="1"/>
          </p:cNvSpPr>
          <p:nvPr>
            <p:ph idx="1"/>
          </p:nvPr>
        </p:nvSpPr>
        <p:spPr>
          <a:xfrm>
            <a:off x="457200" y="1600200"/>
            <a:ext cx="8229600" cy="4756150"/>
          </a:xfrm>
        </p:spPr>
        <p:txBody>
          <a:bodyPr>
            <a:noAutofit/>
          </a:bodyPr>
          <a:lstStyle/>
          <a:p>
            <a:pPr algn="just" eaLnBrk="1" hangingPunct="1">
              <a:lnSpc>
                <a:spcPct val="80000"/>
              </a:lnSpc>
            </a:pPr>
            <a:r>
              <a:rPr lang="en-US" sz="2200" dirty="0" smtClean="0">
                <a:latin typeface="Times New Roman" panose="02020603050405020304" pitchFamily="18" charset="0"/>
                <a:cs typeface="Times New Roman" panose="02020603050405020304" pitchFamily="18" charset="0"/>
              </a:rPr>
              <a:t>Within the very broad and complex literature, there are two major approaches to describe the ‘successful emergence’ of technological innovations.</a:t>
            </a:r>
          </a:p>
          <a:p>
            <a:pPr algn="just" eaLnBrk="1" hangingPunct="1">
              <a:lnSpc>
                <a:spcPct val="80000"/>
              </a:lnSpc>
            </a:pPr>
            <a:r>
              <a:rPr lang="en-US" sz="2200" dirty="0" smtClean="0">
                <a:latin typeface="Times New Roman" panose="02020603050405020304" pitchFamily="18" charset="0"/>
                <a:cs typeface="Times New Roman" panose="02020603050405020304" pitchFamily="18" charset="0"/>
              </a:rPr>
              <a:t>They are broadly classified as ‘demand-pull’ and ‘technology-push’ theories of innovation.</a:t>
            </a:r>
          </a:p>
          <a:p>
            <a:pPr algn="just" eaLnBrk="1" hangingPunct="1">
              <a:lnSpc>
                <a:spcPct val="80000"/>
              </a:lnSpc>
            </a:pPr>
            <a:r>
              <a:rPr lang="en-US" sz="2200" dirty="0" smtClean="0">
                <a:latin typeface="Times New Roman" panose="02020603050405020304" pitchFamily="18" charset="0"/>
                <a:cs typeface="Times New Roman" panose="02020603050405020304" pitchFamily="18" charset="0"/>
              </a:rPr>
              <a:t>Economists have often stressed the demand side: ‘necessity is the mother of invention’. It is market demand that is primarily responsible for innovation.</a:t>
            </a:r>
          </a:p>
          <a:p>
            <a:pPr algn="just" eaLnBrk="1" hangingPunct="1">
              <a:lnSpc>
                <a:spcPct val="80000"/>
              </a:lnSpc>
            </a:pPr>
            <a:r>
              <a:rPr lang="en-US" sz="2200" dirty="0" smtClean="0">
                <a:latin typeface="Times New Roman" panose="02020603050405020304" pitchFamily="18" charset="0"/>
                <a:cs typeface="Times New Roman" panose="02020603050405020304" pitchFamily="18" charset="0"/>
              </a:rPr>
              <a:t>Scientists, on the other hand, have strongly emphasized the elements of original research and invention and have tended to neglect or belittle the role of the market in innovation.</a:t>
            </a:r>
          </a:p>
          <a:p>
            <a:pPr algn="just" eaLnBrk="1" hangingPunct="1">
              <a:lnSpc>
                <a:spcPct val="80000"/>
              </a:lnSpc>
            </a:pPr>
            <a:r>
              <a:rPr lang="en-US" sz="2200" dirty="0" smtClean="0">
                <a:latin typeface="Times New Roman" panose="02020603050405020304" pitchFamily="18" charset="0"/>
                <a:cs typeface="Times New Roman" panose="02020603050405020304" pitchFamily="18" charset="0"/>
              </a:rPr>
              <a:t>But essentially the above two approaches are complementary to each other and not mutually exclusive. innovation is a two-sided or coupling activity. Jacob </a:t>
            </a:r>
            <a:r>
              <a:rPr lang="en-US" sz="2200" dirty="0" err="1" smtClean="0">
                <a:latin typeface="Times New Roman" panose="02020603050405020304" pitchFamily="18" charset="0"/>
                <a:cs typeface="Times New Roman" panose="02020603050405020304" pitchFamily="18" charset="0"/>
              </a:rPr>
              <a:t>Schmookler</a:t>
            </a:r>
            <a:r>
              <a:rPr lang="en-US" sz="2200" dirty="0" smtClean="0">
                <a:latin typeface="Times New Roman" panose="02020603050405020304" pitchFamily="18" charset="0"/>
                <a:cs typeface="Times New Roman" panose="02020603050405020304" pitchFamily="18" charset="0"/>
              </a:rPr>
              <a:t> compared it to the two blades of a pair of scissors.</a:t>
            </a:r>
          </a:p>
          <a:p>
            <a:pPr algn="just" eaLnBrk="1" hangingPunct="1">
              <a:lnSpc>
                <a:spcPct val="80000"/>
              </a:lnSpc>
            </a:pPr>
            <a:r>
              <a:rPr lang="en-US" sz="2200" dirty="0" smtClean="0">
                <a:latin typeface="Times New Roman" panose="02020603050405020304" pitchFamily="18" charset="0"/>
                <a:cs typeface="Times New Roman" panose="02020603050405020304" pitchFamily="18" charset="0"/>
              </a:rPr>
              <a:t>This theory appears to be the most appropriate in the Indian context.</a:t>
            </a:r>
          </a:p>
        </p:txBody>
      </p:sp>
      <p:sp>
        <p:nvSpPr>
          <p:cNvPr id="2" name="Date Placeholder 1"/>
          <p:cNvSpPr>
            <a:spLocks noGrp="1"/>
          </p:cNvSpPr>
          <p:nvPr>
            <p:ph type="dt" sz="half" idx="10"/>
          </p:nvPr>
        </p:nvSpPr>
        <p:spPr/>
        <p:txBody>
          <a:bodyPr/>
          <a:lstStyle/>
          <a:p>
            <a:fld id="{0E782AC6-2392-43BF-944D-D5E77917A110}" type="datetime1">
              <a:rPr lang="en-US" smtClean="0"/>
              <a:t>3/12/2016</a:t>
            </a:fld>
            <a:endParaRPr lang="en-US"/>
          </a:p>
        </p:txBody>
      </p:sp>
      <p:sp>
        <p:nvSpPr>
          <p:cNvPr id="3" name="Footer Placeholder 2"/>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3644362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4"/>
          <p:cNvSpPr>
            <a:spLocks noChangeArrowheads="1"/>
          </p:cNvSpPr>
          <p:nvPr/>
        </p:nvSpPr>
        <p:spPr bwMode="auto">
          <a:xfrm>
            <a:off x="17145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eaLnBrk="1" hangingPunct="1"/>
            <a:endParaRPr lang="en-US"/>
          </a:p>
        </p:txBody>
      </p:sp>
      <p:grpSp>
        <p:nvGrpSpPr>
          <p:cNvPr id="1028" name="Group 23"/>
          <p:cNvGrpSpPr>
            <a:grpSpLocks/>
          </p:cNvGrpSpPr>
          <p:nvPr/>
        </p:nvGrpSpPr>
        <p:grpSpPr bwMode="auto">
          <a:xfrm>
            <a:off x="228600" y="381000"/>
            <a:ext cx="8839200" cy="5925026"/>
            <a:chOff x="970" y="1224"/>
            <a:chExt cx="12960" cy="8294"/>
          </a:xfrm>
        </p:grpSpPr>
        <p:sp>
          <p:nvSpPr>
            <p:cNvPr id="1029" name="Rectangle 24"/>
            <p:cNvSpPr>
              <a:spLocks noChangeArrowheads="1"/>
            </p:cNvSpPr>
            <p:nvPr/>
          </p:nvSpPr>
          <p:spPr bwMode="auto">
            <a:xfrm>
              <a:off x="970" y="1224"/>
              <a:ext cx="1272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r>
                <a:rPr lang="en-US" sz="3000" b="1" dirty="0">
                  <a:solidFill>
                    <a:srgbClr val="000000"/>
                  </a:solidFill>
                  <a:latin typeface="Times New Roman" pitchFamily="18" charset="0"/>
                  <a:cs typeface="Times New Roman" pitchFamily="18" charset="0"/>
                </a:rPr>
                <a:t>ESSENTIALS OF INNOVATION</a:t>
              </a:r>
            </a:p>
            <a:p>
              <a:pPr algn="l"/>
              <a:endParaRPr lang="en-US" dirty="0"/>
            </a:p>
          </p:txBody>
        </p:sp>
        <p:grpSp>
          <p:nvGrpSpPr>
            <p:cNvPr id="1030" name="Group 25"/>
            <p:cNvGrpSpPr>
              <a:grpSpLocks/>
            </p:cNvGrpSpPr>
            <p:nvPr/>
          </p:nvGrpSpPr>
          <p:grpSpPr bwMode="auto">
            <a:xfrm>
              <a:off x="1305" y="3172"/>
              <a:ext cx="12625" cy="6346"/>
              <a:chOff x="2305" y="3172"/>
              <a:chExt cx="12625" cy="6346"/>
            </a:xfrm>
          </p:grpSpPr>
          <p:graphicFrame>
            <p:nvGraphicFramePr>
              <p:cNvPr id="1026" name="Object 26"/>
              <p:cNvGraphicFramePr>
                <a:graphicFrameLocks noChangeAspect="1"/>
              </p:cNvGraphicFramePr>
              <p:nvPr>
                <p:extLst>
                  <p:ext uri="{D42A27DB-BD31-4B8C-83A1-F6EECF244321}">
                    <p14:modId xmlns:p14="http://schemas.microsoft.com/office/powerpoint/2010/main" val="2075155456"/>
                  </p:ext>
                </p:extLst>
              </p:nvPr>
            </p:nvGraphicFramePr>
            <p:xfrm>
              <a:off x="2305" y="3571"/>
              <a:ext cx="11448" cy="5947"/>
            </p:xfrm>
            <a:graphic>
              <a:graphicData uri="http://schemas.openxmlformats.org/presentationml/2006/ole">
                <mc:AlternateContent xmlns:mc="http://schemas.openxmlformats.org/markup-compatibility/2006">
                  <mc:Choice xmlns:v="urn:schemas-microsoft-com:vml" Requires="v">
                    <p:oleObj spid="_x0000_s3201" r:id="rId3" imgW="729916" imgH="384342" progId="MS_ClipArt_Gallery.2">
                      <p:embed/>
                    </p:oleObj>
                  </mc:Choice>
                  <mc:Fallback>
                    <p:oleObj r:id="rId3" imgW="729916" imgH="384342"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5" y="3571"/>
                            <a:ext cx="11448" cy="5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27"/>
              <p:cNvSpPr>
                <a:spLocks noChangeArrowheads="1"/>
              </p:cNvSpPr>
              <p:nvPr/>
            </p:nvSpPr>
            <p:spPr bwMode="auto">
              <a:xfrm>
                <a:off x="8579" y="3172"/>
                <a:ext cx="4249" cy="12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en-US" sz="1200" dirty="0">
                    <a:solidFill>
                      <a:srgbClr val="000000"/>
                    </a:solidFill>
                    <a:cs typeface="Times New Roman" pitchFamily="18" charset="0"/>
                  </a:rPr>
                  <a:t>MARKET DEMAND</a:t>
                </a:r>
                <a:endParaRPr lang="en-US" sz="900" dirty="0"/>
              </a:p>
              <a:p>
                <a:r>
                  <a:rPr lang="en-US" sz="1200" dirty="0">
                    <a:solidFill>
                      <a:srgbClr val="000000"/>
                    </a:solidFill>
                    <a:cs typeface="Times New Roman" pitchFamily="18" charset="0"/>
                  </a:rPr>
                  <a:t>(DEMAND PULL THEORIES)</a:t>
                </a:r>
                <a:endParaRPr lang="en-US" dirty="0"/>
              </a:p>
            </p:txBody>
          </p:sp>
          <p:sp>
            <p:nvSpPr>
              <p:cNvPr id="1033" name="Rectangle 28"/>
              <p:cNvSpPr>
                <a:spLocks noChangeArrowheads="1"/>
              </p:cNvSpPr>
              <p:nvPr/>
            </p:nvSpPr>
            <p:spPr bwMode="auto">
              <a:xfrm>
                <a:off x="8785" y="6963"/>
                <a:ext cx="4411" cy="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en-US" sz="1200" dirty="0">
                    <a:solidFill>
                      <a:srgbClr val="000000"/>
                    </a:solidFill>
                    <a:cs typeface="Times New Roman" pitchFamily="18" charset="0"/>
                  </a:rPr>
                  <a:t>TECHNOLOGICAL</a:t>
                </a:r>
                <a:endParaRPr lang="en-US" sz="900" dirty="0"/>
              </a:p>
              <a:p>
                <a:r>
                  <a:rPr lang="en-US" sz="1200" dirty="0">
                    <a:solidFill>
                      <a:srgbClr val="000000"/>
                    </a:solidFill>
                    <a:cs typeface="Times New Roman" pitchFamily="18" charset="0"/>
                  </a:rPr>
                  <a:t>CAPABILITY</a:t>
                </a:r>
                <a:endParaRPr lang="en-US" sz="900" dirty="0"/>
              </a:p>
              <a:p>
                <a:r>
                  <a:rPr lang="en-US" sz="1200" dirty="0" smtClean="0">
                    <a:solidFill>
                      <a:srgbClr val="000000"/>
                    </a:solidFill>
                    <a:cs typeface="Times New Roman" pitchFamily="18" charset="0"/>
                  </a:rPr>
                  <a:t>(TECHNOLOGY PUSH </a:t>
                </a:r>
                <a:r>
                  <a:rPr lang="en-US" sz="1200" dirty="0">
                    <a:solidFill>
                      <a:srgbClr val="000000"/>
                    </a:solidFill>
                    <a:cs typeface="Times New Roman" pitchFamily="18" charset="0"/>
                  </a:rPr>
                  <a:t>THEORIES)</a:t>
                </a:r>
                <a:endParaRPr lang="en-US" dirty="0"/>
              </a:p>
            </p:txBody>
          </p:sp>
          <p:sp>
            <p:nvSpPr>
              <p:cNvPr id="1034" name="Rectangle 29"/>
              <p:cNvSpPr>
                <a:spLocks noChangeArrowheads="1"/>
              </p:cNvSpPr>
              <p:nvPr/>
            </p:nvSpPr>
            <p:spPr bwMode="auto">
              <a:xfrm>
                <a:off x="12141" y="5098"/>
                <a:ext cx="2789" cy="12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en-US" sz="1100">
                    <a:solidFill>
                      <a:srgbClr val="000000"/>
                    </a:solidFill>
                    <a:cs typeface="Times New Roman" pitchFamily="18" charset="0"/>
                  </a:rPr>
                  <a:t>INNOVATION</a:t>
                </a:r>
                <a:endParaRPr lang="en-US"/>
              </a:p>
            </p:txBody>
          </p:sp>
        </p:grpSp>
      </p:grpSp>
      <p:sp>
        <p:nvSpPr>
          <p:cNvPr id="2" name="Date Placeholder 1"/>
          <p:cNvSpPr>
            <a:spLocks noGrp="1"/>
          </p:cNvSpPr>
          <p:nvPr>
            <p:ph type="dt" sz="half" idx="10"/>
          </p:nvPr>
        </p:nvSpPr>
        <p:spPr/>
        <p:txBody>
          <a:bodyPr/>
          <a:lstStyle/>
          <a:p>
            <a:fld id="{140FD5C6-8C6F-4859-9409-3BDF83A8336A}" type="datetime1">
              <a:rPr lang="en-US" smtClean="0"/>
              <a:t>3/12/2016</a:t>
            </a:fld>
            <a:endParaRPr lang="en-US"/>
          </a:p>
        </p:txBody>
      </p:sp>
      <p:sp>
        <p:nvSpPr>
          <p:cNvPr id="3" name="Footer Placeholder 2"/>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3528500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28600"/>
            <a:ext cx="8229600" cy="1219200"/>
          </a:xfrm>
        </p:spPr>
        <p:txBody>
          <a:bodyPr>
            <a:normAutofit fontScale="90000"/>
          </a:bodyPr>
          <a:lstStyle/>
          <a:p>
            <a:pPr eaLnBrk="1" hangingPunct="1">
              <a:lnSpc>
                <a:spcPct val="100000"/>
              </a:lnSpc>
            </a:pPr>
            <a:r>
              <a:rPr lang="en-US" sz="4000" b="1" dirty="0" smtClean="0">
                <a:latin typeface="Times New Roman" panose="02020603050405020304" pitchFamily="18" charset="0"/>
                <a:cs typeface="Times New Roman" panose="02020603050405020304" pitchFamily="18" charset="0"/>
              </a:rPr>
              <a:t>What Factors Determine Technological Innovation?</a:t>
            </a:r>
          </a:p>
        </p:txBody>
      </p:sp>
      <p:sp>
        <p:nvSpPr>
          <p:cNvPr id="13315" name="Rectangle 3"/>
          <p:cNvSpPr>
            <a:spLocks noGrp="1" noChangeArrowheads="1"/>
          </p:cNvSpPr>
          <p:nvPr>
            <p:ph idx="1"/>
          </p:nvPr>
        </p:nvSpPr>
        <p:spPr/>
        <p:txBody>
          <a:bodyPr>
            <a:noAutofit/>
          </a:bodyPr>
          <a:lstStyle/>
          <a:p>
            <a:pPr algn="just" eaLnBrk="1" hangingPunct="1">
              <a:lnSpc>
                <a:spcPct val="90000"/>
              </a:lnSpc>
            </a:pPr>
            <a:r>
              <a:rPr lang="en-US" sz="2000" dirty="0" smtClean="0">
                <a:latin typeface="Times New Roman" panose="02020603050405020304" pitchFamily="18" charset="0"/>
                <a:cs typeface="Times New Roman" panose="02020603050405020304" pitchFamily="18" charset="0"/>
              </a:rPr>
              <a:t>On the one hand, innovation involves the recognition of a need or more precisely, a potential market for a new product or process. </a:t>
            </a:r>
          </a:p>
          <a:p>
            <a:pPr algn="just" eaLnBrk="1" hangingPunct="1">
              <a:lnSpc>
                <a:spcPct val="90000"/>
              </a:lnSpc>
            </a:pPr>
            <a:r>
              <a:rPr lang="en-US" sz="2000" dirty="0" smtClean="0">
                <a:latin typeface="Times New Roman" panose="02020603050405020304" pitchFamily="18" charset="0"/>
                <a:cs typeface="Times New Roman" panose="02020603050405020304" pitchFamily="18" charset="0"/>
              </a:rPr>
              <a:t>On the other hand, it involves technical knowledge that may be generally available, but it may often include new scientific and technological knowledge which is the result of original research activity. </a:t>
            </a:r>
          </a:p>
          <a:p>
            <a:pPr algn="just" eaLnBrk="1" hangingPunct="1">
              <a:lnSpc>
                <a:spcPct val="90000"/>
              </a:lnSpc>
            </a:pPr>
            <a:r>
              <a:rPr lang="en-US" sz="2000" dirty="0" smtClean="0">
                <a:latin typeface="Times New Roman" panose="02020603050405020304" pitchFamily="18" charset="0"/>
                <a:cs typeface="Times New Roman" panose="02020603050405020304" pitchFamily="18" charset="0"/>
              </a:rPr>
              <a:t>Experimental development and design, trial production and marketing involve a process of matching technical possibilities to the market. </a:t>
            </a:r>
          </a:p>
          <a:p>
            <a:pPr algn="just" eaLnBrk="1" hangingPunct="1">
              <a:lnSpc>
                <a:spcPct val="90000"/>
              </a:lnSpc>
            </a:pPr>
            <a:r>
              <a:rPr lang="en-US" sz="2000" dirty="0" smtClean="0">
                <a:latin typeface="Times New Roman" panose="02020603050405020304" pitchFamily="18" charset="0"/>
                <a:cs typeface="Times New Roman" panose="02020603050405020304" pitchFamily="18" charset="0"/>
              </a:rPr>
              <a:t>Thus technological innovation is a matching or combining process and the matching takes place in the minds of imaginative people.</a:t>
            </a:r>
          </a:p>
          <a:p>
            <a:pPr algn="just">
              <a:lnSpc>
                <a:spcPct val="90000"/>
              </a:lnSpc>
            </a:pPr>
            <a:r>
              <a:rPr lang="en-US" sz="2000" dirty="0">
                <a:latin typeface="Times New Roman" panose="02020603050405020304" pitchFamily="18" charset="0"/>
                <a:cs typeface="Times New Roman" panose="02020603050405020304" pitchFamily="18" charset="0"/>
              </a:rPr>
              <a:t>The matching process is not a ‘one-off event’. It is a far more continuous process during the whole of the experimental development work and introduction of the new product or process.</a:t>
            </a:r>
          </a:p>
          <a:p>
            <a:pPr algn="just">
              <a:lnSpc>
                <a:spcPct val="90000"/>
              </a:lnSpc>
            </a:pPr>
            <a:r>
              <a:rPr lang="en-US" sz="2000" dirty="0">
                <a:latin typeface="Times New Roman" panose="02020603050405020304" pitchFamily="18" charset="0"/>
                <a:cs typeface="Times New Roman" panose="02020603050405020304" pitchFamily="18" charset="0"/>
              </a:rPr>
              <a:t>It is the unique characteristic of the entrepreneur that he or she is able to recognize both the technical feasibility and the demand, and is willing to make an investment decision based on this insight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427D6C08-C2B8-4384-87C5-82DE69E407EB}" type="datetime1">
              <a:rPr lang="en-US" smtClean="0"/>
              <a:t>3/12/2016</a:t>
            </a:fld>
            <a:endParaRPr lang="en-US"/>
          </a:p>
        </p:txBody>
      </p:sp>
      <p:sp>
        <p:nvSpPr>
          <p:cNvPr id="3" name="Footer Placeholder 2"/>
          <p:cNvSpPr>
            <a:spLocks noGrp="1"/>
          </p:cNvSpPr>
          <p:nvPr>
            <p:ph type="ftr" sz="quarter" idx="11"/>
          </p:nvPr>
        </p:nvSpPr>
        <p:spPr/>
        <p:txBody>
          <a:bodyPr/>
          <a:lstStyle/>
          <a:p>
            <a:r>
              <a:rPr lang="pt-BR" smtClean="0"/>
              <a:t>bala@mgmt.iisc.ernet.in </a:t>
            </a:r>
            <a:endParaRPr lang="en-US"/>
          </a:p>
        </p:txBody>
      </p:sp>
    </p:spTree>
    <p:extLst>
      <p:ext uri="{BB962C8B-B14F-4D97-AF65-F5344CB8AC3E}">
        <p14:creationId xmlns:p14="http://schemas.microsoft.com/office/powerpoint/2010/main" val="640050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2654</TotalTime>
  <Words>2314</Words>
  <Application>Microsoft Office PowerPoint</Application>
  <PresentationFormat>On-screen Show (4:3)</PresentationFormat>
  <Paragraphs>157</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7" baseType="lpstr">
      <vt:lpstr>Arial</vt:lpstr>
      <vt:lpstr>Calibri</vt:lpstr>
      <vt:lpstr>Times New Roman</vt:lpstr>
      <vt:lpstr>Wingdings</vt:lpstr>
      <vt:lpstr>Office Theme</vt:lpstr>
      <vt:lpstr>MS_ClipArt_Gallery.2</vt:lpstr>
      <vt:lpstr>Visio.Drawing.11</vt:lpstr>
      <vt:lpstr>TECHNOLOGICAL INNOVATION  IN INDIAN SMEs:  NEED, STATUS &amp; POLICY IMPERATIVES</vt:lpstr>
      <vt:lpstr>WHY SMEs?</vt:lpstr>
      <vt:lpstr>GLOBALIZATION?</vt:lpstr>
      <vt:lpstr>WHY TECHNOLOGY INNOVATION IN SMEs?</vt:lpstr>
      <vt:lpstr>SMEs &amp; TECHNOLOGY INNOVATION</vt:lpstr>
      <vt:lpstr>Technological Innovation (TI)</vt:lpstr>
      <vt:lpstr>What Factors Determine Technological Innovation?</vt:lpstr>
      <vt:lpstr>PowerPoint Presentation</vt:lpstr>
      <vt:lpstr>What Factors Determine Technological Innovation?</vt:lpstr>
      <vt:lpstr>CONSTRAINTS FOR TI IN SMEs</vt:lpstr>
      <vt:lpstr>MAJOR ISSUES for TI in  INDIAN SMEs</vt:lpstr>
      <vt:lpstr>WHICH SMEs OBTAIN EXTERNAL SUPPORT?</vt:lpstr>
      <vt:lpstr>FACTORS INFLUENCING  TECNOLOGICAL INNOVATION of SMEs</vt:lpstr>
      <vt:lpstr>FACTORS INFLUENCING ECONOMIC PERFORMANCE</vt:lpstr>
      <vt:lpstr>PowerPoint Presentation</vt:lpstr>
      <vt:lpstr>The differentiating factors between innovative and non-innovative SMEs:</vt:lpstr>
      <vt:lpstr>2. The differentiating factors of firm growth</vt:lpstr>
      <vt:lpstr>SME INNOVATIONS IN INDIA Vs UK &amp; JAPAN</vt:lpstr>
      <vt:lpstr>INFERENCES &amp; CONCLUSIONS</vt:lpstr>
      <vt:lpstr>PowerPoint Presentation</vt:lpstr>
    </vt:vector>
  </TitlesOfParts>
  <Company>iisc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TECHNOLOGICAL INNOVATION IN INDIAN SMEs: WHAT? WHY? &amp; HOW?</dc:title>
  <dc:creator>Balasubrahmanya</dc:creator>
  <cp:lastModifiedBy>M.H. Bala Subramana</cp:lastModifiedBy>
  <cp:revision>140</cp:revision>
  <cp:lastPrinted>2014-09-04T06:50:52Z</cp:lastPrinted>
  <dcterms:created xsi:type="dcterms:W3CDTF">2012-09-15T05:11:31Z</dcterms:created>
  <dcterms:modified xsi:type="dcterms:W3CDTF">2016-03-12T09:21:36Z</dcterms:modified>
</cp:coreProperties>
</file>