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91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  <p:sldId id="283" r:id="rId17"/>
    <p:sldId id="289" r:id="rId18"/>
    <p:sldId id="275" r:id="rId19"/>
    <p:sldId id="274" r:id="rId20"/>
    <p:sldId id="277" r:id="rId21"/>
    <p:sldId id="278" r:id="rId22"/>
    <p:sldId id="290" r:id="rId23"/>
    <p:sldId id="288" r:id="rId24"/>
    <p:sldId id="280" r:id="rId25"/>
    <p:sldId id="292" r:id="rId26"/>
    <p:sldId id="293" r:id="rId27"/>
    <p:sldId id="285" r:id="rId28"/>
    <p:sldId id="287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HP\Desktop\Macro%20dataset_Jyoti_26%20Feb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IEG\Desktop\Macro%20dataset_Jyoti_4March,%202016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441972465705937"/>
          <c:y val="0.13585322667999833"/>
          <c:w val="0.84718342990145101"/>
          <c:h val="0.64725076032162643"/>
        </c:manualLayout>
      </c:layout>
      <c:lineChart>
        <c:grouping val="standard"/>
        <c:varyColors val="0"/>
        <c:ser>
          <c:idx val="0"/>
          <c:order val="0"/>
          <c:tx>
            <c:strRef>
              <c:f>'GDP growth'!$C$3</c:f>
              <c:strCache>
                <c:ptCount val="1"/>
                <c:pt idx="0">
                  <c:v>GDP </c:v>
                </c:pt>
              </c:strCache>
            </c:strRef>
          </c:tx>
          <c:trendline>
            <c:spPr>
              <a:ln w="25400">
                <a:solidFill>
                  <a:srgbClr val="C00000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Ref>
              <c:f>'GDP growth'!$B$4:$B$68</c:f>
              <c:strCache>
                <c:ptCount val="65"/>
                <c:pt idx="0">
                  <c:v>1951-52</c:v>
                </c:pt>
                <c:pt idx="1">
                  <c:v>1952-53</c:v>
                </c:pt>
                <c:pt idx="2">
                  <c:v>1953-54</c:v>
                </c:pt>
                <c:pt idx="3">
                  <c:v>1954-55</c:v>
                </c:pt>
                <c:pt idx="4">
                  <c:v>1955-56</c:v>
                </c:pt>
                <c:pt idx="5">
                  <c:v>1956-57</c:v>
                </c:pt>
                <c:pt idx="6">
                  <c:v>1957-58</c:v>
                </c:pt>
                <c:pt idx="7">
                  <c:v>1958-59</c:v>
                </c:pt>
                <c:pt idx="8">
                  <c:v>1959-60</c:v>
                </c:pt>
                <c:pt idx="9">
                  <c:v>1960-61</c:v>
                </c:pt>
                <c:pt idx="10">
                  <c:v>1961-62</c:v>
                </c:pt>
                <c:pt idx="11">
                  <c:v>1962-63</c:v>
                </c:pt>
                <c:pt idx="12">
                  <c:v>1963-64</c:v>
                </c:pt>
                <c:pt idx="13">
                  <c:v>1964-65</c:v>
                </c:pt>
                <c:pt idx="14">
                  <c:v>1965-66</c:v>
                </c:pt>
                <c:pt idx="15">
                  <c:v>1966-67</c:v>
                </c:pt>
                <c:pt idx="16">
                  <c:v>1967-68</c:v>
                </c:pt>
                <c:pt idx="17">
                  <c:v>1968-69</c:v>
                </c:pt>
                <c:pt idx="18">
                  <c:v>1969-70</c:v>
                </c:pt>
                <c:pt idx="19">
                  <c:v>1970-71</c:v>
                </c:pt>
                <c:pt idx="20">
                  <c:v>1971-72</c:v>
                </c:pt>
                <c:pt idx="21">
                  <c:v>1972-73</c:v>
                </c:pt>
                <c:pt idx="22">
                  <c:v>1973-74</c:v>
                </c:pt>
                <c:pt idx="23">
                  <c:v>1974-75</c:v>
                </c:pt>
                <c:pt idx="24">
                  <c:v>1975-76</c:v>
                </c:pt>
                <c:pt idx="25">
                  <c:v>1976-77</c:v>
                </c:pt>
                <c:pt idx="26">
                  <c:v>1977-78</c:v>
                </c:pt>
                <c:pt idx="27">
                  <c:v>1978-79</c:v>
                </c:pt>
                <c:pt idx="28">
                  <c:v>1979-80</c:v>
                </c:pt>
                <c:pt idx="29">
                  <c:v>1980-81</c:v>
                </c:pt>
                <c:pt idx="30">
                  <c:v>1981-82</c:v>
                </c:pt>
                <c:pt idx="31">
                  <c:v>1982-83</c:v>
                </c:pt>
                <c:pt idx="32">
                  <c:v>1983-84</c:v>
                </c:pt>
                <c:pt idx="33">
                  <c:v>1984-85</c:v>
                </c:pt>
                <c:pt idx="34">
                  <c:v>1985-86</c:v>
                </c:pt>
                <c:pt idx="35">
                  <c:v>1986-87</c:v>
                </c:pt>
                <c:pt idx="36">
                  <c:v>1987-88</c:v>
                </c:pt>
                <c:pt idx="37">
                  <c:v>1988-89</c:v>
                </c:pt>
                <c:pt idx="38">
                  <c:v>1989-90</c:v>
                </c:pt>
                <c:pt idx="39">
                  <c:v>1990-91</c:v>
                </c:pt>
                <c:pt idx="40">
                  <c:v>1991-92</c:v>
                </c:pt>
                <c:pt idx="41">
                  <c:v>1992-93</c:v>
                </c:pt>
                <c:pt idx="42">
                  <c:v> 1993-94</c:v>
                </c:pt>
                <c:pt idx="43">
                  <c:v> 1994-95</c:v>
                </c:pt>
                <c:pt idx="44">
                  <c:v> 1995-96</c:v>
                </c:pt>
                <c:pt idx="45">
                  <c:v>1996-97</c:v>
                </c:pt>
                <c:pt idx="46">
                  <c:v>1997-98</c:v>
                </c:pt>
                <c:pt idx="47">
                  <c:v>1998-99</c:v>
                </c:pt>
                <c:pt idx="48">
                  <c:v>1999-00</c:v>
                </c:pt>
                <c:pt idx="49">
                  <c:v>2000-01</c:v>
                </c:pt>
                <c:pt idx="50">
                  <c:v>2001-02</c:v>
                </c:pt>
                <c:pt idx="51">
                  <c:v>2002-03</c:v>
                </c:pt>
                <c:pt idx="52">
                  <c:v>2003-04</c:v>
                </c:pt>
                <c:pt idx="53">
                  <c:v>2004-05</c:v>
                </c:pt>
                <c:pt idx="54">
                  <c:v>2005-06</c:v>
                </c:pt>
                <c:pt idx="55">
                  <c:v>2006-07    </c:v>
                </c:pt>
                <c:pt idx="56">
                  <c:v>2007-08</c:v>
                </c:pt>
                <c:pt idx="57">
                  <c:v>2008-09 </c:v>
                </c:pt>
                <c:pt idx="58">
                  <c:v>2009-10 </c:v>
                </c:pt>
                <c:pt idx="59">
                  <c:v>2010-11 </c:v>
                </c:pt>
                <c:pt idx="60">
                  <c:v>2011-12 </c:v>
                </c:pt>
                <c:pt idx="61">
                  <c:v>2012-13</c:v>
                </c:pt>
                <c:pt idx="62">
                  <c:v>2013-14</c:v>
                </c:pt>
                <c:pt idx="63">
                  <c:v>2014-15</c:v>
                </c:pt>
                <c:pt idx="64">
                  <c:v>2015-16</c:v>
                </c:pt>
              </c:strCache>
            </c:strRef>
          </c:cat>
          <c:val>
            <c:numRef>
              <c:f>'GDP growth'!$C$4:$C$68</c:f>
              <c:numCache>
                <c:formatCode>0.0</c:formatCode>
                <c:ptCount val="65"/>
                <c:pt idx="0">
                  <c:v>2.3349117118798057</c:v>
                </c:pt>
                <c:pt idx="1">
                  <c:v>2.8378008752735209</c:v>
                </c:pt>
                <c:pt idx="2">
                  <c:v>6.0863975884921686</c:v>
                </c:pt>
                <c:pt idx="3">
                  <c:v>4.2454505567975245</c:v>
                </c:pt>
                <c:pt idx="4">
                  <c:v>2.5613788956809334</c:v>
                </c:pt>
                <c:pt idx="5">
                  <c:v>5.6924550055693395</c:v>
                </c:pt>
                <c:pt idx="6">
                  <c:v>-1.2091853714454759</c:v>
                </c:pt>
                <c:pt idx="7">
                  <c:v>7.5890851923940534</c:v>
                </c:pt>
                <c:pt idx="8">
                  <c:v>2.1883208377546213</c:v>
                </c:pt>
                <c:pt idx="9">
                  <c:v>7.0797514682100493</c:v>
                </c:pt>
                <c:pt idx="10">
                  <c:v>3.1031412946712642</c:v>
                </c:pt>
                <c:pt idx="11">
                  <c:v>2.1154557789564654</c:v>
                </c:pt>
                <c:pt idx="12">
                  <c:v>5.062813311590264</c:v>
                </c:pt>
                <c:pt idx="13">
                  <c:v>7.5839668875123953</c:v>
                </c:pt>
                <c:pt idx="14">
                  <c:v>-3.6549199818322728</c:v>
                </c:pt>
                <c:pt idx="15">
                  <c:v>1.0177199744876519</c:v>
                </c:pt>
                <c:pt idx="16">
                  <c:v>8.1379707916986863</c:v>
                </c:pt>
                <c:pt idx="17">
                  <c:v>2.6096338135431987</c:v>
                </c:pt>
                <c:pt idx="18">
                  <c:v>6.5164953427097485</c:v>
                </c:pt>
                <c:pt idx="19">
                  <c:v>5.013413232066342</c:v>
                </c:pt>
                <c:pt idx="20">
                  <c:v>1.0096653617322371</c:v>
                </c:pt>
                <c:pt idx="21">
                  <c:v>-0.31859337194407611</c:v>
                </c:pt>
                <c:pt idx="22">
                  <c:v>4.5514453914419004</c:v>
                </c:pt>
                <c:pt idx="23">
                  <c:v>1.1608118329271333</c:v>
                </c:pt>
                <c:pt idx="24">
                  <c:v>9.0044341983654572</c:v>
                </c:pt>
                <c:pt idx="25">
                  <c:v>1.2499047328709874</c:v>
                </c:pt>
                <c:pt idx="26">
                  <c:v>7.4698908543470166</c:v>
                </c:pt>
                <c:pt idx="27">
                  <c:v>5.5025871352401685</c:v>
                </c:pt>
                <c:pt idx="28">
                  <c:v>-5.2014870875655479</c:v>
                </c:pt>
                <c:pt idx="29">
                  <c:v>7.1701420965472495</c:v>
                </c:pt>
                <c:pt idx="30">
                  <c:v>5.6255237376819256</c:v>
                </c:pt>
                <c:pt idx="31">
                  <c:v>2.9244096508598267</c:v>
                </c:pt>
                <c:pt idx="32">
                  <c:v>7.8537744999856551</c:v>
                </c:pt>
                <c:pt idx="33">
                  <c:v>3.9612242198698189</c:v>
                </c:pt>
                <c:pt idx="34">
                  <c:v>4.1617357548085803</c:v>
                </c:pt>
                <c:pt idx="35">
                  <c:v>4.3147986002441758</c:v>
                </c:pt>
                <c:pt idx="36">
                  <c:v>3.5344321465571982</c:v>
                </c:pt>
                <c:pt idx="37">
                  <c:v>10.159939605392946</c:v>
                </c:pt>
                <c:pt idx="38">
                  <c:v>6.1334714718788597</c:v>
                </c:pt>
                <c:pt idx="39">
                  <c:v>5.2851058224164342</c:v>
                </c:pt>
                <c:pt idx="40">
                  <c:v>1.4305022853957845</c:v>
                </c:pt>
                <c:pt idx="41">
                  <c:v>5.3638416390612287</c:v>
                </c:pt>
                <c:pt idx="42">
                  <c:v>5.6813257136177464</c:v>
                </c:pt>
                <c:pt idx="43">
                  <c:v>6.3947999058182381</c:v>
                </c:pt>
                <c:pt idx="44">
                  <c:v>7.2881929070939915</c:v>
                </c:pt>
                <c:pt idx="45">
                  <c:v>7.9746260986107931</c:v>
                </c:pt>
                <c:pt idx="46">
                  <c:v>4.3016492231411387</c:v>
                </c:pt>
                <c:pt idx="47">
                  <c:v>6.6833941562358206</c:v>
                </c:pt>
                <c:pt idx="48">
                  <c:v>7.5891023631710759</c:v>
                </c:pt>
                <c:pt idx="49">
                  <c:v>4.2959424771918497</c:v>
                </c:pt>
                <c:pt idx="50">
                  <c:v>5.5181480583073261</c:v>
                </c:pt>
                <c:pt idx="51">
                  <c:v>3.9901204141405744</c:v>
                </c:pt>
                <c:pt idx="52">
                  <c:v>8.0571085052695501</c:v>
                </c:pt>
                <c:pt idx="53">
                  <c:v>6.9713876025698802</c:v>
                </c:pt>
                <c:pt idx="54">
                  <c:v>9.4770683632897637</c:v>
                </c:pt>
                <c:pt idx="55">
                  <c:v>9.5691366286585069</c:v>
                </c:pt>
                <c:pt idx="56">
                  <c:v>9.3220557720816508</c:v>
                </c:pt>
                <c:pt idx="57">
                  <c:v>6.7247749084081692</c:v>
                </c:pt>
                <c:pt idx="58">
                  <c:v>8.5939611549445036</c:v>
                </c:pt>
                <c:pt idx="59">
                  <c:v>9.3208233440085451</c:v>
                </c:pt>
                <c:pt idx="60">
                  <c:v>6.6999999999999948</c:v>
                </c:pt>
                <c:pt idx="61">
                  <c:v>4.4999999999999929</c:v>
                </c:pt>
                <c:pt idx="62">
                  <c:v>4.74</c:v>
                </c:pt>
                <c:pt idx="63">
                  <c:v>7.3</c:v>
                </c:pt>
                <c:pt idx="64">
                  <c:v>7.5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714984"/>
        <c:axId val="121723560"/>
      </c:lineChart>
      <c:catAx>
        <c:axId val="1217149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txPr>
          <a:bodyPr/>
          <a:lstStyle/>
          <a:p>
            <a:pPr>
              <a:defRPr sz="1600"/>
            </a:pPr>
            <a:endParaRPr lang="en-US"/>
          </a:p>
        </c:txPr>
        <c:crossAx val="121723560"/>
        <c:crosses val="autoZero"/>
        <c:auto val="1"/>
        <c:lblAlgn val="ctr"/>
        <c:lblOffset val="100"/>
        <c:noMultiLvlLbl val="0"/>
      </c:catAx>
      <c:valAx>
        <c:axId val="12172356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IN" dirty="0" smtClean="0"/>
                  <a:t>Annual GDP Growth Rate</a:t>
                </a:r>
                <a:endParaRPr lang="en-IN" dirty="0"/>
              </a:p>
            </c:rich>
          </c:tx>
          <c:overlay val="0"/>
        </c:title>
        <c:numFmt formatCode="0.0" sourceLinked="1"/>
        <c:majorTickMark val="none"/>
        <c:minorTickMark val="none"/>
        <c:tickLblPos val="nextTo"/>
        <c:crossAx val="1217149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/>
              <a:t>Sectoral</a:t>
            </a:r>
            <a:r>
              <a:rPr lang="en-IN" sz="1800" b="1" baseline="0"/>
              <a:t> Composition of GDP</a:t>
            </a:r>
            <a:endParaRPr lang="en-IN" sz="1800" b="1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'GDP 1951-2011'!$AW$6</c:f>
              <c:strCache>
                <c:ptCount val="1"/>
                <c:pt idx="0">
                  <c:v>1950-51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'GDP 1951-2011'!$AX$5:$AZ$5</c:f>
              <c:strCache>
                <c:ptCount val="3"/>
                <c:pt idx="0">
                  <c:v>Agriculture</c:v>
                </c:pt>
                <c:pt idx="1">
                  <c:v>Industry</c:v>
                </c:pt>
                <c:pt idx="2">
                  <c:v>Service</c:v>
                </c:pt>
              </c:strCache>
            </c:strRef>
          </c:cat>
          <c:val>
            <c:numRef>
              <c:f>'GDP 1951-2011'!$AX$6:$AZ$6</c:f>
              <c:numCache>
                <c:formatCode>0.0</c:formatCode>
                <c:ptCount val="3"/>
                <c:pt idx="0">
                  <c:v>51.875211450596083</c:v>
                </c:pt>
                <c:pt idx="1">
                  <c:v>16.77306739005952</c:v>
                </c:pt>
                <c:pt idx="2">
                  <c:v>31.35172115934439</c:v>
                </c:pt>
              </c:numCache>
            </c:numRef>
          </c:val>
        </c:ser>
        <c:ser>
          <c:idx val="1"/>
          <c:order val="1"/>
          <c:tx>
            <c:strRef>
              <c:f>'GDP 1951-2011'!$AW$7</c:f>
              <c:strCache>
                <c:ptCount val="1"/>
                <c:pt idx="0">
                  <c:v>1980-81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'GDP 1951-2011'!$AX$5:$AZ$5</c:f>
              <c:strCache>
                <c:ptCount val="3"/>
                <c:pt idx="0">
                  <c:v>Agriculture</c:v>
                </c:pt>
                <c:pt idx="1">
                  <c:v>Industry</c:v>
                </c:pt>
                <c:pt idx="2">
                  <c:v>Service</c:v>
                </c:pt>
              </c:strCache>
            </c:strRef>
          </c:cat>
          <c:val>
            <c:numRef>
              <c:f>'GDP 1951-2011'!$AX$7:$AZ$7</c:f>
              <c:numCache>
                <c:formatCode>General</c:formatCode>
                <c:ptCount val="3"/>
                <c:pt idx="0">
                  <c:v>35.300000000000011</c:v>
                </c:pt>
                <c:pt idx="1">
                  <c:v>26.6</c:v>
                </c:pt>
                <c:pt idx="2">
                  <c:v>38.1</c:v>
                </c:pt>
              </c:numCache>
            </c:numRef>
          </c:val>
        </c:ser>
        <c:ser>
          <c:idx val="2"/>
          <c:order val="2"/>
          <c:tx>
            <c:strRef>
              <c:f>'GDP 1951-2011'!$AW$8</c:f>
              <c:strCache>
                <c:ptCount val="1"/>
                <c:pt idx="0">
                  <c:v>2013-14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'GDP 1951-2011'!$AX$5:$AZ$5</c:f>
              <c:strCache>
                <c:ptCount val="3"/>
                <c:pt idx="0">
                  <c:v>Agriculture</c:v>
                </c:pt>
                <c:pt idx="1">
                  <c:v>Industry</c:v>
                </c:pt>
                <c:pt idx="2">
                  <c:v>Service</c:v>
                </c:pt>
              </c:strCache>
            </c:strRef>
          </c:cat>
          <c:val>
            <c:numRef>
              <c:f>'GDP 1951-2011'!$AX$8:$AZ$8</c:f>
              <c:numCache>
                <c:formatCode>General</c:formatCode>
                <c:ptCount val="3"/>
                <c:pt idx="0">
                  <c:v>13.9</c:v>
                </c:pt>
                <c:pt idx="1">
                  <c:v>26.1</c:v>
                </c:pt>
                <c:pt idx="2">
                  <c:v>59.9</c:v>
                </c:pt>
              </c:numCache>
            </c:numRef>
          </c:val>
        </c:ser>
        <c:ser>
          <c:idx val="3"/>
          <c:order val="3"/>
          <c:invertIfNegative val="0"/>
          <c:cat>
            <c:strRef>
              <c:f>'GDP 1951-2011'!$AV$6</c:f>
              <c:strCache>
                <c:ptCount val="1"/>
                <c:pt idx="0">
                  <c:v>Sectoral Conposition Of</c:v>
                </c:pt>
              </c:strCache>
            </c:strRef>
          </c:cat>
          <c:val>
            <c:numRef>
              <c:f>'GDP 1951-2011'!$AV$7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766752"/>
        <c:axId val="121857912"/>
      </c:barChart>
      <c:catAx>
        <c:axId val="12176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57912"/>
        <c:crosses val="autoZero"/>
        <c:auto val="1"/>
        <c:lblAlgn val="ctr"/>
        <c:lblOffset val="100"/>
        <c:noMultiLvlLbl val="0"/>
      </c:catAx>
      <c:valAx>
        <c:axId val="121857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6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F732-A236-42D9-BCD3-4FB1BC9C6AE5}" type="datetimeFigureOut">
              <a:rPr lang="en-IN" smtClean="0"/>
              <a:t>13-03-2016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8DC0-CB9E-48C7-A2C5-A290693B121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36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F732-A236-42D9-BCD3-4FB1BC9C6AE5}" type="datetimeFigureOut">
              <a:rPr lang="en-IN" smtClean="0"/>
              <a:t>13-03-2016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8DC0-CB9E-48C7-A2C5-A290693B1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54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F732-A236-42D9-BCD3-4FB1BC9C6AE5}" type="datetimeFigureOut">
              <a:rPr lang="en-IN" smtClean="0"/>
              <a:t>13-03-2016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8DC0-CB9E-48C7-A2C5-A290693B1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83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F732-A236-42D9-BCD3-4FB1BC9C6AE5}" type="datetimeFigureOut">
              <a:rPr lang="en-IN" smtClean="0"/>
              <a:t>13-03-2016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8DC0-CB9E-48C7-A2C5-A290693B1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64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F732-A236-42D9-BCD3-4FB1BC9C6AE5}" type="datetimeFigureOut">
              <a:rPr lang="en-IN" smtClean="0"/>
              <a:t>13-03-2016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8DC0-CB9E-48C7-A2C5-A290693B121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42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F732-A236-42D9-BCD3-4FB1BC9C6AE5}" type="datetimeFigureOut">
              <a:rPr lang="en-IN" smtClean="0"/>
              <a:t>13-03-2016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8DC0-CB9E-48C7-A2C5-A290693B1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32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F732-A236-42D9-BCD3-4FB1BC9C6AE5}" type="datetimeFigureOut">
              <a:rPr lang="en-IN" smtClean="0"/>
              <a:t>13-03-2016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8DC0-CB9E-48C7-A2C5-A290693B1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82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F732-A236-42D9-BCD3-4FB1BC9C6AE5}" type="datetimeFigureOut">
              <a:rPr lang="en-IN" smtClean="0"/>
              <a:t>13-03-2016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8DC0-CB9E-48C7-A2C5-A290693B1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69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F732-A236-42D9-BCD3-4FB1BC9C6AE5}" type="datetimeFigureOut">
              <a:rPr lang="en-IN" smtClean="0"/>
              <a:t>13-03-2016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8DC0-CB9E-48C7-A2C5-A290693B1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21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D3F732-A236-42D9-BCD3-4FB1BC9C6AE5}" type="datetimeFigureOut">
              <a:rPr lang="en-IN" smtClean="0"/>
              <a:t>13-03-2016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EA8DC0-CB9E-48C7-A2C5-A290693B1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45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F732-A236-42D9-BCD3-4FB1BC9C6AE5}" type="datetimeFigureOut">
              <a:rPr lang="en-IN" smtClean="0"/>
              <a:t>13-03-2016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8DC0-CB9E-48C7-A2C5-A290693B1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87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D3F732-A236-42D9-BCD3-4FB1BC9C6AE5}" type="datetimeFigureOut">
              <a:rPr lang="en-IN" smtClean="0"/>
              <a:t>13-03-2016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EA8DC0-CB9E-48C7-A2C5-A290693B121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93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alt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Growth, Distribution, and </a:t>
            </a:r>
            <a:r>
              <a:rPr lang="en-IN" altLang="en-US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altLang="en-US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altLang="en-US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Sustainable </a:t>
            </a:r>
            <a:r>
              <a:rPr lang="en-IN" alt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</a:t>
            </a:r>
            <a:r>
              <a:rPr lang="en-IN" altLang="en-US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br>
              <a:rPr lang="en-IN" altLang="en-US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alt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alt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MANOJ </a:t>
            </a: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PANDA</a:t>
            </a:r>
            <a:b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INSTITUTE OF ECONOMIC GROWTH, DELHI</a:t>
            </a:r>
            <a:b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IN" altLang="en-US" sz="2000" b="1" dirty="0">
                <a:solidFill>
                  <a:srgbClr val="002060"/>
                </a:solidFill>
                <a:latin typeface="Arial Unicode MS" pitchFamily="34" charset="-128"/>
                <a:cs typeface="Times New Roman" pitchFamily="18" charset="0"/>
              </a:rPr>
              <a:t/>
            </a:r>
            <a:br>
              <a:rPr lang="en-IN" altLang="en-US" sz="2000" b="1" dirty="0">
                <a:solidFill>
                  <a:srgbClr val="002060"/>
                </a:solidFill>
                <a:latin typeface="Arial Unicode MS" pitchFamily="34" charset="-128"/>
                <a:cs typeface="Times New Roman" pitchFamily="18" charset="0"/>
              </a:rPr>
            </a:br>
            <a:r>
              <a:rPr lang="en-IN" altLang="en-US" sz="2000" b="1" dirty="0" smtClean="0">
                <a:solidFill>
                  <a:srgbClr val="002060"/>
                </a:solidFill>
                <a:latin typeface="Arial Unicode MS" pitchFamily="34" charset="-128"/>
                <a:cs typeface="Times New Roman" pitchFamily="18" charset="0"/>
              </a:rPr>
              <a:t>BITS Goa ECONOMIC CONCLAVE</a:t>
            </a:r>
            <a:r>
              <a:rPr lang="en-IN" altLang="en-US" sz="2000" b="1" dirty="0">
                <a:solidFill>
                  <a:srgbClr val="002060"/>
                </a:solidFill>
                <a:latin typeface="Arial Unicode MS" pitchFamily="34" charset="-128"/>
                <a:cs typeface="Times New Roman" pitchFamily="18" charset="0"/>
              </a:rPr>
              <a:t/>
            </a:r>
            <a:br>
              <a:rPr lang="en-IN" altLang="en-US" sz="2000" b="1" dirty="0">
                <a:solidFill>
                  <a:srgbClr val="002060"/>
                </a:solidFill>
                <a:latin typeface="Arial Unicode MS" pitchFamily="34" charset="-128"/>
                <a:cs typeface="Times New Roman" pitchFamily="18" charset="0"/>
              </a:rPr>
            </a:br>
            <a:r>
              <a:rPr lang="en-IN" altLang="en-US" sz="2000" b="1" dirty="0">
                <a:solidFill>
                  <a:srgbClr val="002060"/>
                </a:solidFill>
                <a:latin typeface="Arial Unicode MS" pitchFamily="34" charset="-128"/>
                <a:cs typeface="Times New Roman" pitchFamily="18" charset="0"/>
              </a:rPr>
              <a:t/>
            </a:r>
            <a:br>
              <a:rPr lang="en-IN" altLang="en-US" sz="2000" b="1" dirty="0">
                <a:solidFill>
                  <a:srgbClr val="002060"/>
                </a:solidFill>
                <a:latin typeface="Arial Unicode MS" pitchFamily="34" charset="-128"/>
                <a:cs typeface="Times New Roman" pitchFamily="18" charset="0"/>
              </a:rPr>
            </a:br>
            <a:r>
              <a:rPr lang="en-IN" altLang="en-US" sz="2000" b="1" dirty="0">
                <a:solidFill>
                  <a:srgbClr val="002060"/>
                </a:solidFill>
                <a:latin typeface="Arial Unicode MS" pitchFamily="34" charset="-128"/>
                <a:cs typeface="Times New Roman" pitchFamily="18" charset="0"/>
              </a:rPr>
              <a:t>March 12-13, 2016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62313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 smtClean="0"/>
              <a:t>Growth Incidence Curve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IN" altLang="en-US" b="1" dirty="0" smtClean="0"/>
              <a:t>Less </a:t>
            </a:r>
            <a:r>
              <a:rPr lang="en-IN" altLang="en-US" b="1" dirty="0"/>
              <a:t>than average growth </a:t>
            </a:r>
            <a:r>
              <a:rPr lang="en-IN" altLang="en-US" b="1" dirty="0" smtClean="0"/>
              <a:t>for b</a:t>
            </a:r>
            <a:r>
              <a:rPr lang="en-IN" altLang="en-US" sz="2000" b="1" dirty="0" smtClean="0"/>
              <a:t>ottom </a:t>
            </a:r>
            <a:r>
              <a:rPr lang="en-IN" altLang="en-US" sz="2000" b="1" dirty="0"/>
              <a:t>half in rural areas and </a:t>
            </a:r>
            <a:r>
              <a:rPr lang="en-IN" altLang="en-US" sz="2000" b="1" dirty="0" smtClean="0"/>
              <a:t>bottom </a:t>
            </a:r>
            <a:r>
              <a:rPr lang="en-IN" altLang="en-US" sz="2000" b="1" dirty="0"/>
              <a:t>90% in urban </a:t>
            </a:r>
            <a:r>
              <a:rPr lang="en-IN" altLang="en-US" sz="2000" b="1" dirty="0" smtClean="0"/>
              <a:t>areas</a:t>
            </a:r>
            <a:endParaRPr lang="en-IN" alt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24" y="2277473"/>
            <a:ext cx="9311425" cy="388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Growth and Poverty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77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latin typeface="+mj-lt"/>
              </a:rPr>
              <a:t>Per capita consumption growth is associated with falling poverty</a:t>
            </a:r>
          </a:p>
          <a:p>
            <a:pPr marL="46177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latin typeface="+mj-lt"/>
              </a:rPr>
              <a:t>Countries with high sustained growth have reduced their absolute poverty levels</a:t>
            </a:r>
          </a:p>
          <a:p>
            <a:pPr marL="46177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latin typeface="+mj-lt"/>
              </a:rPr>
              <a:t>East Asia and the Pacific: rapid economic growth benefited all groups</a:t>
            </a:r>
          </a:p>
          <a:p>
            <a:pPr marL="46177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latin typeface="+mj-lt"/>
              </a:rPr>
              <a:t>The evidence is one of association, neither causation nor sufficient condition</a:t>
            </a:r>
          </a:p>
          <a:p>
            <a:pPr marL="46177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latin typeface="+mj-lt"/>
              </a:rPr>
              <a:t>Causality might run in the opposite direction depending on the context</a:t>
            </a:r>
          </a:p>
          <a:p>
            <a:pPr marL="46177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latin typeface="+mj-lt"/>
              </a:rPr>
              <a:t>Impact may vary by sector </a:t>
            </a:r>
          </a:p>
          <a:p>
            <a:pPr marL="46177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latin typeface="+mj-lt"/>
              </a:rPr>
              <a:t>In India, fluctuations in poverty incidence till early 1970s primarily due to slow per capita income growth. </a:t>
            </a:r>
          </a:p>
          <a:p>
            <a:pPr marL="46177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latin typeface="+mj-lt"/>
              </a:rPr>
              <a:t>Incidence of poverty started to fall after mid-1970s when there was marked acceleration in per capita GDP growth rate to above 3 per </a:t>
            </a:r>
            <a:r>
              <a:rPr lang="en-US" altLang="en-US" b="1" dirty="0" smtClean="0">
                <a:latin typeface="+mj-lt"/>
              </a:rPr>
              <a:t>cent per annum. </a:t>
            </a:r>
            <a:endParaRPr lang="en-US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77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Indian Poverty Line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rgbClr val="FF0000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Tendulkar </a:t>
            </a:r>
            <a:r>
              <a:rPr lang="en-US" altLang="en-US" sz="2400" b="1" dirty="0" smtClean="0">
                <a:solidFill>
                  <a:srgbClr val="FF0000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Committee (2009):</a:t>
            </a:r>
            <a:r>
              <a:rPr lang="en-US" altLang="en-US" sz="2400" b="1" dirty="0" smtClean="0"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Consumption basket corresponding to all-India Urban PL 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based on </a:t>
            </a:r>
            <a:r>
              <a:rPr lang="en-US" altLang="en-US" sz="2400" b="1" dirty="0" err="1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Lakdawala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 Committee report used as uniform PL for rural and urban areas. It is adjusted for price differentials across states and sectors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All-India PL 2011-12: </a:t>
            </a:r>
            <a:r>
              <a:rPr lang="en-US" altLang="en-US" sz="2000" b="1" dirty="0" err="1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Rs</a:t>
            </a:r>
            <a:r>
              <a:rPr lang="en-US" altLang="en-US" sz="2000" b="1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 816 Rural and </a:t>
            </a:r>
            <a:r>
              <a:rPr lang="en-US" altLang="en-US" sz="2000" b="1" dirty="0" err="1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Rs</a:t>
            </a:r>
            <a:r>
              <a:rPr lang="en-US" altLang="en-US" sz="2000" b="1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 1000 urban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Absolute no. of poor: </a:t>
            </a:r>
            <a:r>
              <a:rPr lang="en-US" altLang="en-US" sz="2000" b="1" u="sng" dirty="0">
                <a:solidFill>
                  <a:srgbClr val="FF0000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270</a:t>
            </a:r>
            <a:r>
              <a:rPr lang="en-US" altLang="en-US" sz="2000" b="1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 million in 2011-12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b="1" dirty="0" smtClean="0">
                <a:solidFill>
                  <a:srgbClr val="FF0000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Rangarajan </a:t>
            </a:r>
            <a:r>
              <a:rPr lang="en-US" altLang="en-US" sz="2400" b="1" dirty="0">
                <a:solidFill>
                  <a:srgbClr val="FF0000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Committee</a:t>
            </a:r>
            <a:r>
              <a:rPr lang="en-US" altLang="en-US" sz="2400" b="1" dirty="0" smtClean="0">
                <a:solidFill>
                  <a:srgbClr val="FF0000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(2014)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All-India </a:t>
            </a:r>
            <a:r>
              <a:rPr lang="en-US" altLang="en-US" sz="2000" b="1" dirty="0" err="1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Rs</a:t>
            </a:r>
            <a:r>
              <a:rPr lang="en-US" altLang="en-US" sz="2000" b="1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 972 Rural; </a:t>
            </a:r>
            <a:r>
              <a:rPr lang="en-US" altLang="en-US" sz="2000" b="1" dirty="0" err="1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Rs</a:t>
            </a:r>
            <a:r>
              <a:rPr lang="en-US" altLang="en-US" sz="2000" b="1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. 1407 Urban 2011-12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Large revision for urban areas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Absolute no. </a:t>
            </a:r>
            <a:r>
              <a:rPr lang="en-US" altLang="en-US" sz="2000" b="1" u="sng" dirty="0">
                <a:solidFill>
                  <a:srgbClr val="FF0000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363</a:t>
            </a:r>
            <a:r>
              <a:rPr lang="en-US" altLang="en-US" sz="2000" b="1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 million in </a:t>
            </a:r>
            <a:r>
              <a:rPr lang="en-US" altLang="en-US" sz="2000" b="1" dirty="0" smtClean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2011-12</a:t>
            </a:r>
            <a:endParaRPr lang="en-US" altLang="en-US" sz="2000" b="1" dirty="0">
              <a:solidFill>
                <a:srgbClr val="000000"/>
              </a:solidFill>
              <a:latin typeface="+mj-lt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936813"/>
              </p:ext>
            </p:extLst>
          </p:nvPr>
        </p:nvGraphicFramePr>
        <p:xfrm>
          <a:off x="6336406" y="3842488"/>
          <a:ext cx="5138672" cy="18859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4668"/>
                <a:gridCol w="1284668"/>
                <a:gridCol w="1284668"/>
                <a:gridCol w="1284668"/>
              </a:tblGrid>
              <a:tr h="2921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Rural HCR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Urban HCR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2009-10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2011-12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2009-10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2011-12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Tendulkar Committee</a:t>
                      </a:r>
                      <a:r>
                        <a:rPr lang="en-IN" sz="2000" b="1" u="none" strike="noStrike" dirty="0">
                          <a:effectLst/>
                        </a:rPr>
                        <a:t> 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33.8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25.7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20.7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13.7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 gridSpan="4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b="1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Rangarajan</a:t>
                      </a:r>
                      <a:r>
                        <a:rPr lang="en-IN" sz="20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2000" b="1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Committee</a:t>
                      </a:r>
                      <a:endParaRPr lang="en-IN" sz="20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39.6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30.9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35.1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26.4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9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8" y="242887"/>
            <a:ext cx="7835118" cy="58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3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3600" b="1" dirty="0">
                <a:solidFill>
                  <a:schemeClr val="tx1"/>
                </a:solidFill>
              </a:rPr>
              <a:t>Poverty Reduction by Social </a:t>
            </a:r>
            <a:r>
              <a:rPr lang="en-IN" altLang="en-US" sz="3600" b="1" dirty="0" smtClean="0">
                <a:solidFill>
                  <a:schemeClr val="tx1"/>
                </a:solidFill>
              </a:rPr>
              <a:t>Group, 2004-05 to 2011-12</a:t>
            </a:r>
            <a:endParaRPr lang="en-IN" sz="36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1854557"/>
            <a:ext cx="8410575" cy="441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Poverty, Growth and Current </a:t>
            </a:r>
            <a:r>
              <a:rPr lang="en-IN" sz="3600" b="1" smtClean="0"/>
              <a:t>Policy Focus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+mj-lt"/>
              </a:rPr>
              <a:t>Poverty depends on mean income and </a:t>
            </a:r>
            <a:r>
              <a:rPr lang="en-US" altLang="en-US" sz="2400" b="1" dirty="0" smtClean="0">
                <a:latin typeface="+mj-lt"/>
              </a:rPr>
              <a:t>distribution. Higher </a:t>
            </a:r>
            <a:r>
              <a:rPr lang="en-US" altLang="en-US" sz="2400" b="1" dirty="0">
                <a:latin typeface="+mj-lt"/>
              </a:rPr>
              <a:t>growth need not lead to faster poverty reduction depending on distribution factor.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latin typeface="+mj-lt"/>
              </a:rPr>
              <a:t>If </a:t>
            </a:r>
            <a:r>
              <a:rPr lang="en-US" altLang="en-US" sz="2400" b="1" dirty="0">
                <a:latin typeface="+mj-lt"/>
              </a:rPr>
              <a:t>inequality remains constant, growth </a:t>
            </a:r>
            <a:r>
              <a:rPr lang="en-US" altLang="en-US" sz="2400" b="1" dirty="0" smtClean="0">
                <a:latin typeface="+mj-lt"/>
              </a:rPr>
              <a:t>in </a:t>
            </a:r>
            <a:r>
              <a:rPr lang="en-US" altLang="en-US" sz="2400" b="1" dirty="0">
                <a:latin typeface="+mj-lt"/>
              </a:rPr>
              <a:t>mean income reduces </a:t>
            </a:r>
            <a:r>
              <a:rPr lang="en-US" altLang="en-US" sz="2400" b="1" dirty="0" smtClean="0">
                <a:latin typeface="+mj-lt"/>
              </a:rPr>
              <a:t>poverty</a:t>
            </a:r>
            <a:endParaRPr lang="en-US" altLang="en-US" sz="2400" b="1" dirty="0">
              <a:latin typeface="+mj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+mj-lt"/>
              </a:rPr>
              <a:t>If </a:t>
            </a:r>
            <a:r>
              <a:rPr lang="en-US" altLang="en-US" sz="2400" b="1" dirty="0" smtClean="0">
                <a:latin typeface="+mj-lt"/>
              </a:rPr>
              <a:t>mean income </a:t>
            </a:r>
            <a:r>
              <a:rPr lang="en-US" altLang="en-US" sz="2400" b="1" dirty="0">
                <a:latin typeface="+mj-lt"/>
              </a:rPr>
              <a:t>remains constant, </a:t>
            </a:r>
            <a:r>
              <a:rPr lang="en-US" altLang="en-US" sz="2400" b="1" dirty="0" smtClean="0">
                <a:latin typeface="+mj-lt"/>
              </a:rPr>
              <a:t>inequality rise increases poverty</a:t>
            </a:r>
            <a:endParaRPr lang="en-US" altLang="en-US" sz="2400" b="1" dirty="0">
              <a:latin typeface="+mj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Poverty 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reduction fast when average income rises and inequality falls. </a:t>
            </a:r>
            <a:endParaRPr lang="en-US" altLang="en-US" sz="2400" b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Current policy focus more on employment generation and insurance coverage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Make in India, innovate India, Start-up projects, development of entrepreneurship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JAM – </a:t>
            </a:r>
            <a:r>
              <a:rPr lang="en-US" altLang="en-US" sz="2400" b="1" dirty="0" err="1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Janadhana</a:t>
            </a:r>
            <a:r>
              <a:rPr lang="en-US" altLang="en-US" sz="2400" b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en-US" sz="2400" b="1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A</a:t>
            </a:r>
            <a:r>
              <a:rPr lang="en-US" altLang="en-US" sz="2400" b="1" dirty="0" err="1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adhar</a:t>
            </a:r>
            <a:r>
              <a:rPr lang="en-US" altLang="en-US" sz="2400" b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and Mobile for insurance and transfers</a:t>
            </a:r>
            <a:endParaRPr lang="en-US" altLang="en-US" sz="2400" b="1" dirty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94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Why not fast enough reduction in poverty?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en-US" sz="2400" b="1" dirty="0" smtClean="0">
                <a:latin typeface="+mj-lt"/>
              </a:rPr>
              <a:t>Neglect </a:t>
            </a:r>
            <a:r>
              <a:rPr lang="en-US" altLang="en-US" sz="2400" b="1" dirty="0">
                <a:latin typeface="+mj-lt"/>
              </a:rPr>
              <a:t>of </a:t>
            </a:r>
            <a:r>
              <a:rPr lang="en-US" altLang="en-US" sz="2400" b="1" dirty="0" smtClean="0">
                <a:latin typeface="+mj-lt"/>
              </a:rPr>
              <a:t>Agriculture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en-US" sz="2400" b="1" dirty="0" smtClean="0">
                <a:latin typeface="+mj-lt"/>
              </a:rPr>
              <a:t>Increase </a:t>
            </a:r>
            <a:r>
              <a:rPr lang="en-US" altLang="en-US" sz="2400" b="1" dirty="0">
                <a:latin typeface="+mj-lt"/>
              </a:rPr>
              <a:t>in Regional </a:t>
            </a:r>
            <a:r>
              <a:rPr lang="en-US" altLang="en-US" sz="2400" b="1" dirty="0" smtClean="0">
                <a:latin typeface="+mj-lt"/>
              </a:rPr>
              <a:t>Disparity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en-US" sz="2400" b="1" dirty="0" smtClean="0">
                <a:latin typeface="+mj-lt"/>
              </a:rPr>
              <a:t>Isolation </a:t>
            </a:r>
            <a:r>
              <a:rPr lang="en-US" altLang="en-US" sz="2400" b="1" dirty="0">
                <a:latin typeface="+mj-lt"/>
              </a:rPr>
              <a:t>of ST-SC from the mainstream of economic </a:t>
            </a:r>
            <a:r>
              <a:rPr lang="en-US" altLang="en-US" sz="2400" b="1" dirty="0" smtClean="0">
                <a:latin typeface="+mj-lt"/>
              </a:rPr>
              <a:t>life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en-US" sz="2400" b="1" dirty="0" smtClean="0">
                <a:latin typeface="+mj-lt"/>
              </a:rPr>
              <a:t>Growth </a:t>
            </a:r>
            <a:r>
              <a:rPr lang="en-US" altLang="en-US" sz="2400" b="1" dirty="0">
                <a:latin typeface="+mj-lt"/>
              </a:rPr>
              <a:t>process not accompanied by enough job creation, neglect of </a:t>
            </a:r>
            <a:r>
              <a:rPr lang="en-US" altLang="en-US" sz="2400" b="1" dirty="0" err="1" smtClean="0">
                <a:latin typeface="+mj-lt"/>
              </a:rPr>
              <a:t>labour</a:t>
            </a:r>
            <a:r>
              <a:rPr lang="en-US" altLang="en-US" sz="2400" b="1" dirty="0" smtClean="0">
                <a:latin typeface="+mj-lt"/>
              </a:rPr>
              <a:t> intensive manufacturing sector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en-US" sz="2400" b="1" dirty="0" smtClean="0">
                <a:latin typeface="+mj-lt"/>
              </a:rPr>
              <a:t>Rural-Urban </a:t>
            </a:r>
            <a:r>
              <a:rPr lang="en-US" altLang="en-US" sz="2400" b="1" dirty="0">
                <a:latin typeface="+mj-lt"/>
              </a:rPr>
              <a:t>Disparity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altLang="en-US" sz="2800" b="1" dirty="0" smtClean="0">
                <a:solidFill>
                  <a:srgbClr val="FF0000"/>
                </a:solidFill>
                <a:latin typeface="+mj-lt"/>
              </a:rPr>
              <a:t>Did </a:t>
            </a:r>
            <a:r>
              <a:rPr lang="en-US" altLang="en-US" sz="2800" b="1" dirty="0">
                <a:solidFill>
                  <a:srgbClr val="FF0000"/>
                </a:solidFill>
                <a:latin typeface="+mj-lt"/>
              </a:rPr>
              <a:t>all sections benefit at least to some extent on income scale</a:t>
            </a:r>
            <a:r>
              <a:rPr lang="en-US" altLang="en-US" sz="2800" b="1" dirty="0" smtClean="0">
                <a:solidFill>
                  <a:srgbClr val="FF0000"/>
                </a:solidFill>
                <a:latin typeface="+mj-lt"/>
              </a:rPr>
              <a:t>? 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altLang="en-US" sz="2800" b="1" dirty="0" smtClean="0">
                <a:solidFill>
                  <a:srgbClr val="FF0000"/>
                </a:solidFill>
                <a:latin typeface="+mj-lt"/>
              </a:rPr>
              <a:t>Yes at the all-India level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altLang="en-US" sz="2800" b="1" dirty="0" smtClean="0">
                <a:solidFill>
                  <a:srgbClr val="FF0000"/>
                </a:solidFill>
                <a:latin typeface="+mj-lt"/>
              </a:rPr>
              <a:t>What about non-income indicators of level of living?</a:t>
            </a:r>
            <a:endParaRPr lang="en-US" altLang="en-US" sz="28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39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Sustainable Development Goals (SDGs)</a:t>
            </a:r>
            <a:endParaRPr lang="en-IN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171734" cy="4258852"/>
          </a:xfrm>
        </p:spPr>
        <p:txBody>
          <a:bodyPr>
            <a:noAutofit/>
          </a:bodyPr>
          <a:lstStyle/>
          <a:p>
            <a:r>
              <a:rPr lang="en-IN" sz="1800" b="1" dirty="0">
                <a:latin typeface="+mj-lt"/>
              </a:rPr>
              <a:t>SDGS Inter-governmental agreement adopted at the Summit called by the UN in Sept 2015 in New York.</a:t>
            </a:r>
          </a:p>
          <a:p>
            <a:r>
              <a:rPr lang="en-IN" sz="1800" b="1" dirty="0">
                <a:latin typeface="+mj-lt"/>
              </a:rPr>
              <a:t>It states what kind of future the global community wants under the title </a:t>
            </a:r>
            <a:r>
              <a:rPr lang="en-IN" sz="1800" b="1" i="1" dirty="0">
                <a:latin typeface="+mj-lt"/>
              </a:rPr>
              <a:t>Transforming our world: the 2030 Agenda for Sustainable Development</a:t>
            </a:r>
            <a:endParaRPr lang="en-IN" sz="1800" b="1" dirty="0">
              <a:latin typeface="+mj-lt"/>
            </a:endParaRPr>
          </a:p>
          <a:p>
            <a:r>
              <a:rPr lang="en-IN" sz="1800" b="1" dirty="0">
                <a:latin typeface="+mj-lt"/>
              </a:rPr>
              <a:t>Incorporates the MDGs, environmental and climate change goals but goes beyond. Talks of:  </a:t>
            </a:r>
          </a:p>
          <a:p>
            <a:pPr lvl="1"/>
            <a:r>
              <a:rPr lang="en-IN" b="1" dirty="0">
                <a:solidFill>
                  <a:srgbClr val="FF0000"/>
                </a:solidFill>
                <a:latin typeface="+mj-lt"/>
              </a:rPr>
              <a:t>Ending poverty and hunger, </a:t>
            </a:r>
          </a:p>
          <a:p>
            <a:pPr lvl="1"/>
            <a:r>
              <a:rPr lang="en-IN" b="1" dirty="0">
                <a:solidFill>
                  <a:srgbClr val="FF0000"/>
                </a:solidFill>
                <a:latin typeface="+mj-lt"/>
              </a:rPr>
              <a:t>Improving health and education, </a:t>
            </a:r>
          </a:p>
          <a:p>
            <a:pPr lvl="1"/>
            <a:r>
              <a:rPr lang="en-IN" b="1" dirty="0">
                <a:solidFill>
                  <a:srgbClr val="FF0000"/>
                </a:solidFill>
                <a:latin typeface="+mj-lt"/>
              </a:rPr>
              <a:t>Making cities more </a:t>
            </a:r>
            <a:r>
              <a:rPr lang="en-IN" b="1" dirty="0" smtClean="0">
                <a:solidFill>
                  <a:srgbClr val="FF0000"/>
                </a:solidFill>
                <a:latin typeface="+mj-lt"/>
              </a:rPr>
              <a:t>sustainable and liveable, </a:t>
            </a:r>
            <a:endParaRPr lang="en-IN" b="1" dirty="0">
              <a:solidFill>
                <a:srgbClr val="FF0000"/>
              </a:solidFill>
              <a:latin typeface="+mj-lt"/>
            </a:endParaRPr>
          </a:p>
          <a:p>
            <a:pPr lvl="1"/>
            <a:r>
              <a:rPr lang="en-IN" b="1" dirty="0">
                <a:solidFill>
                  <a:srgbClr val="FF0000"/>
                </a:solidFill>
                <a:latin typeface="+mj-lt"/>
              </a:rPr>
              <a:t>Combating climate change, </a:t>
            </a:r>
          </a:p>
          <a:p>
            <a:pPr lvl="1"/>
            <a:r>
              <a:rPr lang="en-IN" b="1" dirty="0">
                <a:solidFill>
                  <a:srgbClr val="FF0000"/>
                </a:solidFill>
                <a:latin typeface="+mj-lt"/>
              </a:rPr>
              <a:t>Protecting oceans and forests. </a:t>
            </a:r>
          </a:p>
          <a:p>
            <a:r>
              <a:rPr lang="en-IN" sz="1800" b="1" dirty="0">
                <a:latin typeface="+mj-lt"/>
              </a:rPr>
              <a:t>Contained 17 goals with 169 targets covering a broad range of sustainable development issues.  </a:t>
            </a:r>
          </a:p>
          <a:p>
            <a:r>
              <a:rPr lang="en-IN" sz="1800" b="1" dirty="0">
                <a:latin typeface="+mj-lt"/>
              </a:rPr>
              <a:t>Reflects global aspirations, though critics think by incorporating so many targets, it is losing focus; too ambitious on so many fronts</a:t>
            </a:r>
            <a:r>
              <a:rPr lang="en-IN" sz="1800" b="1" dirty="0" smtClean="0">
                <a:latin typeface="+mj-lt"/>
              </a:rPr>
              <a:t>. Countries may choose their own subset of targets.</a:t>
            </a:r>
            <a:endParaRPr lang="en-IN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024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" t="18481" r="2692" b="4060"/>
          <a:stretch>
            <a:fillRect/>
          </a:stretch>
        </p:blipFill>
        <p:spPr bwMode="auto">
          <a:xfrm>
            <a:off x="154546" y="218941"/>
            <a:ext cx="11874321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80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 smtClean="0"/>
              <a:t>SDGs – 5 areas of critical importance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GB" altLang="en-US" sz="2400" b="1" dirty="0" smtClean="0">
              <a:latin typeface="+mj-lt"/>
            </a:endParaRPr>
          </a:p>
          <a:p>
            <a:pPr algn="just"/>
            <a:endParaRPr lang="en-GB" altLang="en-US" sz="2400" b="1" dirty="0">
              <a:latin typeface="+mj-lt"/>
            </a:endParaRPr>
          </a:p>
          <a:p>
            <a:pPr algn="just"/>
            <a:r>
              <a:rPr lang="en-GB" altLang="en-US" sz="2400" b="1" dirty="0" smtClean="0">
                <a:latin typeface="+mj-lt"/>
              </a:rPr>
              <a:t>The </a:t>
            </a:r>
            <a:r>
              <a:rPr lang="en-GB" altLang="en-US" sz="2400" b="1" dirty="0">
                <a:latin typeface="+mj-lt"/>
              </a:rPr>
              <a:t>Goals will stimulate action over the next 15 years in 5 areas of critical importance: </a:t>
            </a:r>
            <a:r>
              <a:rPr lang="en-GB" altLang="en-US" sz="2400" b="1" u="sng" dirty="0">
                <a:solidFill>
                  <a:srgbClr val="C00000"/>
                </a:solidFill>
                <a:latin typeface="+mj-lt"/>
              </a:rPr>
              <a:t>People, Planet, Prosperity, </a:t>
            </a:r>
            <a:r>
              <a:rPr lang="en-GB" altLang="en-US" sz="2400" b="1" u="sng" dirty="0" smtClean="0">
                <a:solidFill>
                  <a:srgbClr val="C00000"/>
                </a:solidFill>
                <a:latin typeface="+mj-lt"/>
              </a:rPr>
              <a:t>Peace, and Partnership</a:t>
            </a:r>
            <a:endParaRPr lang="en-IN" sz="2400" dirty="0" smtClean="0">
              <a:solidFill>
                <a:srgbClr val="C00000"/>
              </a:solidFill>
              <a:latin typeface="+mj-lt"/>
            </a:endParaRPr>
          </a:p>
          <a:p>
            <a:pPr algn="just"/>
            <a:endParaRPr lang="en-IN" sz="2400" dirty="0">
              <a:latin typeface="+mj-lt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" t="2859" r="3186" b="3824"/>
          <a:stretch>
            <a:fillRect/>
          </a:stretch>
        </p:blipFill>
        <p:spPr bwMode="auto">
          <a:xfrm>
            <a:off x="6617165" y="1845734"/>
            <a:ext cx="4337916" cy="41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5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Introduction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dirty="0" smtClean="0"/>
              <a:t>How do judge whether people in a country are better off or not? Where do we place India in answering this question?</a:t>
            </a:r>
          </a:p>
          <a:p>
            <a:r>
              <a:rPr lang="en-IN" sz="2400" b="1" dirty="0" smtClean="0"/>
              <a:t>Welfare of a nation’s population is generally determined by: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b="1" dirty="0" smtClean="0"/>
              <a:t>National income per capita (GDP/Population)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b="1" dirty="0" smtClean="0"/>
              <a:t>Income Distribution (Share of various sections in total income)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b="1" dirty="0" smtClean="0"/>
              <a:t>Non-income dimensions of well-being such as health, education, environment </a:t>
            </a:r>
            <a:r>
              <a:rPr lang="en-IN" sz="2200" b="1" dirty="0" err="1" smtClean="0"/>
              <a:t>etc</a:t>
            </a:r>
            <a:r>
              <a:rPr lang="en-IN" sz="2200" b="1" dirty="0" smtClean="0"/>
              <a:t> to judge quality of life.</a:t>
            </a:r>
          </a:p>
          <a:p>
            <a:pPr marL="201168" lvl="1" indent="0">
              <a:buNone/>
            </a:pPr>
            <a:r>
              <a:rPr lang="en-IN" sz="2400" b="1" dirty="0" smtClean="0"/>
              <a:t>UN’s Human development index, MDGs</a:t>
            </a:r>
            <a:r>
              <a:rPr lang="en-IN" sz="2400" b="1" dirty="0"/>
              <a:t>, </a:t>
            </a:r>
            <a:r>
              <a:rPr lang="en-IN" sz="2400" b="1" dirty="0" smtClean="0"/>
              <a:t>SDGs attempt to capture </a:t>
            </a:r>
            <a:r>
              <a:rPr lang="en-IN" sz="2400" b="1" dirty="0"/>
              <a:t>non-income dimensions of human welfare</a:t>
            </a:r>
          </a:p>
          <a:p>
            <a:pPr marL="201168" lvl="1" indent="0">
              <a:buNone/>
            </a:pPr>
            <a:r>
              <a:rPr lang="en-IN" sz="2400" b="1" dirty="0" smtClean="0"/>
              <a:t>In order to </a:t>
            </a:r>
            <a:r>
              <a:rPr lang="en-IN" sz="2400" b="1" dirty="0"/>
              <a:t>understand how </a:t>
            </a:r>
            <a:r>
              <a:rPr lang="en-IN" sz="2400" b="1" dirty="0" smtClean="0"/>
              <a:t>are Indian people doing, this lecture covers these three dimensions.</a:t>
            </a:r>
          </a:p>
        </p:txBody>
      </p:sp>
    </p:spTree>
    <p:extLst>
      <p:ext uri="{BB962C8B-B14F-4D97-AF65-F5344CB8AC3E}">
        <p14:creationId xmlns:p14="http://schemas.microsoft.com/office/powerpoint/2010/main" val="25828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 smtClean="0"/>
              <a:t>Human Development Index, 2015 (HDR 2015)</a:t>
            </a:r>
            <a:endParaRPr lang="en-IN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508" y="1834032"/>
            <a:ext cx="8406953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 smtClean="0"/>
              <a:t>HDI and Child Mortality</a:t>
            </a:r>
            <a:endParaRPr lang="en-IN" sz="3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902624"/>
              </p:ext>
            </p:extLst>
          </p:nvPr>
        </p:nvGraphicFramePr>
        <p:xfrm>
          <a:off x="2225896" y="1880311"/>
          <a:ext cx="7497652" cy="3570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413"/>
                <a:gridCol w="1874413"/>
                <a:gridCol w="1874413"/>
                <a:gridCol w="1874413"/>
              </a:tblGrid>
              <a:tr h="63106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Country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HDI rank (2014)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IMR </a:t>
                      </a:r>
                      <a:r>
                        <a:rPr lang="en-US" sz="2400" baseline="0" dirty="0" smtClean="0"/>
                        <a:t>(2013)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U5MR (2013)</a:t>
                      </a:r>
                      <a:endParaRPr lang="en-US" sz="2400" dirty="0"/>
                    </a:p>
                  </a:txBody>
                  <a:tcPr marT="45713" marB="45713"/>
                </a:tc>
              </a:tr>
              <a:tr h="54952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China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90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10.6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12.7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 marT="45713" marB="45713"/>
                </a:tc>
              </a:tr>
              <a:tr h="54952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India 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130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41.4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52.7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T="45713" marB="45713"/>
                </a:tc>
              </a:tr>
              <a:tr h="54952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Sri</a:t>
                      </a:r>
                      <a:r>
                        <a:rPr lang="en-US" sz="2400" baseline="0" dirty="0" smtClean="0"/>
                        <a:t> Lanka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73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8.2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9.6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 marT="45713" marB="45713"/>
                </a:tc>
              </a:tr>
              <a:tr h="54952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Uganda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163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43.8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66.1</a:t>
                      </a:r>
                      <a:endParaRPr lang="en-US" sz="2400" dirty="0"/>
                    </a:p>
                  </a:txBody>
                  <a:tcPr marT="45713" marB="45713"/>
                </a:tc>
              </a:tr>
              <a:tr h="54952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Kenya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145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47.5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70.7</a:t>
                      </a:r>
                      <a:endParaRPr lang="en-US" sz="2400" dirty="0"/>
                    </a:p>
                  </a:txBody>
                  <a:tcPr marT="45713" marB="4571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41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 smtClean="0"/>
              <a:t>(Early) Neonatal and Infant Mortality</a:t>
            </a:r>
            <a:endParaRPr lang="en-IN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 smtClean="0">
                <a:solidFill>
                  <a:srgbClr val="C00000"/>
                </a:solidFill>
              </a:rPr>
              <a:t>Early neonatal mortality </a:t>
            </a:r>
            <a:r>
              <a:rPr lang="en-IN" sz="1800" b="1" dirty="0" smtClean="0"/>
              <a:t>– dying before completing first week of birth; </a:t>
            </a:r>
          </a:p>
          <a:p>
            <a:r>
              <a:rPr lang="en-IN" sz="1800" b="1" dirty="0" smtClean="0">
                <a:solidFill>
                  <a:srgbClr val="C00000"/>
                </a:solidFill>
              </a:rPr>
              <a:t>Neonatal </a:t>
            </a:r>
            <a:r>
              <a:rPr lang="en-IN" sz="1800" b="1" dirty="0">
                <a:solidFill>
                  <a:srgbClr val="C00000"/>
                </a:solidFill>
              </a:rPr>
              <a:t>mortality </a:t>
            </a:r>
            <a:r>
              <a:rPr lang="en-IN" sz="1800" b="1" dirty="0"/>
              <a:t>– dying before completing first </a:t>
            </a:r>
            <a:r>
              <a:rPr lang="en-IN" sz="1800" b="1" dirty="0" smtClean="0"/>
              <a:t>month of birth; </a:t>
            </a:r>
          </a:p>
          <a:p>
            <a:r>
              <a:rPr lang="en-IN" sz="1800" b="1" dirty="0" smtClean="0">
                <a:solidFill>
                  <a:srgbClr val="C00000"/>
                </a:solidFill>
              </a:rPr>
              <a:t>Infant mortality </a:t>
            </a:r>
            <a:r>
              <a:rPr lang="en-IN" sz="1800" b="1" dirty="0"/>
              <a:t>– dying before completing first </a:t>
            </a:r>
            <a:r>
              <a:rPr lang="en-IN" sz="1800" b="1" dirty="0" smtClean="0"/>
              <a:t>birthday</a:t>
            </a:r>
            <a:endParaRPr lang="en-IN" sz="1800" b="1" dirty="0"/>
          </a:p>
          <a:p>
            <a:endParaRPr lang="en-IN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07" y="3219718"/>
            <a:ext cx="9502952" cy="300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 smtClean="0"/>
              <a:t>Maternal mortality ratio (MMR)</a:t>
            </a:r>
            <a:endParaRPr lang="en-IN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453" y="1924873"/>
            <a:ext cx="7757701" cy="429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6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Relationship of income growth to sustainability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Wingdings" pitchFamily="2" charset="2"/>
              <a:buChar char="v"/>
              <a:defRPr/>
            </a:pPr>
            <a:r>
              <a:rPr lang="en-US" sz="2400" b="1" dirty="0" smtClean="0">
                <a:latin typeface="+mj-lt"/>
              </a:rPr>
              <a:t>Improvements in quality of life and human development or sustainable development not always related to income.</a:t>
            </a:r>
          </a:p>
          <a:p>
            <a:pPr marL="285750" indent="-285750">
              <a:buFont typeface="Wingdings" pitchFamily="2" charset="2"/>
              <a:buChar char="v"/>
              <a:defRPr/>
            </a:pPr>
            <a:r>
              <a:rPr lang="en-US" sz="2400" b="1" dirty="0" smtClean="0">
                <a:latin typeface="+mj-lt"/>
              </a:rPr>
              <a:t>Some countries at low level of income have achieved high levels of development in social sectors comparable to developed countries</a:t>
            </a:r>
          </a:p>
          <a:p>
            <a:pPr marL="285750" indent="-285750">
              <a:buFont typeface="Wingdings" pitchFamily="2" charset="2"/>
              <a:buChar char="v"/>
              <a:defRPr/>
            </a:pPr>
            <a:r>
              <a:rPr lang="en-US" sz="2400" b="1" dirty="0" smtClean="0">
                <a:latin typeface="+mj-lt"/>
              </a:rPr>
              <a:t>Elasticities of health and environmental indicators are generally found to be low 0.1 or 0.2 at best</a:t>
            </a:r>
            <a:endParaRPr lang="en-US" sz="2400" b="1" dirty="0">
              <a:latin typeface="+mj-lt"/>
            </a:endParaRPr>
          </a:p>
          <a:p>
            <a:pPr marL="285750" indent="-285750">
              <a:buFont typeface="Wingdings" pitchFamily="2" charset="2"/>
              <a:buChar char="v"/>
              <a:defRPr/>
            </a:pPr>
            <a:r>
              <a:rPr lang="en-US" sz="2400" b="1" dirty="0" smtClean="0">
                <a:latin typeface="+mj-lt"/>
              </a:rPr>
              <a:t>Therefore income growth </a:t>
            </a:r>
            <a:r>
              <a:rPr lang="en-US" sz="2400" b="1" dirty="0">
                <a:latin typeface="+mj-lt"/>
              </a:rPr>
              <a:t>alone cannot meet the </a:t>
            </a:r>
            <a:r>
              <a:rPr lang="en-US" sz="2400" b="1" dirty="0" smtClean="0">
                <a:latin typeface="+mj-lt"/>
              </a:rPr>
              <a:t>SDGs</a:t>
            </a:r>
          </a:p>
          <a:p>
            <a:pPr marL="285750" indent="-285750">
              <a:buFont typeface="Wingdings" pitchFamily="2" charset="2"/>
              <a:buChar char="v"/>
              <a:defRPr/>
            </a:pPr>
            <a:r>
              <a:rPr lang="en-US" sz="2400" b="1" dirty="0" smtClean="0">
                <a:latin typeface="+mj-lt"/>
              </a:rPr>
              <a:t>Governments need to allocate higher public expenditure</a:t>
            </a:r>
          </a:p>
          <a:p>
            <a:pPr marL="285750" indent="-285750">
              <a:buFont typeface="Wingdings" pitchFamily="2" charset="2"/>
              <a:buChar char="v"/>
              <a:defRPr/>
            </a:pPr>
            <a:r>
              <a:rPr lang="en-US" sz="2400" b="1" dirty="0" smtClean="0">
                <a:latin typeface="+mj-lt"/>
              </a:rPr>
              <a:t>Media need to focus on information, communication and education (ICE) so that social behavior changes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195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Environmental Issues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en-US" b="1" dirty="0">
                <a:solidFill>
                  <a:schemeClr val="tx2"/>
                </a:solidFill>
              </a:rPr>
              <a:t>Degradation of environmental resources: anthropogenic factors </a:t>
            </a:r>
            <a:r>
              <a:rPr lang="en-US" altLang="en-US" b="1" dirty="0" smtClean="0">
                <a:solidFill>
                  <a:schemeClr val="tx2"/>
                </a:solidFill>
              </a:rPr>
              <a:t>(production and consumption) and </a:t>
            </a:r>
            <a:r>
              <a:rPr lang="en-US" altLang="en-US" b="1" dirty="0">
                <a:solidFill>
                  <a:schemeClr val="tx2"/>
                </a:solidFill>
              </a:rPr>
              <a:t>natural factors (fire, storm, flood)</a:t>
            </a:r>
            <a:endParaRPr lang="en-US" altLang="en-US" b="1" dirty="0"/>
          </a:p>
          <a:p>
            <a:pPr>
              <a:spcBef>
                <a:spcPct val="10000"/>
              </a:spcBef>
            </a:pPr>
            <a:r>
              <a:rPr lang="en-US" altLang="en-US" b="1" dirty="0" smtClean="0"/>
              <a:t>Natural </a:t>
            </a:r>
            <a:r>
              <a:rPr lang="en-US" altLang="en-US" b="1" dirty="0"/>
              <a:t>resource base partly regenerative (within bounds) and partly non-renewable</a:t>
            </a:r>
          </a:p>
          <a:p>
            <a:pPr>
              <a:spcBef>
                <a:spcPct val="10000"/>
              </a:spcBef>
            </a:pPr>
            <a:r>
              <a:rPr lang="en-US" altLang="en-US" b="1" dirty="0"/>
              <a:t>As long as human activities lies below the regenerative capacity of nature, there is no decline in natural resources</a:t>
            </a:r>
          </a:p>
          <a:p>
            <a:pPr>
              <a:spcBef>
                <a:spcPct val="10000"/>
              </a:spcBef>
            </a:pPr>
            <a:r>
              <a:rPr lang="en-US" altLang="en-US" b="1" dirty="0"/>
              <a:t>No longer so in recent decades due to large demand for natural resources from increasing population and industrial production </a:t>
            </a:r>
          </a:p>
          <a:p>
            <a:pPr>
              <a:spcBef>
                <a:spcPct val="10000"/>
              </a:spcBef>
            </a:pPr>
            <a:r>
              <a:rPr lang="en-US" altLang="en-US" b="1" dirty="0"/>
              <a:t>Natural resources in danger of exhaustion, excessive </a:t>
            </a:r>
            <a:r>
              <a:rPr lang="en-US" altLang="en-US" b="1" dirty="0" smtClean="0"/>
              <a:t>use</a:t>
            </a:r>
          </a:p>
          <a:p>
            <a:pPr>
              <a:spcBef>
                <a:spcPct val="20000"/>
              </a:spcBef>
            </a:pPr>
            <a:r>
              <a:rPr lang="en-US" altLang="en-US" b="1" dirty="0" smtClean="0"/>
              <a:t>Use of natural resources not properly accounted for </a:t>
            </a:r>
            <a:r>
              <a:rPr lang="en-US" altLang="en-US" b="1" dirty="0"/>
              <a:t>in the usual </a:t>
            </a:r>
            <a:r>
              <a:rPr lang="en-US" altLang="en-US" b="1" dirty="0" smtClean="0"/>
              <a:t>GDP calculation</a:t>
            </a:r>
            <a:endParaRPr lang="en-US" altLang="en-US" b="1" dirty="0"/>
          </a:p>
          <a:p>
            <a:pPr>
              <a:spcBef>
                <a:spcPct val="20000"/>
              </a:spcBef>
            </a:pPr>
            <a:r>
              <a:rPr lang="en-US" altLang="en-US" b="1" dirty="0">
                <a:solidFill>
                  <a:schemeClr val="tx2"/>
                </a:solidFill>
              </a:rPr>
              <a:t>Attempts to value </a:t>
            </a:r>
            <a:r>
              <a:rPr lang="en-US" altLang="en-US" b="1" dirty="0" smtClean="0">
                <a:solidFill>
                  <a:schemeClr val="tx2"/>
                </a:solidFill>
              </a:rPr>
              <a:t>damage to natural resources: </a:t>
            </a:r>
            <a:r>
              <a:rPr lang="en-US" altLang="en-US" b="1" dirty="0">
                <a:solidFill>
                  <a:schemeClr val="tx2"/>
                </a:solidFill>
              </a:rPr>
              <a:t>several approaches, each has limitations</a:t>
            </a:r>
          </a:p>
          <a:p>
            <a:pPr>
              <a:spcBef>
                <a:spcPct val="20000"/>
              </a:spcBef>
            </a:pPr>
            <a:r>
              <a:rPr lang="en-US" altLang="en-US" b="1" dirty="0">
                <a:solidFill>
                  <a:schemeClr val="tx2"/>
                </a:solidFill>
              </a:rPr>
              <a:t>Yet, such accounting could sensitize us, alter our perception of the development path, help in better accounting system in future</a:t>
            </a:r>
            <a:r>
              <a:rPr lang="en-US" altLang="en-US" b="1" dirty="0"/>
              <a:t>	</a:t>
            </a:r>
          </a:p>
          <a:p>
            <a:pPr>
              <a:spcBef>
                <a:spcPct val="1000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262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Environmentally adjusted GDP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36128" cy="4023360"/>
          </a:xfrm>
        </p:spPr>
        <p:txBody>
          <a:bodyPr>
            <a:normAutofit fontScale="92500" lnSpcReduction="20000"/>
          </a:bodyPr>
          <a:lstStyle/>
          <a:p>
            <a:r>
              <a:rPr lang="en-IN" sz="2400" b="1" dirty="0" smtClean="0"/>
              <a:t>Some countries have attempted to develop a measure of GDP considering environmental damage </a:t>
            </a:r>
          </a:p>
          <a:p>
            <a:r>
              <a:rPr lang="en-IN" sz="2400" b="1" dirty="0" smtClean="0"/>
              <a:t>Not easy to value resources in money matric</a:t>
            </a:r>
          </a:p>
          <a:p>
            <a:r>
              <a:rPr lang="en-IN" sz="2400" b="1" dirty="0" smtClean="0"/>
              <a:t>Some success in sectors like forestry </a:t>
            </a:r>
          </a:p>
          <a:p>
            <a:r>
              <a:rPr lang="en-IN" sz="2400" b="1" dirty="0"/>
              <a:t>E</a:t>
            </a:r>
            <a:r>
              <a:rPr lang="en-IN" sz="2400" b="1" dirty="0" smtClean="0"/>
              <a:t>fforts have not always been satisfactory in measuring air or water quality degradation</a:t>
            </a:r>
          </a:p>
          <a:p>
            <a:r>
              <a:rPr lang="en-IN" sz="2400" b="1" dirty="0" smtClean="0"/>
              <a:t>Often </a:t>
            </a:r>
            <a:r>
              <a:rPr lang="en-IN" sz="2400" b="1" dirty="0"/>
              <a:t>GDP growth drops by a third or a </a:t>
            </a:r>
            <a:r>
              <a:rPr lang="en-IN" sz="2400" b="1" dirty="0" smtClean="0"/>
              <a:t>fourth</a:t>
            </a:r>
          </a:p>
          <a:p>
            <a:r>
              <a:rPr lang="en-IN" sz="2400" b="1" dirty="0" smtClean="0"/>
              <a:t>Some countries like China have abandoned the efforts. </a:t>
            </a:r>
          </a:p>
          <a:p>
            <a:r>
              <a:rPr lang="en-IN" sz="2400" b="1" dirty="0" smtClean="0"/>
              <a:t>Whether we are able to measure properly or not, environment related costs will have to be met and might pre-empt government revenue from other uses.</a:t>
            </a:r>
          </a:p>
          <a:p>
            <a:r>
              <a:rPr lang="en-IN" sz="2400" b="1" dirty="0" smtClean="0"/>
              <a:t>Balancing various claims for </a:t>
            </a:r>
            <a:r>
              <a:rPr lang="en-IN" sz="2400" b="1" dirty="0" err="1" smtClean="0"/>
              <a:t>govt</a:t>
            </a:r>
            <a:r>
              <a:rPr lang="en-IN" sz="2400" b="1" dirty="0" smtClean="0"/>
              <a:t> resources going to be more complex.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0808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Conclusions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>
              <a:spcAft>
                <a:spcPts val="600"/>
              </a:spcAft>
              <a:buFont typeface="Wingdings 2"/>
              <a:buChar char=""/>
              <a:defRPr/>
            </a:pPr>
            <a:r>
              <a:rPr lang="en-IN" altLang="en-US" sz="2400" b="1" dirty="0">
                <a:latin typeface="+mj-lt"/>
              </a:rPr>
              <a:t>Indian growth story has been uneven, though increasing on a long term basis</a:t>
            </a:r>
          </a:p>
          <a:p>
            <a:pPr marL="274320" indent="-274320">
              <a:spcAft>
                <a:spcPts val="600"/>
              </a:spcAft>
              <a:buFont typeface="Wingdings 2"/>
              <a:buChar char=""/>
              <a:defRPr/>
            </a:pPr>
            <a:r>
              <a:rPr lang="en-IN" altLang="en-US" sz="2400" b="1" dirty="0">
                <a:latin typeface="+mj-lt"/>
              </a:rPr>
              <a:t>It is service driven and share of manufacturing and industry has not changed much</a:t>
            </a:r>
          </a:p>
          <a:p>
            <a:pPr marL="274320" indent="-274320">
              <a:spcAft>
                <a:spcPts val="600"/>
              </a:spcAft>
              <a:buFont typeface="Wingdings 2"/>
              <a:buChar char=""/>
              <a:defRPr/>
            </a:pPr>
            <a:r>
              <a:rPr lang="en-IN" altLang="en-US" sz="2400" b="1" dirty="0">
                <a:latin typeface="+mj-lt"/>
              </a:rPr>
              <a:t>Inequality in consumption distribution has increased in recent decades in urban areas; Urban top 10% having higher than average urban MPCE growth</a:t>
            </a:r>
          </a:p>
          <a:p>
            <a:pPr marL="274320" indent="-274320">
              <a:spcAft>
                <a:spcPts val="600"/>
              </a:spcAft>
              <a:buFont typeface="Wingdings 2"/>
              <a:buChar char=""/>
              <a:defRPr/>
            </a:pPr>
            <a:r>
              <a:rPr lang="en-IN" altLang="en-US" sz="2400" b="1" dirty="0">
                <a:latin typeface="+mj-lt"/>
              </a:rPr>
              <a:t>Higher growth in recent decades has reduced poverty </a:t>
            </a:r>
          </a:p>
          <a:p>
            <a:pPr marL="274320" indent="-274320">
              <a:spcAft>
                <a:spcPts val="600"/>
              </a:spcAft>
              <a:buFont typeface="Wingdings 2"/>
              <a:buChar char=""/>
              <a:defRPr/>
            </a:pPr>
            <a:r>
              <a:rPr lang="en-IN" altLang="en-US" sz="2400" b="1" dirty="0">
                <a:latin typeface="+mj-lt"/>
              </a:rPr>
              <a:t>But, poverty is increasingly getting concentrated in Central and Eastern India</a:t>
            </a:r>
          </a:p>
          <a:p>
            <a:pPr marL="274320" indent="-274320">
              <a:spcAft>
                <a:spcPts val="600"/>
              </a:spcAft>
              <a:buFont typeface="Wingdings 2"/>
              <a:buChar char=""/>
              <a:defRPr/>
            </a:pPr>
            <a:r>
              <a:rPr lang="en-IN" altLang="en-US" sz="2400" b="1" dirty="0">
                <a:latin typeface="+mj-lt"/>
              </a:rPr>
              <a:t> Welfare of all sections judged by consumption increased since 2004-05 at the all-India level and in most, but not all, </a:t>
            </a:r>
            <a:r>
              <a:rPr lang="en-IN" altLang="en-US" sz="2400" b="1" dirty="0" smtClean="0">
                <a:latin typeface="+mj-lt"/>
              </a:rPr>
              <a:t>states.</a:t>
            </a:r>
            <a:endParaRPr lang="en-IN" alt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31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Conclusions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>
              <a:spcAft>
                <a:spcPts val="600"/>
              </a:spcAft>
              <a:buFont typeface="Wingdings 2"/>
              <a:buChar char=""/>
              <a:defRPr/>
            </a:pPr>
            <a:r>
              <a:rPr lang="en-IN" altLang="en-US" sz="2400" b="1" dirty="0">
                <a:latin typeface="+mj-lt"/>
              </a:rPr>
              <a:t>Yet, disquiet feeling persists given higher aspirations </a:t>
            </a:r>
            <a:endParaRPr lang="en-IN" altLang="en-US" sz="2400" b="1" dirty="0" smtClean="0">
              <a:latin typeface="+mj-lt"/>
            </a:endParaRPr>
          </a:p>
          <a:p>
            <a:pPr marL="274320" indent="-274320">
              <a:spcAft>
                <a:spcPts val="600"/>
              </a:spcAft>
              <a:buFont typeface="Wingdings 2"/>
              <a:buChar char=""/>
              <a:defRPr/>
            </a:pPr>
            <a:r>
              <a:rPr lang="en-IN" altLang="en-US" sz="2400" b="1" dirty="0" smtClean="0">
                <a:latin typeface="+mj-lt"/>
              </a:rPr>
              <a:t>Health, education and environment in urgent need of higher budgetary allocation and more efficient use of resources</a:t>
            </a:r>
          </a:p>
          <a:p>
            <a:pPr marL="274320" indent="-274320">
              <a:spcAft>
                <a:spcPts val="600"/>
              </a:spcAft>
              <a:buFont typeface="Wingdings 2"/>
              <a:buChar char=""/>
              <a:defRPr/>
            </a:pPr>
            <a:r>
              <a:rPr lang="en-IN" altLang="en-US" sz="2400" b="1" dirty="0" smtClean="0">
                <a:latin typeface="+mj-lt"/>
              </a:rPr>
              <a:t>Public awareness on nutrition, institutional delivery, sanitation and cleanliness could play critical role</a:t>
            </a:r>
            <a:endParaRPr lang="en-IN" altLang="en-US" sz="2400" b="1" dirty="0">
              <a:latin typeface="+mj-lt"/>
            </a:endParaRPr>
          </a:p>
          <a:p>
            <a:pPr marL="274320" indent="-274320">
              <a:spcAft>
                <a:spcPts val="600"/>
              </a:spcAft>
              <a:buFont typeface="Wingdings 2"/>
              <a:buChar char=""/>
              <a:defRPr/>
            </a:pPr>
            <a:r>
              <a:rPr lang="en-IN" altLang="en-US" sz="2400" b="1" dirty="0" smtClean="0">
                <a:latin typeface="+mj-lt"/>
              </a:rPr>
              <a:t>Labour </a:t>
            </a:r>
            <a:r>
              <a:rPr lang="en-IN" altLang="en-US" sz="2400" b="1" dirty="0">
                <a:latin typeface="+mj-lt"/>
              </a:rPr>
              <a:t>intensive manufacturing must be focused for </a:t>
            </a:r>
            <a:r>
              <a:rPr lang="en-IN" altLang="en-US" sz="2400" b="1" dirty="0" smtClean="0">
                <a:latin typeface="+mj-lt"/>
              </a:rPr>
              <a:t>wide spread growth effects</a:t>
            </a:r>
            <a:endParaRPr lang="en-IN" altLang="en-US" sz="2400" b="1" dirty="0">
              <a:latin typeface="+mj-lt"/>
            </a:endParaRPr>
          </a:p>
          <a:p>
            <a:pPr marL="274320" indent="-274320">
              <a:spcAft>
                <a:spcPts val="600"/>
              </a:spcAft>
              <a:buFont typeface="Wingdings 2"/>
              <a:buChar char=""/>
              <a:defRPr/>
            </a:pPr>
            <a:r>
              <a:rPr lang="en-IN" altLang="en-US" sz="2400" b="1" dirty="0">
                <a:latin typeface="+mj-lt"/>
              </a:rPr>
              <a:t>As China’s wage cost rises, it will not have competitive advantage in exports of labour intensive consumer items.</a:t>
            </a:r>
          </a:p>
          <a:p>
            <a:pPr marL="274320" indent="-274320">
              <a:spcAft>
                <a:spcPts val="600"/>
              </a:spcAft>
              <a:buFont typeface="Wingdings 2"/>
              <a:buChar char=""/>
              <a:defRPr/>
            </a:pPr>
            <a:r>
              <a:rPr lang="en-IN" altLang="en-US" sz="2400" b="1" dirty="0">
                <a:latin typeface="+mj-lt"/>
              </a:rPr>
              <a:t>Can India capture this advantage?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519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 smtClean="0">
                <a:solidFill>
                  <a:srgbClr val="0000FF"/>
                </a:solidFill>
              </a:rPr>
              <a:t>Thank You!</a:t>
            </a:r>
            <a:endParaRPr lang="en-IN" sz="4800" b="1" dirty="0">
              <a:solidFill>
                <a:srgbClr val="0000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2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income?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0391"/>
            <a:ext cx="10058400" cy="4312038"/>
          </a:xfrm>
        </p:spPr>
        <p:txBody>
          <a:bodyPr>
            <a:normAutofit fontScale="85000" lnSpcReduction="10000"/>
          </a:bodyPr>
          <a:lstStyle/>
          <a:p>
            <a:r>
              <a:rPr lang="en-IN" sz="2100" b="1" dirty="0" smtClean="0"/>
              <a:t>Income determines purchasing power; command over goods and services by the population</a:t>
            </a:r>
          </a:p>
          <a:p>
            <a:r>
              <a:rPr lang="en-IN" sz="2100" b="1" dirty="0" smtClean="0"/>
              <a:t>Consumption and savings are determined by level of income</a:t>
            </a:r>
          </a:p>
          <a:p>
            <a:r>
              <a:rPr lang="en-IN" sz="2100" b="1" dirty="0" smtClean="0"/>
              <a:t>Savings determine assets or wealth</a:t>
            </a:r>
          </a:p>
          <a:p>
            <a:r>
              <a:rPr lang="en-IN" sz="2100" b="1" dirty="0" smtClean="0"/>
              <a:t>GDP per capita is a rough and ready indicator of income of the population in a nation</a:t>
            </a:r>
          </a:p>
          <a:p>
            <a:r>
              <a:rPr lang="en-IN" sz="2100" b="1" dirty="0" smtClean="0"/>
              <a:t>When we characterise countries or regions as developed or not, we do so by the yardstick of income</a:t>
            </a:r>
          </a:p>
          <a:p>
            <a:r>
              <a:rPr lang="en-IN" sz="2100" b="1" dirty="0" smtClean="0"/>
              <a:t>During the Moghul era, India was counted among the richest nations in the world (Maddison)</a:t>
            </a:r>
          </a:p>
          <a:p>
            <a:r>
              <a:rPr lang="en-IN" sz="2100" b="1" dirty="0" smtClean="0"/>
              <a:t>It was among the poorest nations when the British left 70 years ago</a:t>
            </a:r>
          </a:p>
          <a:p>
            <a:r>
              <a:rPr lang="en-IN" sz="2100" b="1" dirty="0" smtClean="0"/>
              <a:t>Various policies were formulated after independence for income growth over the years</a:t>
            </a:r>
          </a:p>
          <a:p>
            <a:r>
              <a:rPr lang="en-IN" sz="2100" b="1" dirty="0" smtClean="0"/>
              <a:t>Distribution: national income growth should be widespread and not concentrated among some sections</a:t>
            </a:r>
          </a:p>
          <a:p>
            <a:r>
              <a:rPr lang="en-IN" sz="2100" b="1" dirty="0" smtClean="0"/>
              <a:t>Equality of opportunity and social justice are  integral part of our constitution.</a:t>
            </a:r>
          </a:p>
          <a:p>
            <a:r>
              <a:rPr lang="en-IN" sz="2100" b="1" dirty="0" smtClean="0"/>
              <a:t>All sections must have income earning opportunity</a:t>
            </a:r>
            <a:endParaRPr lang="en-IN" sz="2100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7670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Indian Economy</a:t>
            </a:r>
            <a:endParaRPr lang="en-IN" sz="4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04551" y="1846262"/>
            <a:ext cx="5679583" cy="441286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IN" altLang="en-US" sz="2200" b="1" dirty="0" smtClean="0"/>
              <a:t>Per capita income less than $300 in early 1950s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altLang="en-US" sz="2200" b="1" dirty="0" smtClean="0"/>
              <a:t>Stagnant ‘Hindu</a:t>
            </a:r>
            <a:r>
              <a:rPr lang="en-IN" altLang="en-US" sz="2200" b="1" dirty="0"/>
              <a:t>’ growth rate of 3.5% during first 3 decades of planning. A break occurred around </a:t>
            </a:r>
            <a:r>
              <a:rPr lang="en-IN" altLang="en-US" sz="2200" b="1" dirty="0" smtClean="0"/>
              <a:t>1980 with GDP </a:t>
            </a:r>
            <a:r>
              <a:rPr lang="en-IN" altLang="en-US" sz="2200" b="1" dirty="0"/>
              <a:t>growth rate of </a:t>
            </a:r>
            <a:r>
              <a:rPr lang="en-IN" altLang="en-US" sz="2200" b="1" dirty="0">
                <a:solidFill>
                  <a:srgbClr val="0070C0"/>
                </a:solidFill>
              </a:rPr>
              <a:t>5.5</a:t>
            </a:r>
            <a:r>
              <a:rPr lang="en-IN" altLang="en-US" sz="2200" b="1" dirty="0" smtClean="0">
                <a:solidFill>
                  <a:srgbClr val="0070C0"/>
                </a:solidFill>
              </a:rPr>
              <a:t>%</a:t>
            </a:r>
            <a:r>
              <a:rPr lang="en-IN" altLang="en-US" sz="2200" b="1" dirty="0" smtClean="0"/>
              <a:t>. </a:t>
            </a:r>
            <a:endParaRPr lang="en-IN" altLang="en-US" sz="2200" b="1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altLang="en-US" sz="2200" b="1" dirty="0"/>
              <a:t>GDP accelerated </a:t>
            </a:r>
            <a:r>
              <a:rPr lang="en-IN" altLang="en-US" sz="2200" b="1" dirty="0" smtClean="0"/>
              <a:t>since </a:t>
            </a:r>
            <a:r>
              <a:rPr lang="en-IN" altLang="en-US" sz="2200" b="1" dirty="0"/>
              <a:t>the </a:t>
            </a:r>
            <a:r>
              <a:rPr lang="en-IN" altLang="en-US" sz="2200" b="1" dirty="0" smtClean="0"/>
              <a:t>reforms in 1991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altLang="en-US" sz="2200" b="1" dirty="0" smtClean="0"/>
              <a:t>Cross country evidence shows: effects of reforms often context specific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altLang="en-US" sz="2200" b="1" dirty="0" smtClean="0"/>
              <a:t>India: 6.0</a:t>
            </a:r>
            <a:r>
              <a:rPr lang="en-IN" altLang="en-US" sz="2200" b="1" dirty="0"/>
              <a:t>% during 1990s; </a:t>
            </a:r>
            <a:r>
              <a:rPr lang="en-IN" altLang="en-US" sz="2200" b="1" dirty="0">
                <a:solidFill>
                  <a:srgbClr val="FF0000"/>
                </a:solidFill>
              </a:rPr>
              <a:t>8.6% (2002-07)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altLang="en-US" sz="2200" b="1" dirty="0"/>
              <a:t>India graduated to become a ‘</a:t>
            </a:r>
            <a:r>
              <a:rPr lang="en-IN" altLang="en-US" sz="2200" b="1" dirty="0">
                <a:solidFill>
                  <a:srgbClr val="0070C0"/>
                </a:solidFill>
              </a:rPr>
              <a:t>low middle income</a:t>
            </a:r>
            <a:r>
              <a:rPr lang="en-IN" altLang="en-US" sz="2200" b="1" dirty="0"/>
              <a:t>’ country </a:t>
            </a:r>
            <a:r>
              <a:rPr lang="en-IN" altLang="en-US" sz="2200" b="1" dirty="0" smtClean="0"/>
              <a:t>a few years ago, </a:t>
            </a:r>
            <a:endParaRPr lang="en-IN" altLang="en-US" sz="22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altLang="en-US" sz="2200" b="1" dirty="0"/>
              <a:t>Yet, long way to reach global </a:t>
            </a:r>
            <a:r>
              <a:rPr lang="en-IN" altLang="en-US" sz="2200" b="1" dirty="0" smtClean="0"/>
              <a:t>average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76562" y="1846263"/>
            <a:ext cx="4340181" cy="41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/>
              <a:t>Trends in Annual GDP Growth Rate, India </a:t>
            </a:r>
            <a:r>
              <a:rPr lang="en-IN" sz="3200" b="1" dirty="0" smtClean="0"/>
              <a:t>1951-2015 </a:t>
            </a:r>
            <a:endParaRPr lang="en-IN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b="1" dirty="0"/>
              <a:t>GDP growth has increased on a long term basis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b="1" dirty="0"/>
              <a:t>But, unlike that of China, growth process of the Indian  economy has been highly uneven on a medium term basis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8306030"/>
              </p:ext>
            </p:extLst>
          </p:nvPr>
        </p:nvGraphicFramePr>
        <p:xfrm>
          <a:off x="1249250" y="2936383"/>
          <a:ext cx="9906429" cy="3380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069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 smtClean="0"/>
              <a:t>Sectoral composition of GDP</a:t>
            </a:r>
            <a:br>
              <a:rPr lang="en-IN" sz="3600" b="1" dirty="0" smtClean="0"/>
            </a:br>
            <a:r>
              <a:rPr lang="en-IN" sz="3600" b="1" dirty="0" smtClean="0"/>
              <a:t>Service driven growth process</a:t>
            </a:r>
            <a:endParaRPr lang="en-IN" sz="3600" b="1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04479932"/>
              </p:ext>
            </p:extLst>
          </p:nvPr>
        </p:nvGraphicFramePr>
        <p:xfrm>
          <a:off x="1996225" y="1858613"/>
          <a:ext cx="8190964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16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Future Growth Prospects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8700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IN" altLang="en-US" sz="2400" dirty="0"/>
              <a:t>Most analysts of Indian economy agree that economy has potential to grow at 7-8% on a medium </a:t>
            </a:r>
            <a:r>
              <a:rPr lang="en-IN" altLang="en-US" sz="2400" dirty="0" smtClean="0"/>
              <a:t>to long term basis</a:t>
            </a:r>
            <a:r>
              <a:rPr lang="en-IN" altLang="en-US" sz="2400" dirty="0"/>
              <a:t>. </a:t>
            </a:r>
            <a:endParaRPr lang="en-IN" altLang="en-US" sz="2400" dirty="0" smtClean="0"/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IN" altLang="en-US" sz="2400" dirty="0" smtClean="0"/>
              <a:t>It </a:t>
            </a:r>
            <a:r>
              <a:rPr lang="en-IN" altLang="en-US" sz="2400" dirty="0"/>
              <a:t>needs to do so to meet aspirations of its citizens and to occupy a rightful place on the global high table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IN" altLang="en-US" sz="2400" dirty="0"/>
              <a:t>Favourable factors:</a:t>
            </a:r>
          </a:p>
          <a:p>
            <a:pPr lvl="2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altLang="en-US" sz="1800" dirty="0">
                <a:solidFill>
                  <a:srgbClr val="0000CC"/>
                </a:solidFill>
              </a:rPr>
              <a:t>Savings-investment rate high, </a:t>
            </a:r>
          </a:p>
          <a:p>
            <a:pPr lvl="2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altLang="en-US" sz="1800" dirty="0">
                <a:solidFill>
                  <a:srgbClr val="0000CC"/>
                </a:solidFill>
              </a:rPr>
              <a:t>Demographic dividend </a:t>
            </a:r>
          </a:p>
          <a:p>
            <a:pPr lvl="2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altLang="en-US" sz="1800" dirty="0">
                <a:solidFill>
                  <a:srgbClr val="0000CC"/>
                </a:solidFill>
              </a:rPr>
              <a:t>Macroeconomic stability broadly</a:t>
            </a:r>
          </a:p>
          <a:p>
            <a:pPr lvl="2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altLang="en-US" sz="1800" dirty="0">
                <a:solidFill>
                  <a:srgbClr val="0000CC"/>
                </a:solidFill>
              </a:rPr>
              <a:t>Productivity growth and efficiency 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IN" altLang="en-US" sz="2400" dirty="0" smtClean="0">
                <a:solidFill>
                  <a:srgbClr val="0000CC"/>
                </a:solidFill>
              </a:rPr>
              <a:t>Can </a:t>
            </a:r>
            <a:r>
              <a:rPr lang="en-IN" altLang="en-US" sz="2400" dirty="0">
                <a:solidFill>
                  <a:srgbClr val="0000CC"/>
                </a:solidFill>
              </a:rPr>
              <a:t>the </a:t>
            </a:r>
            <a:r>
              <a:rPr lang="en-IN" altLang="en-US" sz="2400" dirty="0" smtClean="0">
                <a:solidFill>
                  <a:srgbClr val="0000CC"/>
                </a:solidFill>
              </a:rPr>
              <a:t>prosperity be shared without </a:t>
            </a:r>
            <a:r>
              <a:rPr lang="en-IN" altLang="en-US" sz="2400" dirty="0">
                <a:solidFill>
                  <a:srgbClr val="0000CC"/>
                </a:solidFill>
              </a:rPr>
              <a:t>considerable </a:t>
            </a:r>
            <a:r>
              <a:rPr lang="en-IN" altLang="en-US" sz="2400" dirty="0" smtClean="0">
                <a:solidFill>
                  <a:srgbClr val="0000CC"/>
                </a:solidFill>
              </a:rPr>
              <a:t>rise in </a:t>
            </a:r>
            <a:r>
              <a:rPr lang="en-IN" altLang="en-US" sz="2400" dirty="0">
                <a:solidFill>
                  <a:srgbClr val="0000CC"/>
                </a:solidFill>
              </a:rPr>
              <a:t>inequality</a:t>
            </a:r>
            <a:r>
              <a:rPr lang="en-IN" altLang="en-US" sz="2400" dirty="0" smtClean="0">
                <a:solidFill>
                  <a:srgbClr val="0000CC"/>
                </a:solidFill>
              </a:rPr>
              <a:t>?</a:t>
            </a:r>
            <a:endParaRPr lang="en-IN" altLang="en-US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2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err="1" smtClean="0"/>
              <a:t>Kuznet’s</a:t>
            </a:r>
            <a:r>
              <a:rPr lang="en-IN" sz="3600" b="1" dirty="0" smtClean="0"/>
              <a:t> Curve</a:t>
            </a:r>
            <a:endParaRPr lang="en-IN" sz="36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IN" altLang="en-US" b="1" dirty="0"/>
              <a:t>Empirical relation using cross countries data</a:t>
            </a:r>
          </a:p>
          <a:p>
            <a:pPr>
              <a:buFontTx/>
              <a:buChar char="•"/>
            </a:pPr>
            <a:r>
              <a:rPr lang="en-IN" altLang="en-US" b="1" dirty="0"/>
              <a:t>Had major impact on growth strategy during 1960s and 1970s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217919" y="1845735"/>
            <a:ext cx="5176911" cy="4023360"/>
          </a:xfrm>
        </p:spPr>
        <p:txBody>
          <a:bodyPr>
            <a:noAutofit/>
          </a:bodyPr>
          <a:lstStyle/>
          <a:p>
            <a:pPr algn="just"/>
            <a:r>
              <a:rPr lang="en-US" altLang="en-US" sz="1800" b="1" dirty="0"/>
              <a:t>Economic growth process involves shifts of </a:t>
            </a:r>
            <a:r>
              <a:rPr lang="en-US" altLang="en-US" sz="1800" b="1" dirty="0" err="1" smtClean="0"/>
              <a:t>labour</a:t>
            </a:r>
            <a:r>
              <a:rPr lang="en-US" altLang="en-US" sz="1800" b="1" dirty="0" smtClean="0"/>
              <a:t> </a:t>
            </a:r>
            <a:r>
              <a:rPr lang="en-US" altLang="en-US" sz="1800" b="1" dirty="0"/>
              <a:t>from agriculture to non-agriculture and </a:t>
            </a:r>
            <a:r>
              <a:rPr lang="en-US" altLang="en-US" sz="1800" b="1" dirty="0" smtClean="0"/>
              <a:t>adoption </a:t>
            </a:r>
            <a:r>
              <a:rPr lang="en-US" altLang="en-US" sz="1800" b="1" dirty="0"/>
              <a:t>of new technologies. It initially benefits a small proportion of the population, inter sectoral productivity differences </a:t>
            </a:r>
            <a:r>
              <a:rPr lang="en-US" altLang="en-US" sz="1800" b="1" dirty="0" smtClean="0"/>
              <a:t>widen.</a:t>
            </a:r>
            <a:endParaRPr lang="en-US" altLang="en-US" sz="1800" b="1" dirty="0"/>
          </a:p>
          <a:p>
            <a:pPr algn="just"/>
            <a:r>
              <a:rPr lang="en-US" altLang="en-US" sz="1800" b="1" dirty="0"/>
              <a:t>As the growth process continues, the benefits of growth are shared more evenly:</a:t>
            </a:r>
          </a:p>
          <a:p>
            <a:pPr lvl="1" algn="just"/>
            <a:r>
              <a:rPr lang="en-US" altLang="en-US" b="1" dirty="0" smtClean="0"/>
              <a:t>Human </a:t>
            </a:r>
            <a:r>
              <a:rPr lang="en-US" altLang="en-US" b="1" dirty="0"/>
              <a:t>capital expands, </a:t>
            </a:r>
          </a:p>
          <a:p>
            <a:pPr lvl="1" algn="just"/>
            <a:r>
              <a:rPr lang="en-US" altLang="en-US" b="1" dirty="0" smtClean="0"/>
              <a:t>Less people depend on agriculture,</a:t>
            </a:r>
            <a:endParaRPr lang="en-US" altLang="en-US" b="1" dirty="0"/>
          </a:p>
          <a:p>
            <a:pPr lvl="1" algn="just"/>
            <a:r>
              <a:rPr lang="en-US" altLang="en-US" b="1" dirty="0" smtClean="0"/>
              <a:t>Productivity </a:t>
            </a:r>
            <a:r>
              <a:rPr lang="en-US" altLang="en-US" b="1" dirty="0"/>
              <a:t>rises in </a:t>
            </a:r>
            <a:r>
              <a:rPr lang="en-US" altLang="en-US" b="1" dirty="0" smtClean="0"/>
              <a:t>across sectors</a:t>
            </a:r>
          </a:p>
          <a:p>
            <a:pPr lvl="1" algn="just"/>
            <a:r>
              <a:rPr lang="en-US" altLang="en-US" b="1" dirty="0" err="1" smtClean="0"/>
              <a:t>Govt</a:t>
            </a:r>
            <a:r>
              <a:rPr lang="en-US" altLang="en-US" b="1" dirty="0" smtClean="0"/>
              <a:t> revenue rises enabling welfare </a:t>
            </a:r>
            <a:r>
              <a:rPr lang="en-US" altLang="en-US" b="1" dirty="0" err="1" smtClean="0"/>
              <a:t>programmes</a:t>
            </a:r>
            <a:endParaRPr lang="en-US" altLang="en-US" b="1" dirty="0"/>
          </a:p>
          <a:p>
            <a:pPr algn="just"/>
            <a:r>
              <a:rPr lang="en-US" altLang="en-US" sz="1800" b="1" dirty="0"/>
              <a:t>Higher per capita GDP for most of population tends to reduce inequality</a:t>
            </a:r>
            <a:r>
              <a:rPr lang="en-US" altLang="en-US" sz="1800" b="1" dirty="0" smtClean="0"/>
              <a:t>.</a:t>
            </a:r>
            <a:endParaRPr lang="en-US" altLang="en-US" sz="1800" b="1" dirty="0"/>
          </a:p>
        </p:txBody>
      </p:sp>
      <p:pic>
        <p:nvPicPr>
          <p:cNvPr id="13" name="Picture 2" descr="http://upload.wikimedia.org/wikipedia/commons/6/6b/Kuznets_cur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9555" y="3071137"/>
            <a:ext cx="4168458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709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3600" b="1" dirty="0">
                <a:solidFill>
                  <a:schemeClr val="tx1"/>
                </a:solidFill>
              </a:rPr>
              <a:t>Inequality: </a:t>
            </a:r>
            <a:r>
              <a:rPr lang="en-IN" altLang="en-US" sz="3600" b="1" dirty="0" smtClean="0">
                <a:solidFill>
                  <a:schemeClr val="tx1"/>
                </a:solidFill>
              </a:rPr>
              <a:t>Gini-coefficient in per capita consumption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405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IN" altLang="en-US" b="1" dirty="0"/>
              <a:t>Rise in </a:t>
            </a:r>
            <a:r>
              <a:rPr lang="en-IN" altLang="en-US" b="1" dirty="0">
                <a:solidFill>
                  <a:srgbClr val="FF0000"/>
                </a:solidFill>
              </a:rPr>
              <a:t>urban</a:t>
            </a:r>
            <a:r>
              <a:rPr lang="en-IN" altLang="en-US" b="1" dirty="0"/>
              <a:t> inequality after </a:t>
            </a:r>
            <a:r>
              <a:rPr lang="en-IN" altLang="en-US" b="1" dirty="0" smtClean="0"/>
              <a:t>1993-94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IN" altLang="en-US" b="1" dirty="0"/>
              <a:t>Some indication of a </a:t>
            </a:r>
            <a:r>
              <a:rPr lang="en-IN" altLang="en-US" b="1" dirty="0" err="1" smtClean="0"/>
              <a:t>Kuznet’s</a:t>
            </a:r>
            <a:r>
              <a:rPr lang="en-IN" altLang="en-US" b="1" dirty="0" smtClean="0"/>
              <a:t> </a:t>
            </a:r>
            <a:r>
              <a:rPr lang="en-IN" altLang="en-US" b="1" dirty="0"/>
              <a:t>curve type </a:t>
            </a:r>
            <a:r>
              <a:rPr lang="en-IN" altLang="en-US" b="1" dirty="0" smtClean="0"/>
              <a:t>hypothesis? Too early to conclude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IN" altLang="en-US" b="1" dirty="0" smtClean="0"/>
              <a:t>Recent debate by Piketty and others: top 1% getting 8-10% of income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IN" altLang="en-US" b="1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IN" alt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IN" alt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IN" altLang="en-US" dirty="0"/>
          </a:p>
          <a:p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10" y="3258354"/>
            <a:ext cx="7505700" cy="27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  <a:fontScheme name="Module">
    <a:majorFont>
      <a:latin typeface="Corbel"/>
      <a:ea typeface=""/>
      <a:cs typeface=""/>
      <a:font script="Jpan" typeface="HGｺﾞｼｯｸM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HGｺﾞｼｯｸM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Modul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47500"/>
              <a:satMod val="137000"/>
            </a:schemeClr>
          </a:gs>
          <a:gs pos="55000">
            <a:schemeClr val="phClr">
              <a:shade val="69000"/>
              <a:satMod val="137000"/>
            </a:schemeClr>
          </a:gs>
          <a:gs pos="100000">
            <a:schemeClr val="phClr">
              <a:shade val="98000"/>
              <a:satMod val="137000"/>
            </a:schemeClr>
          </a:gs>
        </a:gsLst>
        <a:lin ang="16200000" scaled="0"/>
      </a:gradFill>
    </a:fillStyleLst>
    <a:lnStyleLst>
      <a:ln w="6350" cap="rnd" cmpd="sng" algn="ctr">
        <a:solidFill>
          <a:schemeClr val="phClr">
            <a:shade val="95000"/>
            <a:satMod val="105000"/>
          </a:schemeClr>
        </a:solidFill>
        <a:prstDash val="solid"/>
      </a:ln>
      <a:ln w="48000" cap="flat" cmpd="thickThin" algn="ctr">
        <a:solidFill>
          <a:schemeClr val="phClr"/>
        </a:solidFill>
        <a:prstDash val="solid"/>
      </a:ln>
      <a:ln w="48500" cap="flat" cmpd="thickThin" algn="ctr">
        <a:solidFill>
          <a:schemeClr val="phClr"/>
        </a:solidFill>
        <a:prstDash val="solid"/>
      </a:ln>
    </a:lnStyleLst>
    <a:effectStyleLst>
      <a:effectStyle>
        <a:effectLst>
          <a:outerShdw blurRad="45000" dist="25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39000" dist="254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8000"/>
              <a:satMod val="300000"/>
            </a:schemeClr>
          </a:gs>
          <a:gs pos="12000">
            <a:schemeClr val="phClr">
              <a:tint val="48000"/>
              <a:satMod val="300000"/>
            </a:schemeClr>
          </a:gs>
          <a:gs pos="20000">
            <a:schemeClr val="phClr">
              <a:tint val="49000"/>
              <a:satMod val="300000"/>
            </a:schemeClr>
          </a:gs>
          <a:gs pos="100000">
            <a:schemeClr val="phClr">
              <a:shade val="30000"/>
            </a:schemeClr>
          </a:gs>
        </a:gsLst>
        <a:path path="circle">
          <a:fillToRect l="10000" t="-25000" r="10000" b="125000"/>
        </a:path>
      </a:gradFill>
      <a:blipFill>
        <a:blip xmlns:r="http://schemas.openxmlformats.org/officeDocument/2006/relationships" r:embed="rId1">
          <a:duotone>
            <a:schemeClr val="phClr">
              <a:shade val="75000"/>
              <a:satMod val="105000"/>
            </a:schemeClr>
            <a:schemeClr val="phClr">
              <a:tint val="95000"/>
              <a:satMod val="105000"/>
            </a:schemeClr>
          </a:duotone>
        </a:blip>
        <a:tile tx="0" ty="0" sx="38000" sy="38000" flip="none" algn="tl"/>
      </a:blipFill>
    </a:bgFillStyleLst>
  </a:fmt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  <a:fontScheme name="Module">
    <a:majorFont>
      <a:latin typeface="Corbel"/>
      <a:ea typeface=""/>
      <a:cs typeface=""/>
      <a:font script="Jpan" typeface="HGｺﾞｼｯｸM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HGｺﾞｼｯｸM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Modul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47500"/>
              <a:satMod val="137000"/>
            </a:schemeClr>
          </a:gs>
          <a:gs pos="55000">
            <a:schemeClr val="phClr">
              <a:shade val="69000"/>
              <a:satMod val="137000"/>
            </a:schemeClr>
          </a:gs>
          <a:gs pos="100000">
            <a:schemeClr val="phClr">
              <a:shade val="98000"/>
              <a:satMod val="137000"/>
            </a:schemeClr>
          </a:gs>
        </a:gsLst>
        <a:lin ang="16200000" scaled="0"/>
      </a:gradFill>
    </a:fillStyleLst>
    <a:lnStyleLst>
      <a:ln w="6350" cap="rnd" cmpd="sng" algn="ctr">
        <a:solidFill>
          <a:schemeClr val="phClr">
            <a:shade val="95000"/>
            <a:satMod val="105000"/>
          </a:schemeClr>
        </a:solidFill>
        <a:prstDash val="solid"/>
      </a:ln>
      <a:ln w="48000" cap="flat" cmpd="thickThin" algn="ctr">
        <a:solidFill>
          <a:schemeClr val="phClr"/>
        </a:solidFill>
        <a:prstDash val="solid"/>
      </a:ln>
      <a:ln w="48500" cap="flat" cmpd="thickThin" algn="ctr">
        <a:solidFill>
          <a:schemeClr val="phClr"/>
        </a:solidFill>
        <a:prstDash val="solid"/>
      </a:ln>
    </a:lnStyleLst>
    <a:effectStyleLst>
      <a:effectStyle>
        <a:effectLst>
          <a:outerShdw blurRad="45000" dist="25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39000" dist="254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8000"/>
              <a:satMod val="300000"/>
            </a:schemeClr>
          </a:gs>
          <a:gs pos="12000">
            <a:schemeClr val="phClr">
              <a:tint val="48000"/>
              <a:satMod val="300000"/>
            </a:schemeClr>
          </a:gs>
          <a:gs pos="20000">
            <a:schemeClr val="phClr">
              <a:tint val="49000"/>
              <a:satMod val="300000"/>
            </a:schemeClr>
          </a:gs>
          <a:gs pos="100000">
            <a:schemeClr val="phClr">
              <a:shade val="30000"/>
            </a:schemeClr>
          </a:gs>
        </a:gsLst>
        <a:path path="circle">
          <a:fillToRect l="10000" t="-25000" r="10000" b="125000"/>
        </a:path>
      </a:gradFill>
      <a:blipFill>
        <a:blip xmlns:r="http://schemas.openxmlformats.org/officeDocument/2006/relationships" r:embed="rId1">
          <a:duotone>
            <a:schemeClr val="phClr">
              <a:shade val="75000"/>
              <a:satMod val="105000"/>
            </a:schemeClr>
            <a:schemeClr val="phClr">
              <a:tint val="95000"/>
              <a:satMod val="105000"/>
            </a:schemeClr>
          </a:duotone>
        </a:blip>
        <a:tile tx="0" ty="0" sx="38000" sy="38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317</TotalTime>
  <Words>1794</Words>
  <Application>Microsoft Office PowerPoint</Application>
  <PresentationFormat>Widescreen</PresentationFormat>
  <Paragraphs>202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 Unicode MS</vt:lpstr>
      <vt:lpstr>Arial</vt:lpstr>
      <vt:lpstr>Calibri</vt:lpstr>
      <vt:lpstr>Calibri Light</vt:lpstr>
      <vt:lpstr>Times New Roman</vt:lpstr>
      <vt:lpstr>Wingdings</vt:lpstr>
      <vt:lpstr>Wingdings 2</vt:lpstr>
      <vt:lpstr>Retrospect</vt:lpstr>
      <vt:lpstr>Growth, Distribution, and  Sustainable Development Goals  MANOJ PANDA  INSTITUTE OF ECONOMIC GROWTH, DELHI </vt:lpstr>
      <vt:lpstr>Introduction</vt:lpstr>
      <vt:lpstr>Why income?</vt:lpstr>
      <vt:lpstr>Indian Economy</vt:lpstr>
      <vt:lpstr>Trends in Annual GDP Growth Rate, India 1951-2015 </vt:lpstr>
      <vt:lpstr>Sectoral composition of GDP Service driven growth process</vt:lpstr>
      <vt:lpstr>Future Growth Prospects</vt:lpstr>
      <vt:lpstr>Kuznet’s Curve</vt:lpstr>
      <vt:lpstr>Inequality: Gini-coefficient in per capita consumption</vt:lpstr>
      <vt:lpstr>Growth Incidence Curve</vt:lpstr>
      <vt:lpstr>Growth and Poverty</vt:lpstr>
      <vt:lpstr>Indian Poverty Line</vt:lpstr>
      <vt:lpstr>PowerPoint Presentation</vt:lpstr>
      <vt:lpstr>Poverty Reduction by Social Group, 2004-05 to 2011-12</vt:lpstr>
      <vt:lpstr>Poverty, Growth and Current Policy Focus</vt:lpstr>
      <vt:lpstr>Why not fast enough reduction in poverty?</vt:lpstr>
      <vt:lpstr>Sustainable Development Goals (SDGs)</vt:lpstr>
      <vt:lpstr>PowerPoint Presentation</vt:lpstr>
      <vt:lpstr>SDGs – 5 areas of critical importance</vt:lpstr>
      <vt:lpstr>Human Development Index, 2015 (HDR 2015)</vt:lpstr>
      <vt:lpstr>HDI and Child Mortality</vt:lpstr>
      <vt:lpstr>(Early) Neonatal and Infant Mortality</vt:lpstr>
      <vt:lpstr>Maternal mortality ratio (MMR)</vt:lpstr>
      <vt:lpstr>Relationship of income growth to sustainability</vt:lpstr>
      <vt:lpstr>Environmental Issues</vt:lpstr>
      <vt:lpstr>Environmentally adjusted GDP</vt:lpstr>
      <vt:lpstr>Conclusions</vt:lpstr>
      <vt:lpstr>Conclusions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Growth, Distribution, and  Sustainable Development Goals</dc:title>
  <dc:creator>Manoj</dc:creator>
  <cp:lastModifiedBy>manoj</cp:lastModifiedBy>
  <cp:revision>64</cp:revision>
  <dcterms:created xsi:type="dcterms:W3CDTF">2016-03-11T11:21:46Z</dcterms:created>
  <dcterms:modified xsi:type="dcterms:W3CDTF">2016-03-13T02:46:37Z</dcterms:modified>
</cp:coreProperties>
</file>