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72737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5844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3327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378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5767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9625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4401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99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16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997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55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4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6991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474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24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635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27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058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4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592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47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6527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763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875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964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223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8006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0912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3" name="Shape 23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Shape 25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4400" b="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4400" b="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4400" b="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4400" b="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3F3F3F"/>
              </a:buClr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800">
                <a:solidFill>
                  <a:srgbClr val="7F7F7F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8000" b="0" i="0" u="none" strike="noStrike" cap="none" baseline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4400" b="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457200" indent="0" rtl="0">
              <a:spcBef>
                <a:spcPts val="0"/>
              </a:spcBef>
              <a:buFont typeface="Trebuchet MS"/>
              <a:buNone/>
              <a:defRPr/>
            </a:lvl2pPr>
            <a:lvl3pPr marL="914400" indent="0" rtl="0">
              <a:spcBef>
                <a:spcPts val="0"/>
              </a:spcBef>
              <a:buFont typeface="Trebuchet MS"/>
              <a:buNone/>
              <a:defRPr/>
            </a:lvl3pPr>
            <a:lvl4pPr marL="1371600" indent="0" rtl="0">
              <a:spcBef>
                <a:spcPts val="0"/>
              </a:spcBef>
              <a:buFont typeface="Trebuchet MS"/>
              <a:buNone/>
              <a:defRPr/>
            </a:lvl4pPr>
            <a:lvl5pPr marL="1828800" indent="0" rtl="0">
              <a:spcBef>
                <a:spcPts val="0"/>
              </a:spcBef>
              <a:buFont typeface="Trebuchet MS"/>
              <a:buNone/>
              <a:defRPr/>
            </a:lvl5pPr>
            <a:lvl6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1800">
                <a:solidFill>
                  <a:srgbClr val="7F7F7F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4000" b="0" cap="none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7F7F7F"/>
              </a:buClr>
              <a:buFont typeface="Trebuchet MS"/>
              <a:buNone/>
              <a:defRPr sz="2000">
                <a:solidFill>
                  <a:srgbClr val="7F7F7F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2400" b="0"/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2400" b="0"/>
            </a:lvl1pPr>
            <a:lvl2pPr marL="457200" indent="0" rtl="0">
              <a:spcBef>
                <a:spcPts val="0"/>
              </a:spcBef>
              <a:buFont typeface="Trebuchet MS"/>
              <a:buNone/>
              <a:defRPr sz="2000" b="1"/>
            </a:lvl2pPr>
            <a:lvl3pPr marL="914400" indent="0" rtl="0">
              <a:spcBef>
                <a:spcPts val="0"/>
              </a:spcBef>
              <a:buFont typeface="Trebuchet MS"/>
              <a:buNone/>
              <a:defRPr sz="1800" b="1"/>
            </a:lvl3pPr>
            <a:lvl4pPr marL="1371600" indent="0" rtl="0">
              <a:spcBef>
                <a:spcPts val="0"/>
              </a:spcBef>
              <a:buFont typeface="Trebuchet MS"/>
              <a:buNone/>
              <a:defRPr sz="1600" b="1"/>
            </a:lvl4pPr>
            <a:lvl5pPr marL="1828800" indent="0" rtl="0">
              <a:spcBef>
                <a:spcPts val="0"/>
              </a:spcBef>
              <a:buFont typeface="Trebuchet MS"/>
              <a:buNone/>
              <a:defRPr sz="1600" b="1"/>
            </a:lvl5pPr>
            <a:lvl6pPr marL="2286000" indent="0" rtl="0">
              <a:spcBef>
                <a:spcPts val="0"/>
              </a:spcBef>
              <a:buFont typeface="Trebuchet MS"/>
              <a:buNone/>
              <a:defRPr sz="1600" b="1"/>
            </a:lvl6pPr>
            <a:lvl7pPr marL="2743200" indent="0" rtl="0">
              <a:spcBef>
                <a:spcPts val="0"/>
              </a:spcBef>
              <a:buFont typeface="Trebuchet MS"/>
              <a:buNone/>
              <a:defRPr sz="1600" b="1"/>
            </a:lvl7pPr>
            <a:lvl8pPr marL="3200400" indent="0" rtl="0">
              <a:spcBef>
                <a:spcPts val="0"/>
              </a:spcBef>
              <a:buFont typeface="Trebuchet MS"/>
              <a:buNone/>
              <a:defRPr sz="1600" b="1"/>
            </a:lvl8pPr>
            <a:lvl9pPr marL="3657600" indent="0" rtl="0">
              <a:spcBef>
                <a:spcPts val="0"/>
              </a:spcBef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400"/>
            </a:lvl1pPr>
            <a:lvl2pPr marL="457063" indent="-12562" rtl="0">
              <a:spcBef>
                <a:spcPts val="0"/>
              </a:spcBef>
              <a:buFont typeface="Trebuchet MS"/>
              <a:buNone/>
              <a:defRPr sz="1400"/>
            </a:lvl2pPr>
            <a:lvl3pPr marL="914126" indent="-12425" rtl="0">
              <a:spcBef>
                <a:spcPts val="0"/>
              </a:spcBef>
              <a:buFont typeface="Trebuchet MS"/>
              <a:buNone/>
              <a:defRPr sz="1200"/>
            </a:lvl3pPr>
            <a:lvl4pPr marL="1371189" indent="-12288" rtl="0">
              <a:spcBef>
                <a:spcPts val="0"/>
              </a:spcBef>
              <a:buFont typeface="Trebuchet MS"/>
              <a:buNone/>
              <a:defRPr sz="1000"/>
            </a:lvl4pPr>
            <a:lvl5pPr marL="1828251" indent="-12151" rtl="0">
              <a:spcBef>
                <a:spcPts val="0"/>
              </a:spcBef>
              <a:buFont typeface="Trebuchet MS"/>
              <a:buNone/>
              <a:defRPr sz="1000"/>
            </a:lvl5pPr>
            <a:lvl6pPr marL="2285314" indent="-12013" rtl="0">
              <a:spcBef>
                <a:spcPts val="0"/>
              </a:spcBef>
              <a:buFont typeface="Trebuchet MS"/>
              <a:buNone/>
              <a:defRPr sz="1000"/>
            </a:lvl6pPr>
            <a:lvl7pPr marL="2742377" indent="-11876" rtl="0">
              <a:spcBef>
                <a:spcPts val="0"/>
              </a:spcBef>
              <a:buFont typeface="Trebuchet MS"/>
              <a:buNone/>
              <a:defRPr sz="1000"/>
            </a:lvl7pPr>
            <a:lvl8pPr marL="3199440" indent="-11739" rtl="0">
              <a:spcBef>
                <a:spcPts val="0"/>
              </a:spcBef>
              <a:buFont typeface="Trebuchet MS"/>
              <a:buNone/>
              <a:defRPr sz="1000"/>
            </a:lvl8pPr>
            <a:lvl9pPr marL="3656503" indent="-11603" rtl="0">
              <a:spcBef>
                <a:spcPts val="0"/>
              </a:spcBef>
              <a:buFont typeface="Trebuchet MS"/>
              <a:buNone/>
              <a:defRPr sz="10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400" b="0"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rgbClr val="888888"/>
              </a:buClr>
              <a:buFont typeface="Trebuchet MS"/>
              <a:buNone/>
              <a:defRPr sz="16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16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Trebuchet MS"/>
              <a:buNone/>
              <a:defRPr sz="1200"/>
            </a:lvl1pPr>
            <a:lvl2pPr marL="457200" indent="0" rtl="0">
              <a:spcBef>
                <a:spcPts val="0"/>
              </a:spcBef>
              <a:buFont typeface="Trebuchet MS"/>
              <a:buNone/>
              <a:defRPr sz="1200"/>
            </a:lvl2pPr>
            <a:lvl3pPr marL="914400" indent="0" rtl="0">
              <a:spcBef>
                <a:spcPts val="0"/>
              </a:spcBef>
              <a:buFont typeface="Trebuchet MS"/>
              <a:buNone/>
              <a:defRPr sz="1000"/>
            </a:lvl3pPr>
            <a:lvl4pPr marL="1371600" indent="0" rtl="0">
              <a:spcBef>
                <a:spcPts val="0"/>
              </a:spcBef>
              <a:buFont typeface="Trebuchet MS"/>
              <a:buNone/>
              <a:defRPr sz="900"/>
            </a:lvl4pPr>
            <a:lvl5pPr marL="1828800" indent="0" rtl="0">
              <a:spcBef>
                <a:spcPts val="0"/>
              </a:spcBef>
              <a:buFont typeface="Trebuchet MS"/>
              <a:buNone/>
              <a:defRPr sz="900"/>
            </a:lvl5pPr>
            <a:lvl6pPr marL="2286000" indent="0" rtl="0">
              <a:spcBef>
                <a:spcPts val="0"/>
              </a:spcBef>
              <a:buFont typeface="Trebuchet MS"/>
              <a:buNone/>
              <a:defRPr sz="900"/>
            </a:lvl6pPr>
            <a:lvl7pPr marL="2743200" indent="0" rtl="0">
              <a:spcBef>
                <a:spcPts val="0"/>
              </a:spcBef>
              <a:buFont typeface="Trebuchet MS"/>
              <a:buNone/>
              <a:defRPr sz="900"/>
            </a:lvl7pPr>
            <a:lvl8pPr marL="3200400" indent="0" rtl="0">
              <a:spcBef>
                <a:spcPts val="0"/>
              </a:spcBef>
              <a:buFont typeface="Trebuchet MS"/>
              <a:buNone/>
              <a:defRPr sz="900"/>
            </a:lvl8pPr>
            <a:lvl9pPr marL="3657600" indent="0" rtl="0">
              <a:spcBef>
                <a:spcPts val="0"/>
              </a:spcBef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6" name="Shape 6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Shape 8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sz="12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419" sz="900" b="0" i="0" u="none" strike="noStrike" cap="none" baseline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419" sz="54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Filtro Blur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Richard Andrey Salazar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Alejandro Lopez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1800" b="0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Daniel Torres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7426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419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Selección manual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Seleccionar el area de la mascara de forma </a:t>
            </a:r>
            <a:r>
              <a:rPr lang="es-419" sz="2400" b="1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manual</a:t>
            </a:r>
            <a:r>
              <a:rPr lang="es-419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mediante vertices de un poligono.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Pros: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s-419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Facil de implemetar</a:t>
            </a:r>
          </a:p>
          <a:p>
            <a:pPr marL="342900" marR="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Contras: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s-419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 es automatizable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s-419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 puede incluir partes innecesarias o excluir partes de lo que se necesita dejar sin aplicar blur.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4406" y="662447"/>
            <a:ext cx="8075052" cy="61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764406" y="180304"/>
            <a:ext cx="807505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Selección de area que se quiere excluir de la aplicación del filtro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4100" y="707454"/>
            <a:ext cx="7843233" cy="604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1584101" y="360608"/>
            <a:ext cx="771574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Mascara generada a partir de la selección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3194" y="638645"/>
            <a:ext cx="7723865" cy="5965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1893194" y="269312"/>
            <a:ext cx="772386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Imagen resultado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419"/>
              <a:t>Búsqueda de objetos en la imagen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77333" y="2146564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lang="es-419" sz="2400"/>
              <a:t>Se intenta encontrar de forma automática los objetos que están en la imagen para hacer una selección de cual se va a excluir del filtro por medio un algoritmo que encuentre lugares cerrados y los identifique rellenandolos.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9" y="355502"/>
            <a:ext cx="7968522" cy="614469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Selección de objetos claros u oscuros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77325" y="1458601"/>
            <a:ext cx="8596800" cy="458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>
                <a:solidFill>
                  <a:srgbClr val="3F3F3F"/>
                </a:solidFill>
              </a:rPr>
              <a:t>La selección de los objetos claros en la implementación se realiza de la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>
                <a:solidFill>
                  <a:srgbClr val="3F3F3F"/>
                </a:solidFill>
              </a:rPr>
              <a:t>siguiente forma: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>
                <a:solidFill>
                  <a:srgbClr val="90C22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    </a:t>
            </a:r>
            <a:r>
              <a:rPr lang="es-419">
                <a:solidFill>
                  <a:srgbClr val="3F3F3F"/>
                </a:solidFill>
              </a:rPr>
              <a:t>Se convierte la imagen selección a escala de grises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>
                <a:solidFill>
                  <a:srgbClr val="90C22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     </a:t>
            </a:r>
            <a:r>
              <a:rPr lang="es-419">
                <a:solidFill>
                  <a:srgbClr val="3F3F3F"/>
                </a:solidFill>
              </a:rPr>
              <a:t>Se selección un limite de 130 en el cual todo lo que este por encima tendrá un valor de 255 y todo lo que este por debajo tendrá un valor de 0. De esta forma se puede identificar el objeto blanco de una mejor forma.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419">
                <a:solidFill>
                  <a:srgbClr val="90C22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     </a:t>
            </a:r>
            <a:r>
              <a:rPr lang="es-419">
                <a:solidFill>
                  <a:srgbClr val="3F3F3F"/>
                </a:solidFill>
              </a:rPr>
              <a:t>Se llenar los huecos de la imagen con el fin de dar una mejor resolución a los    objetos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mascara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419"/>
              <a:t>resultado 1 average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419"/>
              <a:t>resultado 2 Disk Blur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419"/>
              <a:t>Drive no me deja importar imagenes :’(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009900" y="1047750"/>
            <a:ext cx="6172200" cy="4762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419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Aplicaciones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s-419" sz="4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Fotografia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s-419" sz="4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Animaciones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s-419" sz="4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Juegos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s-419" sz="4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Humanos xD</a:t>
            </a: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resultado 3 gaussian Blur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resultado 4 Motion blur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77325" y="1528676"/>
            <a:ext cx="8596800" cy="45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9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Diferencias con lo real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77325" y="1500601"/>
            <a:ext cx="8596800" cy="454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6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Implementación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77325" y="1753076"/>
            <a:ext cx="8596800" cy="428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como se hizo y en que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Implementacion paralela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como se hizo y con que gpus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Grafica de tiempos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419"/>
              <a:t>Grafica de x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084058" y="2937675"/>
            <a:ext cx="8596800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s-419" sz="4800"/>
              <a:t>GRACIAS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419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Gaussian blur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 el resultado de aplicar blur a una imagen con una function gausiana. Es ampliamente usado en efectos de software graficos, usualmente para reducir el ruido de las imagines y reducir el detalle. El efecto visual de esta tecnica de blur es un un blur suavizado parecido al visto en una imagen a traves de un vidrio translucido, diferente del efecto </a:t>
            </a:r>
            <a:r>
              <a:rPr lang="es-419" sz="2000" b="1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bokeh</a:t>
            </a:r>
            <a:r>
              <a:rPr lang="es-419" sz="2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producido por un lente fuera de foco.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5011" y="4598921"/>
            <a:ext cx="3575560" cy="771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419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 blur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filtro Average Blur aplica una convolucion a la imagen usando una mascara con pesos iguales de forma rectangular( M x N) o cuadrada (M x M).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Una mascara usada comunmente para el filtro Average Blur es:</a:t>
            </a: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4853" y="3434614"/>
            <a:ext cx="1912914" cy="192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7298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419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Disk blur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filtro Disk blur consiste en aplicar el filtro Average blur pero con una mascara circular en vez de una mascara rectangular o cuadrada.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592" y="3315087"/>
            <a:ext cx="7924743" cy="262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6267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419" sz="324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Motion blur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77333" y="1236371"/>
            <a:ext cx="8596668" cy="4804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 el rastro dejado por los objetos en movimiento en una fotografía o en una secuencia de imágenes como una película o una animación. Aparece cuando el objeto siendo grabado cambia su posición durante la captura de un fotograma debido a su velocidad o al movimiento de la cámara.</a:t>
            </a: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 aplica mediante una convolucion con una mascara que depende del angulo que se de sea en el motion blur, por ejemplo:</a:t>
            </a: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0°: 0.2000    0.2000    0.2000    0.2000    0.2000</a:t>
            </a: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90°: 0.2000</a:t>
            </a: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0.2000</a:t>
            </a: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0.2000</a:t>
            </a: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0.2000</a:t>
            </a: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0.2000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050821" y="260582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419" sz="44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“blurrificacion”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103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419" sz="324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Aplicando blur a una imagen excluyendo un objeto en particular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proceso de aplicar blur a una imagen es, independientemente del filtro a aplicar, hacer una convolución con determinada mascara dependiendo del caso.</a:t>
            </a: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419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Sin embargo, aplicar blur a una imagen, con la variación de incluir o excluir un objeto de ésta, conlleva un trabajo extra que se busco abordar desde distintas perspectivas.</a:t>
            </a:r>
          </a:p>
          <a:p>
            <a:pPr marL="0" marR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4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5276" y="1474496"/>
            <a:ext cx="5553309" cy="426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941" y="1474496"/>
            <a:ext cx="5553309" cy="426947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267941" y="746975"/>
            <a:ext cx="555330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Imagen original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255276" y="746975"/>
            <a:ext cx="530074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Imagen tras aplicar Disk Blur con radio 10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Panorámica</PresentationFormat>
  <Paragraphs>64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Noto Sans Symbols</vt:lpstr>
      <vt:lpstr>Arial</vt:lpstr>
      <vt:lpstr>Trebuchet MS</vt:lpstr>
      <vt:lpstr>Faceta</vt:lpstr>
      <vt:lpstr>Filtro Blur</vt:lpstr>
      <vt:lpstr>Aplicaciones</vt:lpstr>
      <vt:lpstr>Gaussian blur</vt:lpstr>
      <vt:lpstr>Average blur</vt:lpstr>
      <vt:lpstr>Disk blur</vt:lpstr>
      <vt:lpstr>Motion blur</vt:lpstr>
      <vt:lpstr>Proceso de “blurrificacion”</vt:lpstr>
      <vt:lpstr>Aplicando blur a una imagen excluyendo un objeto en particular</vt:lpstr>
      <vt:lpstr>Presentación de PowerPoint</vt:lpstr>
      <vt:lpstr>Selección manual</vt:lpstr>
      <vt:lpstr>Presentación de PowerPoint</vt:lpstr>
      <vt:lpstr>Presentación de PowerPoint</vt:lpstr>
      <vt:lpstr>Presentación de PowerPoint</vt:lpstr>
      <vt:lpstr>Búsqueda de objetos en la imagen</vt:lpstr>
      <vt:lpstr>Presentación de PowerPoint</vt:lpstr>
      <vt:lpstr>Selección de objetos claros u oscuros</vt:lpstr>
      <vt:lpstr>mascara</vt:lpstr>
      <vt:lpstr>resultado 1 average </vt:lpstr>
      <vt:lpstr>resultado 2 Disk Blur </vt:lpstr>
      <vt:lpstr>resultado 3 gaussian Blur</vt:lpstr>
      <vt:lpstr>resultado 4 Motion blur</vt:lpstr>
      <vt:lpstr>Diferencias con lo real</vt:lpstr>
      <vt:lpstr>Implementación</vt:lpstr>
      <vt:lpstr>Implementacion paralela</vt:lpstr>
      <vt:lpstr>Grafica de tiempos</vt:lpstr>
      <vt:lpstr>Grafica de x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 Blur</dc:title>
  <cp:lastModifiedBy>RichardSS</cp:lastModifiedBy>
  <cp:revision>1</cp:revision>
  <dcterms:modified xsi:type="dcterms:W3CDTF">2015-12-02T18:53:14Z</dcterms:modified>
</cp:coreProperties>
</file>