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9" r:id="rId3"/>
    <p:sldId id="286" r:id="rId4"/>
    <p:sldId id="282" r:id="rId5"/>
    <p:sldId id="283" r:id="rId6"/>
    <p:sldId id="284" r:id="rId7"/>
    <p:sldId id="285" r:id="rId8"/>
    <p:sldId id="267" r:id="rId9"/>
    <p:sldId id="269" r:id="rId10"/>
    <p:sldId id="270" r:id="rId11"/>
    <p:sldId id="271" r:id="rId12"/>
    <p:sldId id="272" r:id="rId13"/>
    <p:sldId id="274" r:id="rId14"/>
    <p:sldId id="275" r:id="rId15"/>
    <p:sldId id="276" r:id="rId16"/>
    <p:sldId id="290" r:id="rId17"/>
    <p:sldId id="29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12C9A8D3-2674-4C66-8B48-34B9DE1B8167}">
          <p14:sldIdLst>
            <p14:sldId id="256"/>
            <p14:sldId id="289"/>
            <p14:sldId id="286"/>
            <p14:sldId id="282"/>
            <p14:sldId id="283"/>
            <p14:sldId id="284"/>
            <p14:sldId id="285"/>
            <p14:sldId id="267"/>
            <p14:sldId id="269"/>
            <p14:sldId id="270"/>
            <p14:sldId id="271"/>
            <p14:sldId id="272"/>
            <p14:sldId id="274"/>
            <p14:sldId id="275"/>
            <p14:sldId id="276"/>
            <p14:sldId id="290"/>
            <p14:sldId id="291"/>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6"/>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200963" cy="3200876"/>
          </a:xfrm>
          <a:prstGeom prst="rect">
            <a:avLst/>
          </a:prstGeom>
          <a:solidFill>
            <a:srgbClr val="3B3B3B"/>
          </a:solidFill>
        </p:spPr>
        <p:txBody>
          <a:bodyPr wrap="none" rtlCol="0">
            <a:spAutoFit/>
          </a:bodyPr>
          <a:lstStyle/>
          <a:p>
            <a:r>
              <a:rPr lang="tr-TR" sz="6600" dirty="0">
                <a:solidFill>
                  <a:srgbClr val="FF6600"/>
                </a:solidFill>
              </a:rPr>
              <a:t>G2M CASE STUDY (XYZ)</a:t>
            </a:r>
            <a:endParaRPr lang="en-US" sz="6600" dirty="0">
              <a:solidFill>
                <a:srgbClr val="FF6600"/>
              </a:solidFill>
            </a:endParaRPr>
          </a:p>
          <a:p>
            <a:endParaRPr lang="tr-TR" sz="4000" dirty="0"/>
          </a:p>
          <a:p>
            <a:endParaRPr lang="en-US" sz="4000" dirty="0"/>
          </a:p>
          <a:p>
            <a:r>
              <a:rPr lang="tr-TR" sz="2800" b="1" dirty="0"/>
              <a:t>11-March-2021                      Burak Demir</a:t>
            </a:r>
          </a:p>
          <a:p>
            <a:r>
              <a:rPr lang="tr-TR" sz="2800" b="1" dirty="0"/>
              <a:t>Data </a:t>
            </a:r>
            <a:r>
              <a:rPr lang="tr-TR" sz="2800" b="1" dirty="0" err="1"/>
              <a:t>and</a:t>
            </a:r>
            <a:r>
              <a:rPr lang="tr-TR" sz="2800" b="1" dirty="0"/>
              <a:t> </a:t>
            </a:r>
            <a:r>
              <a:rPr lang="tr-TR" sz="2800" b="1" dirty="0" err="1"/>
              <a:t>Analytics</a:t>
            </a:r>
            <a:r>
              <a:rPr lang="tr-TR" sz="2800" b="1" dirty="0"/>
              <a:t>	     </a:t>
            </a:r>
            <a:r>
              <a:rPr lang="tr-TR" sz="2800" b="1" dirty="0" err="1"/>
              <a:t>Turkey</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26914D30-FF6B-4581-BC48-F16E579DA0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979" y="1589122"/>
            <a:ext cx="5030833" cy="2476500"/>
          </a:xfrm>
        </p:spPr>
      </p:pic>
      <p:sp>
        <p:nvSpPr>
          <p:cNvPr id="4" name="Rectangle 3">
            <a:extLst>
              <a:ext uri="{FF2B5EF4-FFF2-40B4-BE49-F238E27FC236}">
                <a16:creationId xmlns:a16="http://schemas.microsoft.com/office/drawing/2014/main" id="{978AD14E-0964-485F-8E81-0E7D1F0BE707}"/>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accent2">
                    <a:lumMod val="75000"/>
                  </a:schemeClr>
                </a:solidFill>
              </a:rPr>
              <a:t>Spring Profit Analysis</a:t>
            </a:r>
            <a:endParaRPr lang="en-US" sz="4400" dirty="0">
              <a:solidFill>
                <a:schemeClr val="accent2">
                  <a:lumMod val="75000"/>
                </a:schemeClr>
              </a:solidFill>
            </a:endParaRPr>
          </a:p>
        </p:txBody>
      </p:sp>
      <p:pic>
        <p:nvPicPr>
          <p:cNvPr id="3" name="Resim 2">
            <a:extLst>
              <a:ext uri="{FF2B5EF4-FFF2-40B4-BE49-F238E27FC236}">
                <a16:creationId xmlns:a16="http://schemas.microsoft.com/office/drawing/2014/main" id="{11E83ABE-8090-4BD3-8F90-41312C3C7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3058" y="2026548"/>
            <a:ext cx="3686175" cy="2476500"/>
          </a:xfrm>
          <a:prstGeom prst="rect">
            <a:avLst/>
          </a:prstGeom>
        </p:spPr>
      </p:pic>
      <p:sp>
        <p:nvSpPr>
          <p:cNvPr id="5" name="Metin kutusu 4">
            <a:extLst>
              <a:ext uri="{FF2B5EF4-FFF2-40B4-BE49-F238E27FC236}">
                <a16:creationId xmlns:a16="http://schemas.microsoft.com/office/drawing/2014/main" id="{6EB32915-923E-402A-9D61-480887B66717}"/>
              </a:ext>
            </a:extLst>
          </p:cNvPr>
          <p:cNvSpPr txBox="1"/>
          <p:nvPr/>
        </p:nvSpPr>
        <p:spPr>
          <a:xfrm>
            <a:off x="8720127" y="4834830"/>
            <a:ext cx="2650238" cy="646331"/>
          </a:xfrm>
          <a:prstGeom prst="rect">
            <a:avLst/>
          </a:prstGeom>
          <a:noFill/>
        </p:spPr>
        <p:txBody>
          <a:bodyPr wrap="square" rtlCol="0">
            <a:spAutoFit/>
          </a:bodyPr>
          <a:lstStyle/>
          <a:p>
            <a:r>
              <a:rPr lang="tr-TR" dirty="0"/>
              <a:t>Y</a:t>
            </a:r>
            <a:r>
              <a:rPr lang="en-US" dirty="0" err="1"/>
              <a:t>ellow</a:t>
            </a:r>
            <a:r>
              <a:rPr lang="en-US" dirty="0"/>
              <a:t> loses </a:t>
            </a:r>
            <a:r>
              <a:rPr lang="tr-TR" dirty="0"/>
              <a:t>  % 9.21 </a:t>
            </a:r>
          </a:p>
          <a:p>
            <a:r>
              <a:rPr lang="tr-TR" dirty="0"/>
              <a:t>P</a:t>
            </a:r>
            <a:r>
              <a:rPr lang="en-US" dirty="0"/>
              <a:t>ink loses </a:t>
            </a:r>
            <a:r>
              <a:rPr lang="tr-TR" dirty="0"/>
              <a:t>      % 19.38</a:t>
            </a:r>
          </a:p>
        </p:txBody>
      </p:sp>
      <p:pic>
        <p:nvPicPr>
          <p:cNvPr id="7" name="Resim 6">
            <a:extLst>
              <a:ext uri="{FF2B5EF4-FFF2-40B4-BE49-F238E27FC236}">
                <a16:creationId xmlns:a16="http://schemas.microsoft.com/office/drawing/2014/main" id="{CA28682D-81B7-4C7C-BE6A-75C53D18B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150" y="4283144"/>
            <a:ext cx="4974489" cy="2448546"/>
          </a:xfrm>
          <a:prstGeom prst="rect">
            <a:avLst/>
          </a:prstGeom>
        </p:spPr>
      </p:pic>
    </p:spTree>
    <p:extLst>
      <p:ext uri="{BB962C8B-B14F-4D97-AF65-F5344CB8AC3E}">
        <p14:creationId xmlns:p14="http://schemas.microsoft.com/office/powerpoint/2010/main" val="202775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210190-576C-48AC-A4D8-353A539090D0}"/>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Summer</a:t>
            </a:r>
            <a:r>
              <a:rPr lang="tr-TR" sz="4400" dirty="0">
                <a:solidFill>
                  <a:schemeClr val="accent2">
                    <a:lumMod val="75000"/>
                  </a:schemeClr>
                </a:solidFill>
              </a:rPr>
              <a:t> Profit Analysis</a:t>
            </a:r>
            <a:endParaRPr lang="en-US" sz="4400" dirty="0">
              <a:solidFill>
                <a:schemeClr val="accent2">
                  <a:lumMod val="75000"/>
                </a:schemeClr>
              </a:solidFill>
            </a:endParaRPr>
          </a:p>
        </p:txBody>
      </p:sp>
      <p:pic>
        <p:nvPicPr>
          <p:cNvPr id="6" name="Resim 5">
            <a:extLst>
              <a:ext uri="{FF2B5EF4-FFF2-40B4-BE49-F238E27FC236}">
                <a16:creationId xmlns:a16="http://schemas.microsoft.com/office/drawing/2014/main" id="{DA67EA50-507B-40AA-B2E5-D94D9FA4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33" y="1601012"/>
            <a:ext cx="5074328" cy="2501328"/>
          </a:xfrm>
          <a:prstGeom prst="rect">
            <a:avLst/>
          </a:prstGeom>
        </p:spPr>
      </p:pic>
      <p:pic>
        <p:nvPicPr>
          <p:cNvPr id="7" name="Resim 6">
            <a:extLst>
              <a:ext uri="{FF2B5EF4-FFF2-40B4-BE49-F238E27FC236}">
                <a16:creationId xmlns:a16="http://schemas.microsoft.com/office/drawing/2014/main" id="{431D1BA7-89E9-42DD-949A-77A14EFDB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923" y="1896645"/>
            <a:ext cx="3657600" cy="2476500"/>
          </a:xfrm>
          <a:prstGeom prst="rect">
            <a:avLst/>
          </a:prstGeom>
        </p:spPr>
      </p:pic>
      <p:sp>
        <p:nvSpPr>
          <p:cNvPr id="5" name="Metin kutusu 4">
            <a:extLst>
              <a:ext uri="{FF2B5EF4-FFF2-40B4-BE49-F238E27FC236}">
                <a16:creationId xmlns:a16="http://schemas.microsoft.com/office/drawing/2014/main" id="{FB1BE904-B179-4891-8ABA-9BFEE7BDCFE2}"/>
              </a:ext>
            </a:extLst>
          </p:cNvPr>
          <p:cNvSpPr txBox="1"/>
          <p:nvPr/>
        </p:nvSpPr>
        <p:spPr>
          <a:xfrm>
            <a:off x="8744980" y="4575024"/>
            <a:ext cx="2770543" cy="646331"/>
          </a:xfrm>
          <a:prstGeom prst="rect">
            <a:avLst/>
          </a:prstGeom>
          <a:noFill/>
        </p:spPr>
        <p:txBody>
          <a:bodyPr wrap="square" rtlCol="0">
            <a:spAutoFit/>
          </a:bodyPr>
          <a:lstStyle/>
          <a:p>
            <a:r>
              <a:rPr lang="tr-TR" dirty="0"/>
              <a:t>Y</a:t>
            </a:r>
            <a:r>
              <a:rPr lang="en-US" dirty="0" err="1"/>
              <a:t>ellow</a:t>
            </a:r>
            <a:r>
              <a:rPr lang="en-US" dirty="0"/>
              <a:t> loses </a:t>
            </a:r>
            <a:r>
              <a:rPr lang="tr-TR" dirty="0"/>
              <a:t>  % 19.42 </a:t>
            </a:r>
          </a:p>
          <a:p>
            <a:r>
              <a:rPr lang="tr-TR" dirty="0"/>
              <a:t>P</a:t>
            </a:r>
            <a:r>
              <a:rPr lang="en-US" dirty="0"/>
              <a:t>ink loses </a:t>
            </a:r>
            <a:r>
              <a:rPr lang="tr-TR" dirty="0"/>
              <a:t>      % 26.98</a:t>
            </a:r>
          </a:p>
        </p:txBody>
      </p:sp>
      <p:sp>
        <p:nvSpPr>
          <p:cNvPr id="2" name="Metin kutusu 1">
            <a:extLst>
              <a:ext uri="{FF2B5EF4-FFF2-40B4-BE49-F238E27FC236}">
                <a16:creationId xmlns:a16="http://schemas.microsoft.com/office/drawing/2014/main" id="{899C5880-B02E-44D7-A459-27F46228417F}"/>
              </a:ext>
            </a:extLst>
          </p:cNvPr>
          <p:cNvSpPr txBox="1"/>
          <p:nvPr/>
        </p:nvSpPr>
        <p:spPr>
          <a:xfrm>
            <a:off x="7301948" y="5552661"/>
            <a:ext cx="4387309" cy="646331"/>
          </a:xfrm>
          <a:prstGeom prst="rect">
            <a:avLst/>
          </a:prstGeom>
          <a:noFill/>
        </p:spPr>
        <p:txBody>
          <a:bodyPr wrap="square" rtlCol="0">
            <a:spAutoFit/>
          </a:bodyPr>
          <a:lstStyle/>
          <a:p>
            <a:r>
              <a:rPr lang="tr-TR" dirty="0" err="1"/>
              <a:t>Despite</a:t>
            </a:r>
            <a:r>
              <a:rPr lang="tr-TR" dirty="0"/>
              <a:t> </a:t>
            </a:r>
            <a:r>
              <a:rPr lang="tr-TR" dirty="0" err="1"/>
              <a:t>the</a:t>
            </a:r>
            <a:r>
              <a:rPr lang="tr-TR" dirty="0"/>
              <a:t> </a:t>
            </a:r>
            <a:r>
              <a:rPr lang="tr-TR" dirty="0" err="1"/>
              <a:t>fall</a:t>
            </a:r>
            <a:r>
              <a:rPr lang="tr-TR" dirty="0"/>
              <a:t> in </a:t>
            </a:r>
            <a:r>
              <a:rPr lang="tr-TR" dirty="0" err="1"/>
              <a:t>winter</a:t>
            </a:r>
            <a:r>
              <a:rPr lang="tr-TR" dirty="0"/>
              <a:t>, </a:t>
            </a:r>
            <a:r>
              <a:rPr lang="tr-TR" dirty="0" err="1"/>
              <a:t>Yellow</a:t>
            </a:r>
            <a:r>
              <a:rPr lang="tr-TR" dirty="0"/>
              <a:t> </a:t>
            </a:r>
            <a:r>
              <a:rPr lang="tr-TR" dirty="0" err="1"/>
              <a:t>Cab</a:t>
            </a:r>
            <a:r>
              <a:rPr lang="tr-TR" dirty="0"/>
              <a:t> </a:t>
            </a:r>
            <a:r>
              <a:rPr lang="tr-TR" dirty="0" err="1"/>
              <a:t>seems</a:t>
            </a:r>
            <a:r>
              <a:rPr lang="tr-TR" dirty="0"/>
              <a:t> </a:t>
            </a:r>
            <a:r>
              <a:rPr lang="tr-TR" dirty="0" err="1"/>
              <a:t>to</a:t>
            </a:r>
            <a:r>
              <a:rPr lang="tr-TR" dirty="0"/>
              <a:t> be a </a:t>
            </a:r>
            <a:r>
              <a:rPr lang="tr-TR" dirty="0" err="1"/>
              <a:t>better</a:t>
            </a:r>
            <a:r>
              <a:rPr lang="tr-TR" dirty="0"/>
              <a:t> </a:t>
            </a:r>
            <a:r>
              <a:rPr lang="tr-TR" dirty="0" err="1"/>
              <a:t>option</a:t>
            </a:r>
            <a:r>
              <a:rPr lang="tr-TR" dirty="0"/>
              <a:t> </a:t>
            </a:r>
            <a:r>
              <a:rPr lang="tr-TR" dirty="0" err="1"/>
              <a:t>than</a:t>
            </a:r>
            <a:r>
              <a:rPr lang="tr-TR" dirty="0"/>
              <a:t> Pink </a:t>
            </a:r>
            <a:r>
              <a:rPr lang="tr-TR" dirty="0" err="1"/>
              <a:t>Cab</a:t>
            </a:r>
            <a:r>
              <a:rPr lang="tr-TR" dirty="0"/>
              <a:t>.</a:t>
            </a:r>
          </a:p>
        </p:txBody>
      </p:sp>
      <p:pic>
        <p:nvPicPr>
          <p:cNvPr id="8" name="Resim 7">
            <a:extLst>
              <a:ext uri="{FF2B5EF4-FFF2-40B4-BE49-F238E27FC236}">
                <a16:creationId xmlns:a16="http://schemas.microsoft.com/office/drawing/2014/main" id="{C54EAE9A-212A-4D79-BD97-1F7FB32792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333" y="4257605"/>
            <a:ext cx="5074328" cy="2476500"/>
          </a:xfrm>
          <a:prstGeom prst="rect">
            <a:avLst/>
          </a:prstGeom>
        </p:spPr>
      </p:pic>
    </p:spTree>
    <p:extLst>
      <p:ext uri="{BB962C8B-B14F-4D97-AF65-F5344CB8AC3E}">
        <p14:creationId xmlns:p14="http://schemas.microsoft.com/office/powerpoint/2010/main" val="206822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879EB55C-9427-45A7-983F-D580639AC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9953" y="1487557"/>
            <a:ext cx="3676650" cy="2495550"/>
          </a:xfrm>
        </p:spPr>
      </p:pic>
      <p:sp>
        <p:nvSpPr>
          <p:cNvPr id="4" name="Rectangle 3">
            <a:extLst>
              <a:ext uri="{FF2B5EF4-FFF2-40B4-BE49-F238E27FC236}">
                <a16:creationId xmlns:a16="http://schemas.microsoft.com/office/drawing/2014/main" id="{549322A3-573A-4E02-AE03-DEF113C6DE43}"/>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accent2">
                    <a:lumMod val="75000"/>
                  </a:schemeClr>
                </a:solidFill>
              </a:rPr>
              <a:t>Profit </a:t>
            </a:r>
            <a:r>
              <a:rPr lang="tr-TR" sz="4400" dirty="0" err="1">
                <a:solidFill>
                  <a:schemeClr val="accent2">
                    <a:lumMod val="75000"/>
                  </a:schemeClr>
                </a:solidFill>
              </a:rPr>
              <a:t>for</a:t>
            </a:r>
            <a:r>
              <a:rPr lang="tr-TR" sz="4400" dirty="0">
                <a:solidFill>
                  <a:schemeClr val="accent2">
                    <a:lumMod val="75000"/>
                  </a:schemeClr>
                </a:solidFill>
              </a:rPr>
              <a:t> </a:t>
            </a:r>
            <a:r>
              <a:rPr lang="tr-TR" sz="4400" dirty="0" err="1">
                <a:solidFill>
                  <a:schemeClr val="accent2">
                    <a:lumMod val="75000"/>
                  </a:schemeClr>
                </a:solidFill>
              </a:rPr>
              <a:t>Every</a:t>
            </a:r>
            <a:r>
              <a:rPr lang="tr-TR" sz="4400" dirty="0">
                <a:solidFill>
                  <a:schemeClr val="accent2">
                    <a:lumMod val="75000"/>
                  </a:schemeClr>
                </a:solidFill>
              </a:rPr>
              <a:t> City</a:t>
            </a:r>
            <a:endParaRPr lang="en-US" sz="4400" dirty="0">
              <a:solidFill>
                <a:schemeClr val="accent2">
                  <a:lumMod val="75000"/>
                </a:schemeClr>
              </a:solidFill>
            </a:endParaRPr>
          </a:p>
        </p:txBody>
      </p:sp>
      <p:pic>
        <p:nvPicPr>
          <p:cNvPr id="8" name="Resim 7">
            <a:extLst>
              <a:ext uri="{FF2B5EF4-FFF2-40B4-BE49-F238E27FC236}">
                <a16:creationId xmlns:a16="http://schemas.microsoft.com/office/drawing/2014/main" id="{97DBEE0B-2547-45FD-9196-A226EAE27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528" y="4099064"/>
            <a:ext cx="3619500" cy="2647950"/>
          </a:xfrm>
          <a:prstGeom prst="rect">
            <a:avLst/>
          </a:prstGeom>
        </p:spPr>
      </p:pic>
      <p:pic>
        <p:nvPicPr>
          <p:cNvPr id="10" name="Resim 9">
            <a:extLst>
              <a:ext uri="{FF2B5EF4-FFF2-40B4-BE49-F238E27FC236}">
                <a16:creationId xmlns:a16="http://schemas.microsoft.com/office/drawing/2014/main" id="{D51F1C25-E6DD-4576-9DE8-E4CAA7009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567" y="1656108"/>
            <a:ext cx="6743700" cy="3333750"/>
          </a:xfrm>
          <a:prstGeom prst="rect">
            <a:avLst/>
          </a:prstGeom>
        </p:spPr>
      </p:pic>
      <p:sp>
        <p:nvSpPr>
          <p:cNvPr id="2" name="Metin kutusu 1">
            <a:extLst>
              <a:ext uri="{FF2B5EF4-FFF2-40B4-BE49-F238E27FC236}">
                <a16:creationId xmlns:a16="http://schemas.microsoft.com/office/drawing/2014/main" id="{7CDF62E1-6181-42DD-BA40-A86C1CD83238}"/>
              </a:ext>
            </a:extLst>
          </p:cNvPr>
          <p:cNvSpPr txBox="1"/>
          <p:nvPr/>
        </p:nvSpPr>
        <p:spPr>
          <a:xfrm>
            <a:off x="1457739" y="5423039"/>
            <a:ext cx="4916558" cy="646331"/>
          </a:xfrm>
          <a:prstGeom prst="rect">
            <a:avLst/>
          </a:prstGeom>
          <a:noFill/>
        </p:spPr>
        <p:txBody>
          <a:bodyPr wrap="square" rtlCol="0">
            <a:spAutoFit/>
          </a:bodyPr>
          <a:lstStyle/>
          <a:p>
            <a:r>
              <a:rPr lang="tr-TR" dirty="0" err="1"/>
              <a:t>Yellow</a:t>
            </a:r>
            <a:r>
              <a:rPr lang="tr-TR" dirty="0"/>
              <a:t> </a:t>
            </a:r>
            <a:r>
              <a:rPr lang="tr-TR" dirty="0" err="1"/>
              <a:t>Cab</a:t>
            </a:r>
            <a:r>
              <a:rPr lang="tr-TR" dirty="0"/>
              <a:t> has </a:t>
            </a:r>
            <a:r>
              <a:rPr lang="tr-TR" dirty="0" err="1"/>
              <a:t>made</a:t>
            </a:r>
            <a:r>
              <a:rPr lang="tr-TR" dirty="0"/>
              <a:t> </a:t>
            </a:r>
            <a:r>
              <a:rPr lang="tr-TR" dirty="0" err="1"/>
              <a:t>more</a:t>
            </a:r>
            <a:r>
              <a:rPr lang="tr-TR" dirty="0"/>
              <a:t> </a:t>
            </a:r>
            <a:r>
              <a:rPr lang="tr-TR" dirty="0" err="1"/>
              <a:t>profit</a:t>
            </a:r>
            <a:r>
              <a:rPr lang="tr-TR" dirty="0"/>
              <a:t> </a:t>
            </a:r>
            <a:r>
              <a:rPr lang="tr-TR" dirty="0" err="1"/>
              <a:t>than</a:t>
            </a:r>
            <a:r>
              <a:rPr lang="tr-TR" dirty="0"/>
              <a:t> Pink </a:t>
            </a:r>
            <a:r>
              <a:rPr lang="tr-TR" dirty="0" err="1"/>
              <a:t>Cab</a:t>
            </a:r>
            <a:r>
              <a:rPr lang="tr-TR" dirty="0"/>
              <a:t> in </a:t>
            </a:r>
            <a:r>
              <a:rPr lang="tr-TR" dirty="0" err="1"/>
              <a:t>every</a:t>
            </a:r>
            <a:r>
              <a:rPr lang="tr-TR" dirty="0"/>
              <a:t> </a:t>
            </a:r>
            <a:r>
              <a:rPr lang="tr-TR" dirty="0" err="1"/>
              <a:t>city</a:t>
            </a:r>
            <a:r>
              <a:rPr lang="tr-TR" dirty="0"/>
              <a:t> </a:t>
            </a:r>
            <a:r>
              <a:rPr lang="tr-TR" b="1" dirty="0" err="1"/>
              <a:t>except</a:t>
            </a:r>
            <a:r>
              <a:rPr lang="tr-TR" b="1" dirty="0"/>
              <a:t> </a:t>
            </a:r>
            <a:r>
              <a:rPr lang="tr-TR" b="1" dirty="0" err="1"/>
              <a:t>Tucson</a:t>
            </a:r>
            <a:r>
              <a:rPr lang="tr-TR" b="1" dirty="0"/>
              <a:t> AZ.</a:t>
            </a:r>
          </a:p>
        </p:txBody>
      </p:sp>
    </p:spTree>
    <p:extLst>
      <p:ext uri="{BB962C8B-B14F-4D97-AF65-F5344CB8AC3E}">
        <p14:creationId xmlns:p14="http://schemas.microsoft.com/office/powerpoint/2010/main" val="270585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3364EB-9A39-4540-80FC-52454E629BC2}"/>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Gender</a:t>
            </a:r>
            <a:r>
              <a:rPr lang="tr-TR" sz="4400" dirty="0">
                <a:solidFill>
                  <a:schemeClr val="accent2">
                    <a:lumMod val="75000"/>
                  </a:schemeClr>
                </a:solidFill>
              </a:rPr>
              <a:t> Analysis</a:t>
            </a:r>
            <a:endParaRPr lang="en-US" sz="4400" dirty="0">
              <a:solidFill>
                <a:schemeClr val="accent2">
                  <a:lumMod val="75000"/>
                </a:schemeClr>
              </a:solidFill>
            </a:endParaRPr>
          </a:p>
        </p:txBody>
      </p:sp>
      <p:pic>
        <p:nvPicPr>
          <p:cNvPr id="8" name="Resim 7">
            <a:extLst>
              <a:ext uri="{FF2B5EF4-FFF2-40B4-BE49-F238E27FC236}">
                <a16:creationId xmlns:a16="http://schemas.microsoft.com/office/drawing/2014/main" id="{A8376338-15B1-40A4-9017-E443AFF68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72" y="1646374"/>
            <a:ext cx="6762750" cy="3305175"/>
          </a:xfrm>
          <a:prstGeom prst="rect">
            <a:avLst/>
          </a:prstGeom>
        </p:spPr>
      </p:pic>
      <p:pic>
        <p:nvPicPr>
          <p:cNvPr id="10" name="Resim 9">
            <a:extLst>
              <a:ext uri="{FF2B5EF4-FFF2-40B4-BE49-F238E27FC236}">
                <a16:creationId xmlns:a16="http://schemas.microsoft.com/office/drawing/2014/main" id="{C5F675F8-813F-44B6-A74F-54DF3E191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094" y="2070236"/>
            <a:ext cx="3543300" cy="2457450"/>
          </a:xfrm>
          <a:prstGeom prst="rect">
            <a:avLst/>
          </a:prstGeom>
        </p:spPr>
      </p:pic>
      <p:sp>
        <p:nvSpPr>
          <p:cNvPr id="2" name="Metin kutusu 1">
            <a:extLst>
              <a:ext uri="{FF2B5EF4-FFF2-40B4-BE49-F238E27FC236}">
                <a16:creationId xmlns:a16="http://schemas.microsoft.com/office/drawing/2014/main" id="{513D1A5C-DF39-40A2-B5B3-97EDF148CB29}"/>
              </a:ext>
            </a:extLst>
          </p:cNvPr>
          <p:cNvSpPr txBox="1"/>
          <p:nvPr/>
        </p:nvSpPr>
        <p:spPr>
          <a:xfrm>
            <a:off x="1683026" y="5340626"/>
            <a:ext cx="3220279" cy="1200329"/>
          </a:xfrm>
          <a:prstGeom prst="rect">
            <a:avLst/>
          </a:prstGeom>
          <a:noFill/>
        </p:spPr>
        <p:txBody>
          <a:bodyPr wrap="square" rtlCol="0">
            <a:spAutoFit/>
          </a:bodyPr>
          <a:lstStyle/>
          <a:p>
            <a:r>
              <a:rPr lang="tr-TR" dirty="0" err="1"/>
              <a:t>There</a:t>
            </a:r>
            <a:r>
              <a:rPr lang="tr-TR" dirty="0"/>
              <a:t> is </a:t>
            </a:r>
            <a:r>
              <a:rPr lang="tr-TR" dirty="0" err="1"/>
              <a:t>no</a:t>
            </a:r>
            <a:r>
              <a:rPr lang="tr-TR" dirty="0"/>
              <a:t> </a:t>
            </a:r>
            <a:r>
              <a:rPr lang="tr-TR" dirty="0" err="1"/>
              <a:t>differences</a:t>
            </a:r>
            <a:r>
              <a:rPr lang="tr-TR" dirty="0"/>
              <a:t> </a:t>
            </a:r>
            <a:r>
              <a:rPr lang="tr-TR" dirty="0" err="1"/>
              <a:t>between</a:t>
            </a:r>
            <a:r>
              <a:rPr lang="tr-TR" dirty="0"/>
              <a:t> </a:t>
            </a:r>
            <a:r>
              <a:rPr lang="tr-TR" dirty="0" err="1"/>
              <a:t>the</a:t>
            </a:r>
            <a:r>
              <a:rPr lang="tr-TR" dirty="0"/>
              <a:t> </a:t>
            </a:r>
            <a:r>
              <a:rPr lang="tr-TR" dirty="0" err="1"/>
              <a:t>genders</a:t>
            </a:r>
            <a:r>
              <a:rPr lang="tr-TR" dirty="0"/>
              <a:t> </a:t>
            </a:r>
            <a:r>
              <a:rPr lang="tr-TR" dirty="0" err="1"/>
              <a:t>both</a:t>
            </a:r>
            <a:r>
              <a:rPr lang="tr-TR" dirty="0"/>
              <a:t> Pink </a:t>
            </a:r>
            <a:r>
              <a:rPr lang="tr-TR" dirty="0" err="1"/>
              <a:t>and</a:t>
            </a:r>
            <a:r>
              <a:rPr lang="tr-TR" dirty="0"/>
              <a:t> </a:t>
            </a:r>
            <a:r>
              <a:rPr lang="tr-TR" dirty="0" err="1"/>
              <a:t>Yellow</a:t>
            </a:r>
            <a:r>
              <a:rPr lang="tr-TR" dirty="0"/>
              <a:t> </a:t>
            </a:r>
            <a:r>
              <a:rPr lang="tr-TR" dirty="0" err="1"/>
              <a:t>Cab</a:t>
            </a:r>
            <a:r>
              <a:rPr lang="tr-TR" dirty="0"/>
              <a:t> . </a:t>
            </a:r>
            <a:r>
              <a:rPr lang="tr-TR" dirty="0" err="1"/>
              <a:t>The</a:t>
            </a:r>
            <a:r>
              <a:rPr lang="tr-TR" dirty="0"/>
              <a:t> </a:t>
            </a:r>
            <a:r>
              <a:rPr lang="tr-TR" dirty="0" err="1"/>
              <a:t>number</a:t>
            </a:r>
            <a:r>
              <a:rPr lang="tr-TR" dirty="0"/>
              <a:t> of </a:t>
            </a:r>
            <a:r>
              <a:rPr lang="tr-TR" dirty="0" err="1"/>
              <a:t>male</a:t>
            </a:r>
            <a:r>
              <a:rPr lang="tr-TR" dirty="0"/>
              <a:t> is </a:t>
            </a:r>
            <a:r>
              <a:rPr lang="tr-TR" dirty="0" err="1"/>
              <a:t>slightly</a:t>
            </a:r>
            <a:r>
              <a:rPr lang="tr-TR" dirty="0"/>
              <a:t> </a:t>
            </a:r>
            <a:r>
              <a:rPr lang="tr-TR" dirty="0" err="1"/>
              <a:t>higher</a:t>
            </a:r>
            <a:r>
              <a:rPr lang="tr-TR" dirty="0"/>
              <a:t> in </a:t>
            </a:r>
            <a:r>
              <a:rPr lang="tr-TR" dirty="0" err="1"/>
              <a:t>both</a:t>
            </a:r>
            <a:r>
              <a:rPr lang="tr-TR" dirty="0"/>
              <a:t>.</a:t>
            </a:r>
          </a:p>
        </p:txBody>
      </p:sp>
      <p:graphicFrame>
        <p:nvGraphicFramePr>
          <p:cNvPr id="6" name="Tablo 6">
            <a:extLst>
              <a:ext uri="{FF2B5EF4-FFF2-40B4-BE49-F238E27FC236}">
                <a16:creationId xmlns:a16="http://schemas.microsoft.com/office/drawing/2014/main" id="{4D2B98C6-40C9-4863-BF8F-377B5C61CAA7}"/>
              </a:ext>
            </a:extLst>
          </p:cNvPr>
          <p:cNvGraphicFramePr>
            <a:graphicFrameLocks noGrp="1"/>
          </p:cNvGraphicFramePr>
          <p:nvPr>
            <p:extLst>
              <p:ext uri="{D42A27DB-BD31-4B8C-83A1-F6EECF244321}">
                <p14:modId xmlns:p14="http://schemas.microsoft.com/office/powerpoint/2010/main" val="2572626296"/>
              </p:ext>
            </p:extLst>
          </p:nvPr>
        </p:nvGraphicFramePr>
        <p:xfrm>
          <a:off x="6285948" y="5093925"/>
          <a:ext cx="5627756" cy="1112520"/>
        </p:xfrm>
        <a:graphic>
          <a:graphicData uri="http://schemas.openxmlformats.org/drawingml/2006/table">
            <a:tbl>
              <a:tblPr firstRow="1" bandRow="1">
                <a:tableStyleId>{5C22544A-7EE6-4342-B048-85BDC9FD1C3A}</a:tableStyleId>
              </a:tblPr>
              <a:tblGrid>
                <a:gridCol w="1406939">
                  <a:extLst>
                    <a:ext uri="{9D8B030D-6E8A-4147-A177-3AD203B41FA5}">
                      <a16:colId xmlns:a16="http://schemas.microsoft.com/office/drawing/2014/main" val="4052691601"/>
                    </a:ext>
                  </a:extLst>
                </a:gridCol>
                <a:gridCol w="1406939">
                  <a:extLst>
                    <a:ext uri="{9D8B030D-6E8A-4147-A177-3AD203B41FA5}">
                      <a16:colId xmlns:a16="http://schemas.microsoft.com/office/drawing/2014/main" val="1613507616"/>
                    </a:ext>
                  </a:extLst>
                </a:gridCol>
                <a:gridCol w="1406939">
                  <a:extLst>
                    <a:ext uri="{9D8B030D-6E8A-4147-A177-3AD203B41FA5}">
                      <a16:colId xmlns:a16="http://schemas.microsoft.com/office/drawing/2014/main" val="2499936431"/>
                    </a:ext>
                  </a:extLst>
                </a:gridCol>
                <a:gridCol w="1406939">
                  <a:extLst>
                    <a:ext uri="{9D8B030D-6E8A-4147-A177-3AD203B41FA5}">
                      <a16:colId xmlns:a16="http://schemas.microsoft.com/office/drawing/2014/main" val="1265849111"/>
                    </a:ext>
                  </a:extLst>
                </a:gridCol>
              </a:tblGrid>
              <a:tr h="370840">
                <a:tc>
                  <a:txBody>
                    <a:bodyPr/>
                    <a:lstStyle/>
                    <a:p>
                      <a:pPr algn="ctr"/>
                      <a:r>
                        <a:rPr lang="tr-TR" dirty="0" err="1"/>
                        <a:t>Gender</a:t>
                      </a:r>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Pink </a:t>
                      </a:r>
                      <a:r>
                        <a:rPr lang="tr-TR" dirty="0" err="1"/>
                        <a:t>Cab</a:t>
                      </a:r>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Yellow</a:t>
                      </a:r>
                      <a:r>
                        <a:rPr lang="tr-TR" dirty="0"/>
                        <a:t> </a:t>
                      </a:r>
                      <a:r>
                        <a:rPr lang="tr-TR" dirty="0" err="1"/>
                        <a:t>Cab</a:t>
                      </a:r>
                      <a:endParaRPr lang="tr-TR" dirty="0"/>
                    </a:p>
                  </a:txBody>
                  <a:tcPr/>
                </a:tc>
                <a:tc>
                  <a:txBody>
                    <a:bodyPr/>
                    <a:lstStyle/>
                    <a:p>
                      <a:pPr algn="ctr"/>
                      <a:r>
                        <a:rPr lang="tr-TR" dirty="0"/>
                        <a:t>Total</a:t>
                      </a:r>
                    </a:p>
                  </a:txBody>
                  <a:tcPr/>
                </a:tc>
                <a:extLst>
                  <a:ext uri="{0D108BD9-81ED-4DB2-BD59-A6C34878D82A}">
                    <a16:rowId xmlns:a16="http://schemas.microsoft.com/office/drawing/2014/main" val="3820065625"/>
                  </a:ext>
                </a:extLst>
              </a:tr>
              <a:tr h="370840">
                <a:tc>
                  <a:txBody>
                    <a:bodyPr/>
                    <a:lstStyle/>
                    <a:p>
                      <a:pPr algn="ctr"/>
                      <a:r>
                        <a:rPr lang="tr-TR" dirty="0"/>
                        <a:t>Male</a:t>
                      </a:r>
                    </a:p>
                  </a:txBody>
                  <a:tcPr/>
                </a:tc>
                <a:tc>
                  <a:txBody>
                    <a:bodyPr/>
                    <a:lstStyle/>
                    <a:p>
                      <a:pPr algn="ctr"/>
                      <a:r>
                        <a:rPr lang="tr-TR" dirty="0"/>
                        <a:t>47,231</a:t>
                      </a:r>
                    </a:p>
                  </a:txBody>
                  <a:tcPr/>
                </a:tc>
                <a:tc>
                  <a:txBody>
                    <a:bodyPr/>
                    <a:lstStyle/>
                    <a:p>
                      <a:pPr algn="ctr"/>
                      <a:r>
                        <a:rPr lang="tr-TR" dirty="0"/>
                        <a:t>158,681</a:t>
                      </a:r>
                    </a:p>
                  </a:txBody>
                  <a:tcPr/>
                </a:tc>
                <a:tc>
                  <a:txBody>
                    <a:bodyPr/>
                    <a:lstStyle/>
                    <a:p>
                      <a:pPr algn="ctr"/>
                      <a:r>
                        <a:rPr lang="tr-TR" dirty="0"/>
                        <a:t>205,912</a:t>
                      </a:r>
                    </a:p>
                  </a:txBody>
                  <a:tcPr/>
                </a:tc>
                <a:extLst>
                  <a:ext uri="{0D108BD9-81ED-4DB2-BD59-A6C34878D82A}">
                    <a16:rowId xmlns:a16="http://schemas.microsoft.com/office/drawing/2014/main" val="3824623833"/>
                  </a:ext>
                </a:extLst>
              </a:tr>
              <a:tr h="370840">
                <a:tc>
                  <a:txBody>
                    <a:bodyPr/>
                    <a:lstStyle/>
                    <a:p>
                      <a:pPr algn="ctr"/>
                      <a:r>
                        <a:rPr lang="tr-TR" dirty="0" err="1"/>
                        <a:t>Female</a:t>
                      </a:r>
                      <a:endParaRPr lang="tr-TR" dirty="0"/>
                    </a:p>
                  </a:txBody>
                  <a:tcPr/>
                </a:tc>
                <a:tc>
                  <a:txBody>
                    <a:bodyPr/>
                    <a:lstStyle/>
                    <a:p>
                      <a:pPr algn="ctr"/>
                      <a:r>
                        <a:rPr lang="tr-TR" dirty="0"/>
                        <a:t>37,480</a:t>
                      </a:r>
                    </a:p>
                  </a:txBody>
                  <a:tcPr/>
                </a:tc>
                <a:tc>
                  <a:txBody>
                    <a:bodyPr/>
                    <a:lstStyle/>
                    <a:p>
                      <a:pPr algn="ctr"/>
                      <a:r>
                        <a:rPr lang="tr-TR" dirty="0"/>
                        <a:t>116,000</a:t>
                      </a:r>
                    </a:p>
                  </a:txBody>
                  <a:tcPr/>
                </a:tc>
                <a:tc>
                  <a:txBody>
                    <a:bodyPr/>
                    <a:lstStyle/>
                    <a:p>
                      <a:pPr algn="ctr"/>
                      <a:r>
                        <a:rPr lang="tr-TR" dirty="0"/>
                        <a:t>153,480</a:t>
                      </a:r>
                    </a:p>
                  </a:txBody>
                  <a:tcPr/>
                </a:tc>
                <a:extLst>
                  <a:ext uri="{0D108BD9-81ED-4DB2-BD59-A6C34878D82A}">
                    <a16:rowId xmlns:a16="http://schemas.microsoft.com/office/drawing/2014/main" val="4018891769"/>
                  </a:ext>
                </a:extLst>
              </a:tr>
            </a:tbl>
          </a:graphicData>
        </a:graphic>
      </p:graphicFrame>
    </p:spTree>
    <p:extLst>
      <p:ext uri="{BB962C8B-B14F-4D97-AF65-F5344CB8AC3E}">
        <p14:creationId xmlns:p14="http://schemas.microsoft.com/office/powerpoint/2010/main" val="425067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67887-752B-4CC6-96BB-D101975BA484}"/>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accent2">
                    <a:lumMod val="75000"/>
                  </a:schemeClr>
                </a:solidFill>
              </a:rPr>
              <a:t>Profit – </a:t>
            </a:r>
            <a:r>
              <a:rPr lang="tr-TR" sz="4400" dirty="0" err="1">
                <a:solidFill>
                  <a:schemeClr val="accent2">
                    <a:lumMod val="75000"/>
                  </a:schemeClr>
                </a:solidFill>
              </a:rPr>
              <a:t>Income</a:t>
            </a:r>
            <a:r>
              <a:rPr lang="tr-TR" sz="4400" dirty="0">
                <a:solidFill>
                  <a:schemeClr val="accent2">
                    <a:lumMod val="75000"/>
                  </a:schemeClr>
                </a:solidFill>
              </a:rPr>
              <a:t> </a:t>
            </a:r>
            <a:r>
              <a:rPr lang="tr-TR" sz="4400" dirty="0" err="1">
                <a:solidFill>
                  <a:schemeClr val="accent2">
                    <a:lumMod val="75000"/>
                  </a:schemeClr>
                </a:solidFill>
              </a:rPr>
              <a:t>Comparison</a:t>
            </a:r>
            <a:endParaRPr lang="en-US" sz="4400" dirty="0">
              <a:solidFill>
                <a:schemeClr val="accent2">
                  <a:lumMod val="75000"/>
                </a:schemeClr>
              </a:solidFill>
            </a:endParaRPr>
          </a:p>
        </p:txBody>
      </p:sp>
      <p:pic>
        <p:nvPicPr>
          <p:cNvPr id="3" name="Resim 2">
            <a:extLst>
              <a:ext uri="{FF2B5EF4-FFF2-40B4-BE49-F238E27FC236}">
                <a16:creationId xmlns:a16="http://schemas.microsoft.com/office/drawing/2014/main" id="{11445C4E-0523-4F22-B5C2-D17C82C6C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702" y="1371600"/>
            <a:ext cx="3676650" cy="2619375"/>
          </a:xfrm>
          <a:prstGeom prst="rect">
            <a:avLst/>
          </a:prstGeom>
        </p:spPr>
      </p:pic>
      <p:pic>
        <p:nvPicPr>
          <p:cNvPr id="6" name="Resim 5">
            <a:extLst>
              <a:ext uri="{FF2B5EF4-FFF2-40B4-BE49-F238E27FC236}">
                <a16:creationId xmlns:a16="http://schemas.microsoft.com/office/drawing/2014/main" id="{4C1CDB61-8A60-4178-9A63-6DEBD0F2E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7527" y="4176712"/>
            <a:ext cx="3552825" cy="2619375"/>
          </a:xfrm>
          <a:prstGeom prst="rect">
            <a:avLst/>
          </a:prstGeom>
        </p:spPr>
      </p:pic>
      <p:sp>
        <p:nvSpPr>
          <p:cNvPr id="12" name="Metin kutusu 11">
            <a:extLst>
              <a:ext uri="{FF2B5EF4-FFF2-40B4-BE49-F238E27FC236}">
                <a16:creationId xmlns:a16="http://schemas.microsoft.com/office/drawing/2014/main" id="{5DC15D00-11E2-4752-98A3-2C01F8317E79}"/>
              </a:ext>
            </a:extLst>
          </p:cNvPr>
          <p:cNvSpPr txBox="1"/>
          <p:nvPr/>
        </p:nvSpPr>
        <p:spPr>
          <a:xfrm>
            <a:off x="5870713" y="1837574"/>
            <a:ext cx="1816503" cy="1169551"/>
          </a:xfrm>
          <a:prstGeom prst="rect">
            <a:avLst/>
          </a:prstGeom>
          <a:noFill/>
        </p:spPr>
        <p:txBody>
          <a:bodyPr wrap="square" rtlCol="0">
            <a:spAutoFit/>
          </a:bodyPr>
          <a:lstStyle/>
          <a:p>
            <a:r>
              <a:rPr lang="tr-TR" sz="1400" b="1" dirty="0" err="1"/>
              <a:t>Income</a:t>
            </a:r>
            <a:r>
              <a:rPr lang="tr-TR" sz="1400" dirty="0"/>
              <a:t>        </a:t>
            </a:r>
          </a:p>
          <a:p>
            <a:endParaRPr lang="tr-TR" sz="1400" dirty="0"/>
          </a:p>
          <a:p>
            <a:r>
              <a:rPr lang="tr-TR" sz="1400" dirty="0"/>
              <a:t>&lt; 10000    --    </a:t>
            </a:r>
            <a:r>
              <a:rPr lang="tr-TR" sz="1400" dirty="0" err="1"/>
              <a:t>Poor</a:t>
            </a:r>
            <a:endParaRPr lang="tr-TR" sz="1400" dirty="0"/>
          </a:p>
          <a:p>
            <a:r>
              <a:rPr lang="tr-TR" sz="1400" dirty="0"/>
              <a:t>10k-20k    --    </a:t>
            </a:r>
            <a:r>
              <a:rPr lang="tr-TR" sz="1400" dirty="0" err="1"/>
              <a:t>Middle</a:t>
            </a:r>
            <a:endParaRPr lang="tr-TR" sz="1400" dirty="0"/>
          </a:p>
          <a:p>
            <a:r>
              <a:rPr lang="tr-TR" sz="1400" dirty="0"/>
              <a:t>&gt; 20000    --    </a:t>
            </a:r>
            <a:r>
              <a:rPr lang="tr-TR" sz="1400" dirty="0" err="1"/>
              <a:t>Rich</a:t>
            </a:r>
            <a:endParaRPr lang="tr-TR" sz="1400" dirty="0"/>
          </a:p>
        </p:txBody>
      </p:sp>
      <p:sp>
        <p:nvSpPr>
          <p:cNvPr id="15" name="Metin kutusu 14">
            <a:extLst>
              <a:ext uri="{FF2B5EF4-FFF2-40B4-BE49-F238E27FC236}">
                <a16:creationId xmlns:a16="http://schemas.microsoft.com/office/drawing/2014/main" id="{F9FDC265-C120-45B0-8B2C-D8F46278C55D}"/>
              </a:ext>
            </a:extLst>
          </p:cNvPr>
          <p:cNvSpPr txBox="1"/>
          <p:nvPr/>
        </p:nvSpPr>
        <p:spPr>
          <a:xfrm>
            <a:off x="791626" y="3253382"/>
            <a:ext cx="4659222" cy="923330"/>
          </a:xfrm>
          <a:prstGeom prst="rect">
            <a:avLst/>
          </a:prstGeom>
          <a:noFill/>
        </p:spPr>
        <p:txBody>
          <a:bodyPr wrap="square" rtlCol="0">
            <a:spAutoFit/>
          </a:bodyPr>
          <a:lstStyle/>
          <a:p>
            <a:r>
              <a:rPr lang="tr-TR" dirty="0" err="1"/>
              <a:t>Regardless</a:t>
            </a:r>
            <a:r>
              <a:rPr lang="tr-TR" dirty="0"/>
              <a:t> of </a:t>
            </a:r>
            <a:r>
              <a:rPr lang="tr-TR" dirty="0" err="1"/>
              <a:t>the</a:t>
            </a:r>
            <a:r>
              <a:rPr lang="tr-TR" dirty="0"/>
              <a:t> </a:t>
            </a:r>
            <a:r>
              <a:rPr lang="tr-TR" dirty="0" err="1"/>
              <a:t>salary</a:t>
            </a:r>
            <a:r>
              <a:rPr lang="tr-TR" dirty="0"/>
              <a:t>, a </a:t>
            </a:r>
            <a:r>
              <a:rPr lang="tr-TR" dirty="0" err="1"/>
              <a:t>balanced</a:t>
            </a:r>
            <a:r>
              <a:rPr lang="tr-TR" dirty="0"/>
              <a:t> </a:t>
            </a:r>
            <a:r>
              <a:rPr lang="tr-TR" dirty="0" err="1"/>
              <a:t>and</a:t>
            </a:r>
            <a:r>
              <a:rPr lang="tr-TR" dirty="0"/>
              <a:t> </a:t>
            </a:r>
            <a:r>
              <a:rPr lang="tr-TR" dirty="0" err="1"/>
              <a:t>even</a:t>
            </a:r>
            <a:r>
              <a:rPr lang="tr-TR" dirty="0"/>
              <a:t> </a:t>
            </a:r>
            <a:r>
              <a:rPr lang="tr-TR" dirty="0" err="1"/>
              <a:t>distribution</a:t>
            </a:r>
            <a:r>
              <a:rPr lang="tr-TR" dirty="0"/>
              <a:t> is </a:t>
            </a:r>
            <a:r>
              <a:rPr lang="tr-TR" dirty="0" err="1"/>
              <a:t>observed</a:t>
            </a:r>
            <a:r>
              <a:rPr lang="tr-TR" dirty="0"/>
              <a:t>. </a:t>
            </a:r>
            <a:r>
              <a:rPr lang="tr-TR" dirty="0" err="1"/>
              <a:t>The</a:t>
            </a:r>
            <a:r>
              <a:rPr lang="tr-TR" dirty="0"/>
              <a:t> </a:t>
            </a:r>
            <a:r>
              <a:rPr lang="tr-TR" dirty="0" err="1"/>
              <a:t>difference</a:t>
            </a:r>
            <a:r>
              <a:rPr lang="tr-TR" dirty="0"/>
              <a:t> is </a:t>
            </a:r>
            <a:r>
              <a:rPr lang="tr-TR" dirty="0" err="1"/>
              <a:t>only</a:t>
            </a:r>
            <a:r>
              <a:rPr lang="tr-TR" dirty="0"/>
              <a:t> </a:t>
            </a:r>
            <a:r>
              <a:rPr lang="tr-TR" dirty="0" err="1"/>
              <a:t>arises</a:t>
            </a:r>
            <a:r>
              <a:rPr lang="tr-TR" dirty="0"/>
              <a:t> </a:t>
            </a:r>
            <a:r>
              <a:rPr lang="tr-TR" dirty="0" err="1"/>
              <a:t>when</a:t>
            </a:r>
            <a:r>
              <a:rPr lang="tr-TR" dirty="0"/>
              <a:t> </a:t>
            </a:r>
            <a:r>
              <a:rPr lang="tr-TR" dirty="0" err="1"/>
              <a:t>company</a:t>
            </a:r>
            <a:r>
              <a:rPr lang="tr-TR" dirty="0"/>
              <a:t> </a:t>
            </a:r>
            <a:r>
              <a:rPr lang="tr-TR" dirty="0" err="1"/>
              <a:t>names</a:t>
            </a:r>
            <a:r>
              <a:rPr lang="tr-TR" dirty="0"/>
              <a:t> </a:t>
            </a:r>
            <a:r>
              <a:rPr lang="tr-TR" dirty="0" err="1"/>
              <a:t>come</a:t>
            </a:r>
            <a:r>
              <a:rPr lang="tr-TR" dirty="0"/>
              <a:t> </a:t>
            </a:r>
            <a:r>
              <a:rPr lang="tr-TR" dirty="0" err="1"/>
              <a:t>into</a:t>
            </a:r>
            <a:r>
              <a:rPr lang="tr-TR" dirty="0"/>
              <a:t> </a:t>
            </a:r>
            <a:r>
              <a:rPr lang="tr-TR" dirty="0" err="1"/>
              <a:t>play</a:t>
            </a:r>
            <a:r>
              <a:rPr lang="tr-TR" dirty="0"/>
              <a:t>.</a:t>
            </a:r>
          </a:p>
        </p:txBody>
      </p:sp>
    </p:spTree>
    <p:extLst>
      <p:ext uri="{BB962C8B-B14F-4D97-AF65-F5344CB8AC3E}">
        <p14:creationId xmlns:p14="http://schemas.microsoft.com/office/powerpoint/2010/main" val="161061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887D2-4394-4728-8301-3BF0379F3EEC}"/>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Payment</a:t>
            </a:r>
            <a:r>
              <a:rPr lang="tr-TR" sz="4400" dirty="0">
                <a:solidFill>
                  <a:schemeClr val="accent2">
                    <a:lumMod val="75000"/>
                  </a:schemeClr>
                </a:solidFill>
              </a:rPr>
              <a:t> </a:t>
            </a:r>
            <a:r>
              <a:rPr lang="tr-TR" sz="4400" dirty="0" err="1">
                <a:solidFill>
                  <a:schemeClr val="accent2">
                    <a:lumMod val="75000"/>
                  </a:schemeClr>
                </a:solidFill>
              </a:rPr>
              <a:t>Mode</a:t>
            </a:r>
            <a:r>
              <a:rPr lang="tr-TR" sz="4400" dirty="0">
                <a:solidFill>
                  <a:schemeClr val="accent2">
                    <a:lumMod val="75000"/>
                  </a:schemeClr>
                </a:solidFill>
              </a:rPr>
              <a:t> </a:t>
            </a:r>
            <a:r>
              <a:rPr lang="tr-TR" sz="4400" dirty="0" err="1">
                <a:solidFill>
                  <a:schemeClr val="accent2">
                    <a:lumMod val="75000"/>
                  </a:schemeClr>
                </a:solidFill>
              </a:rPr>
              <a:t>Comparison</a:t>
            </a:r>
            <a:endParaRPr lang="en-US" sz="4400" dirty="0">
              <a:solidFill>
                <a:schemeClr val="accent2">
                  <a:lumMod val="75000"/>
                </a:schemeClr>
              </a:solidFill>
            </a:endParaRPr>
          </a:p>
        </p:txBody>
      </p:sp>
      <p:graphicFrame>
        <p:nvGraphicFramePr>
          <p:cNvPr id="7" name="Tablo 7">
            <a:extLst>
              <a:ext uri="{FF2B5EF4-FFF2-40B4-BE49-F238E27FC236}">
                <a16:creationId xmlns:a16="http://schemas.microsoft.com/office/drawing/2014/main" id="{E886E0B3-A6FF-45F3-9711-43F78ED00C56}"/>
              </a:ext>
            </a:extLst>
          </p:cNvPr>
          <p:cNvGraphicFramePr>
            <a:graphicFrameLocks noGrp="1"/>
          </p:cNvGraphicFramePr>
          <p:nvPr>
            <p:extLst>
              <p:ext uri="{D42A27DB-BD31-4B8C-83A1-F6EECF244321}">
                <p14:modId xmlns:p14="http://schemas.microsoft.com/office/powerpoint/2010/main" val="3130103097"/>
              </p:ext>
            </p:extLst>
          </p:nvPr>
        </p:nvGraphicFramePr>
        <p:xfrm>
          <a:off x="494748" y="2005127"/>
          <a:ext cx="5203686" cy="1112520"/>
        </p:xfrm>
        <a:graphic>
          <a:graphicData uri="http://schemas.openxmlformats.org/drawingml/2006/table">
            <a:tbl>
              <a:tblPr firstRow="1" bandRow="1">
                <a:tableStyleId>{5C22544A-7EE6-4342-B048-85BDC9FD1C3A}</a:tableStyleId>
              </a:tblPr>
              <a:tblGrid>
                <a:gridCol w="1734562">
                  <a:extLst>
                    <a:ext uri="{9D8B030D-6E8A-4147-A177-3AD203B41FA5}">
                      <a16:colId xmlns:a16="http://schemas.microsoft.com/office/drawing/2014/main" val="2743448195"/>
                    </a:ext>
                  </a:extLst>
                </a:gridCol>
                <a:gridCol w="1734562">
                  <a:extLst>
                    <a:ext uri="{9D8B030D-6E8A-4147-A177-3AD203B41FA5}">
                      <a16:colId xmlns:a16="http://schemas.microsoft.com/office/drawing/2014/main" val="3644651293"/>
                    </a:ext>
                  </a:extLst>
                </a:gridCol>
                <a:gridCol w="1734562">
                  <a:extLst>
                    <a:ext uri="{9D8B030D-6E8A-4147-A177-3AD203B41FA5}">
                      <a16:colId xmlns:a16="http://schemas.microsoft.com/office/drawing/2014/main" val="3458023527"/>
                    </a:ext>
                  </a:extLst>
                </a:gridCol>
              </a:tblGrid>
              <a:tr h="370840">
                <a:tc>
                  <a:txBody>
                    <a:bodyPr/>
                    <a:lstStyle/>
                    <a:p>
                      <a:pPr algn="ctr"/>
                      <a:r>
                        <a:rPr lang="tr-TR" dirty="0" err="1"/>
                        <a:t>Payment</a:t>
                      </a:r>
                      <a:r>
                        <a:rPr lang="tr-TR" dirty="0"/>
                        <a:t> </a:t>
                      </a:r>
                      <a:r>
                        <a:rPr lang="tr-TR" dirty="0" err="1"/>
                        <a:t>Mode</a:t>
                      </a:r>
                      <a:endParaRPr lang="tr-TR" dirty="0"/>
                    </a:p>
                  </a:txBody>
                  <a:tcPr/>
                </a:tc>
                <a:tc>
                  <a:txBody>
                    <a:bodyPr/>
                    <a:lstStyle/>
                    <a:p>
                      <a:pPr algn="ctr"/>
                      <a:r>
                        <a:rPr lang="tr-TR" dirty="0"/>
                        <a:t>Pink </a:t>
                      </a:r>
                      <a:r>
                        <a:rPr lang="tr-TR" dirty="0" err="1"/>
                        <a:t>Cab</a:t>
                      </a:r>
                      <a:endParaRPr lang="tr-TR" dirty="0"/>
                    </a:p>
                  </a:txBody>
                  <a:tcPr/>
                </a:tc>
                <a:tc>
                  <a:txBody>
                    <a:bodyPr/>
                    <a:lstStyle/>
                    <a:p>
                      <a:pPr algn="ctr"/>
                      <a:r>
                        <a:rPr lang="tr-TR" dirty="0" err="1"/>
                        <a:t>Yellow</a:t>
                      </a:r>
                      <a:r>
                        <a:rPr lang="tr-TR" dirty="0"/>
                        <a:t> </a:t>
                      </a:r>
                      <a:r>
                        <a:rPr lang="tr-TR" dirty="0" err="1"/>
                        <a:t>Cab</a:t>
                      </a:r>
                      <a:endParaRPr lang="tr-TR" dirty="0"/>
                    </a:p>
                  </a:txBody>
                  <a:tcPr/>
                </a:tc>
                <a:extLst>
                  <a:ext uri="{0D108BD9-81ED-4DB2-BD59-A6C34878D82A}">
                    <a16:rowId xmlns:a16="http://schemas.microsoft.com/office/drawing/2014/main" val="2009753527"/>
                  </a:ext>
                </a:extLst>
              </a:tr>
              <a:tr h="370840">
                <a:tc>
                  <a:txBody>
                    <a:bodyPr/>
                    <a:lstStyle/>
                    <a:p>
                      <a:pPr algn="ctr"/>
                      <a:r>
                        <a:rPr lang="tr-TR" dirty="0" err="1"/>
                        <a:t>Card</a:t>
                      </a:r>
                      <a:endParaRPr lang="tr-TR" dirty="0"/>
                    </a:p>
                  </a:txBody>
                  <a:tcPr/>
                </a:tc>
                <a:tc>
                  <a:txBody>
                    <a:bodyPr/>
                    <a:lstStyle/>
                    <a:p>
                      <a:pPr algn="ctr"/>
                      <a:r>
                        <a:rPr lang="tr-TR" dirty="0"/>
                        <a:t>50,719</a:t>
                      </a:r>
                    </a:p>
                  </a:txBody>
                  <a:tcPr/>
                </a:tc>
                <a:tc>
                  <a:txBody>
                    <a:bodyPr/>
                    <a:lstStyle/>
                    <a:p>
                      <a:pPr algn="ctr"/>
                      <a:r>
                        <a:rPr lang="tr-TR" dirty="0"/>
                        <a:t>164,785</a:t>
                      </a:r>
                    </a:p>
                  </a:txBody>
                  <a:tcPr/>
                </a:tc>
                <a:extLst>
                  <a:ext uri="{0D108BD9-81ED-4DB2-BD59-A6C34878D82A}">
                    <a16:rowId xmlns:a16="http://schemas.microsoft.com/office/drawing/2014/main" val="1609247956"/>
                  </a:ext>
                </a:extLst>
              </a:tr>
              <a:tr h="370840">
                <a:tc>
                  <a:txBody>
                    <a:bodyPr/>
                    <a:lstStyle/>
                    <a:p>
                      <a:pPr algn="ctr"/>
                      <a:r>
                        <a:rPr lang="tr-TR" dirty="0"/>
                        <a:t>Cash</a:t>
                      </a:r>
                    </a:p>
                  </a:txBody>
                  <a:tcPr/>
                </a:tc>
                <a:tc>
                  <a:txBody>
                    <a:bodyPr/>
                    <a:lstStyle/>
                    <a:p>
                      <a:pPr algn="ctr"/>
                      <a:r>
                        <a:rPr lang="tr-TR" dirty="0"/>
                        <a:t>33,992</a:t>
                      </a:r>
                    </a:p>
                  </a:txBody>
                  <a:tcPr/>
                </a:tc>
                <a:tc>
                  <a:txBody>
                    <a:bodyPr/>
                    <a:lstStyle/>
                    <a:p>
                      <a:pPr algn="ctr"/>
                      <a:r>
                        <a:rPr lang="tr-TR" dirty="0"/>
                        <a:t>109,896</a:t>
                      </a:r>
                    </a:p>
                  </a:txBody>
                  <a:tcPr/>
                </a:tc>
                <a:extLst>
                  <a:ext uri="{0D108BD9-81ED-4DB2-BD59-A6C34878D82A}">
                    <a16:rowId xmlns:a16="http://schemas.microsoft.com/office/drawing/2014/main" val="1656441538"/>
                  </a:ext>
                </a:extLst>
              </a:tr>
            </a:tbl>
          </a:graphicData>
        </a:graphic>
      </p:graphicFrame>
      <p:pic>
        <p:nvPicPr>
          <p:cNvPr id="9" name="Resim 8">
            <a:extLst>
              <a:ext uri="{FF2B5EF4-FFF2-40B4-BE49-F238E27FC236}">
                <a16:creationId xmlns:a16="http://schemas.microsoft.com/office/drawing/2014/main" id="{0FD814CA-E19F-46B1-8F92-C2455D4E4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4506" y="1709944"/>
            <a:ext cx="4053365" cy="2716281"/>
          </a:xfrm>
          <a:prstGeom prst="rect">
            <a:avLst/>
          </a:prstGeom>
        </p:spPr>
      </p:pic>
      <p:sp>
        <p:nvSpPr>
          <p:cNvPr id="2" name="Metin kutusu 1">
            <a:extLst>
              <a:ext uri="{FF2B5EF4-FFF2-40B4-BE49-F238E27FC236}">
                <a16:creationId xmlns:a16="http://schemas.microsoft.com/office/drawing/2014/main" id="{18771B22-0259-4B5F-9071-7A42AE5B6BD6}"/>
              </a:ext>
            </a:extLst>
          </p:cNvPr>
          <p:cNvSpPr txBox="1"/>
          <p:nvPr/>
        </p:nvSpPr>
        <p:spPr>
          <a:xfrm>
            <a:off x="1510748" y="4028661"/>
            <a:ext cx="4333461" cy="1323439"/>
          </a:xfrm>
          <a:prstGeom prst="rect">
            <a:avLst/>
          </a:prstGeom>
          <a:noFill/>
        </p:spPr>
        <p:txBody>
          <a:bodyPr wrap="square" rtlCol="0">
            <a:spAutoFit/>
          </a:bodyPr>
          <a:lstStyle/>
          <a:p>
            <a:r>
              <a:rPr lang="tr-TR" sz="2000" dirty="0" err="1"/>
              <a:t>There</a:t>
            </a:r>
            <a:r>
              <a:rPr lang="tr-TR" sz="2000" dirty="0"/>
              <a:t> is </a:t>
            </a:r>
            <a:r>
              <a:rPr lang="tr-TR" sz="2000" dirty="0" err="1"/>
              <a:t>no</a:t>
            </a:r>
            <a:r>
              <a:rPr lang="tr-TR" sz="2000" dirty="0"/>
              <a:t> </a:t>
            </a:r>
            <a:r>
              <a:rPr lang="tr-TR" sz="2000" dirty="0" err="1"/>
              <a:t>differences</a:t>
            </a:r>
            <a:r>
              <a:rPr lang="tr-TR" sz="2000" dirty="0"/>
              <a:t> </a:t>
            </a:r>
            <a:r>
              <a:rPr lang="tr-TR" sz="2000" dirty="0" err="1"/>
              <a:t>between</a:t>
            </a:r>
            <a:r>
              <a:rPr lang="tr-TR" sz="2000" dirty="0"/>
              <a:t> </a:t>
            </a:r>
            <a:r>
              <a:rPr lang="tr-TR" sz="2000" dirty="0" err="1"/>
              <a:t>payment</a:t>
            </a:r>
            <a:r>
              <a:rPr lang="tr-TR" sz="2000" dirty="0"/>
              <a:t> </a:t>
            </a:r>
            <a:r>
              <a:rPr lang="tr-TR" sz="2000" dirty="0" err="1"/>
              <a:t>options</a:t>
            </a:r>
            <a:r>
              <a:rPr lang="tr-TR" sz="2000" dirty="0"/>
              <a:t> in </a:t>
            </a:r>
            <a:r>
              <a:rPr lang="tr-TR" sz="2000" dirty="0" err="1"/>
              <a:t>terms</a:t>
            </a:r>
            <a:r>
              <a:rPr lang="tr-TR" sz="2000" dirty="0"/>
              <a:t> of </a:t>
            </a:r>
            <a:r>
              <a:rPr lang="tr-TR" sz="2000" dirty="0" err="1"/>
              <a:t>profit</a:t>
            </a:r>
            <a:r>
              <a:rPr lang="tr-TR" sz="2000" dirty="0"/>
              <a:t>. </a:t>
            </a:r>
            <a:r>
              <a:rPr lang="tr-TR" sz="2000" dirty="0" err="1"/>
              <a:t>The</a:t>
            </a:r>
            <a:r>
              <a:rPr lang="tr-TR" sz="2000" dirty="0"/>
              <a:t> </a:t>
            </a:r>
            <a:r>
              <a:rPr lang="tr-TR" sz="2000" dirty="0" err="1"/>
              <a:t>number</a:t>
            </a:r>
            <a:r>
              <a:rPr lang="tr-TR" sz="2000" dirty="0"/>
              <a:t> of </a:t>
            </a:r>
            <a:r>
              <a:rPr lang="tr-TR" sz="2000" dirty="0" err="1"/>
              <a:t>card</a:t>
            </a:r>
            <a:r>
              <a:rPr lang="tr-TR" sz="2000" dirty="0"/>
              <a:t> </a:t>
            </a:r>
            <a:r>
              <a:rPr lang="tr-TR" sz="2000" dirty="0" err="1"/>
              <a:t>payments</a:t>
            </a:r>
            <a:r>
              <a:rPr lang="tr-TR" sz="2000" dirty="0"/>
              <a:t> is </a:t>
            </a:r>
            <a:r>
              <a:rPr lang="tr-TR" sz="2000" dirty="0" err="1"/>
              <a:t>higher</a:t>
            </a:r>
            <a:r>
              <a:rPr lang="tr-TR" sz="2000" dirty="0"/>
              <a:t> in </a:t>
            </a:r>
            <a:r>
              <a:rPr lang="tr-TR" sz="2000" dirty="0" err="1"/>
              <a:t>both</a:t>
            </a:r>
            <a:r>
              <a:rPr lang="tr-TR" sz="2000" dirty="0"/>
              <a:t>.</a:t>
            </a:r>
          </a:p>
        </p:txBody>
      </p:sp>
    </p:spTree>
    <p:extLst>
      <p:ext uri="{BB962C8B-B14F-4D97-AF65-F5344CB8AC3E}">
        <p14:creationId xmlns:p14="http://schemas.microsoft.com/office/powerpoint/2010/main" val="334792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67887-752B-4CC6-96BB-D101975BA484}"/>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accent2">
                    <a:lumMod val="75000"/>
                  </a:schemeClr>
                </a:solidFill>
              </a:rPr>
              <a:t>Age – Profit </a:t>
            </a:r>
            <a:r>
              <a:rPr lang="tr-TR" sz="4400" dirty="0" err="1">
                <a:solidFill>
                  <a:schemeClr val="accent2">
                    <a:lumMod val="75000"/>
                  </a:schemeClr>
                </a:solidFill>
              </a:rPr>
              <a:t>Comparison</a:t>
            </a:r>
            <a:endParaRPr lang="en-US" sz="4400" dirty="0">
              <a:solidFill>
                <a:schemeClr val="accent2">
                  <a:lumMod val="75000"/>
                </a:schemeClr>
              </a:solidFill>
            </a:endParaRPr>
          </a:p>
        </p:txBody>
      </p:sp>
      <p:sp>
        <p:nvSpPr>
          <p:cNvPr id="12" name="Metin kutusu 11">
            <a:extLst>
              <a:ext uri="{FF2B5EF4-FFF2-40B4-BE49-F238E27FC236}">
                <a16:creationId xmlns:a16="http://schemas.microsoft.com/office/drawing/2014/main" id="{5DC15D00-11E2-4752-98A3-2C01F8317E79}"/>
              </a:ext>
            </a:extLst>
          </p:cNvPr>
          <p:cNvSpPr txBox="1"/>
          <p:nvPr/>
        </p:nvSpPr>
        <p:spPr>
          <a:xfrm>
            <a:off x="5840575" y="1727715"/>
            <a:ext cx="1391479" cy="1323439"/>
          </a:xfrm>
          <a:prstGeom prst="rect">
            <a:avLst/>
          </a:prstGeom>
          <a:noFill/>
        </p:spPr>
        <p:txBody>
          <a:bodyPr wrap="square" rtlCol="0">
            <a:spAutoFit/>
          </a:bodyPr>
          <a:lstStyle/>
          <a:p>
            <a:r>
              <a:rPr lang="tr-TR" sz="1600" b="1" dirty="0"/>
              <a:t>Age</a:t>
            </a:r>
            <a:r>
              <a:rPr lang="tr-TR" sz="1600" dirty="0"/>
              <a:t>        </a:t>
            </a:r>
          </a:p>
          <a:p>
            <a:endParaRPr lang="tr-TR" sz="1600" dirty="0"/>
          </a:p>
          <a:p>
            <a:r>
              <a:rPr lang="tr-TR" sz="1600" dirty="0"/>
              <a:t>&lt; 30    </a:t>
            </a:r>
          </a:p>
          <a:p>
            <a:r>
              <a:rPr lang="tr-TR" sz="1600" dirty="0"/>
              <a:t>30 &lt; x &lt; 55    </a:t>
            </a:r>
          </a:p>
          <a:p>
            <a:r>
              <a:rPr lang="tr-TR" sz="1600" dirty="0"/>
              <a:t>&gt; 55</a:t>
            </a:r>
          </a:p>
        </p:txBody>
      </p:sp>
      <p:pic>
        <p:nvPicPr>
          <p:cNvPr id="5" name="Resim 4">
            <a:extLst>
              <a:ext uri="{FF2B5EF4-FFF2-40B4-BE49-F238E27FC236}">
                <a16:creationId xmlns:a16="http://schemas.microsoft.com/office/drawing/2014/main" id="{F4C73433-DB67-4E15-9CC2-F9F69F02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266" y="1664927"/>
            <a:ext cx="4210134" cy="3112812"/>
          </a:xfrm>
          <a:prstGeom prst="rect">
            <a:avLst/>
          </a:prstGeom>
        </p:spPr>
      </p:pic>
      <p:sp>
        <p:nvSpPr>
          <p:cNvPr id="2" name="Metin kutusu 1">
            <a:extLst>
              <a:ext uri="{FF2B5EF4-FFF2-40B4-BE49-F238E27FC236}">
                <a16:creationId xmlns:a16="http://schemas.microsoft.com/office/drawing/2014/main" id="{461ECB8A-8661-4F27-967A-0D3B842B3888}"/>
              </a:ext>
            </a:extLst>
          </p:cNvPr>
          <p:cNvSpPr txBox="1"/>
          <p:nvPr/>
        </p:nvSpPr>
        <p:spPr>
          <a:xfrm>
            <a:off x="477078" y="2319130"/>
            <a:ext cx="4365657" cy="830997"/>
          </a:xfrm>
          <a:prstGeom prst="rect">
            <a:avLst/>
          </a:prstGeom>
          <a:noFill/>
        </p:spPr>
        <p:txBody>
          <a:bodyPr wrap="square" rtlCol="0">
            <a:spAutoFit/>
          </a:bodyPr>
          <a:lstStyle/>
          <a:p>
            <a:r>
              <a:rPr lang="tr-TR" sz="2400" dirty="0" err="1"/>
              <a:t>Yellow</a:t>
            </a:r>
            <a:r>
              <a:rPr lang="tr-TR" sz="2400" dirty="0"/>
              <a:t> </a:t>
            </a:r>
            <a:r>
              <a:rPr lang="tr-TR" sz="2400" dirty="0" err="1"/>
              <a:t>Cab</a:t>
            </a:r>
            <a:r>
              <a:rPr lang="tr-TR" sz="2400" dirty="0"/>
              <a:t> </a:t>
            </a:r>
            <a:r>
              <a:rPr lang="tr-TR" sz="2400" dirty="0" err="1"/>
              <a:t>have</a:t>
            </a:r>
            <a:r>
              <a:rPr lang="tr-TR" sz="2400" dirty="0"/>
              <a:t> </a:t>
            </a:r>
            <a:r>
              <a:rPr lang="tr-TR" sz="2400" dirty="0" err="1"/>
              <a:t>brought</a:t>
            </a:r>
            <a:r>
              <a:rPr lang="tr-TR" sz="2400" dirty="0"/>
              <a:t> </a:t>
            </a:r>
            <a:r>
              <a:rPr lang="tr-TR" sz="2400" dirty="0" err="1"/>
              <a:t>more</a:t>
            </a:r>
            <a:r>
              <a:rPr lang="tr-TR" sz="2400" dirty="0"/>
              <a:t> </a:t>
            </a:r>
            <a:r>
              <a:rPr lang="tr-TR" sz="2400" dirty="0" err="1"/>
              <a:t>profit</a:t>
            </a:r>
            <a:r>
              <a:rPr lang="tr-TR" sz="2400" dirty="0"/>
              <a:t> </a:t>
            </a:r>
            <a:r>
              <a:rPr lang="tr-TR" sz="2400" dirty="0" err="1"/>
              <a:t>for</a:t>
            </a:r>
            <a:r>
              <a:rPr lang="tr-TR" sz="2400" dirty="0"/>
              <a:t> </a:t>
            </a:r>
            <a:r>
              <a:rPr lang="tr-TR" sz="2400" dirty="0" err="1"/>
              <a:t>all</a:t>
            </a:r>
            <a:r>
              <a:rPr lang="tr-TR" sz="2400" dirty="0"/>
              <a:t> </a:t>
            </a:r>
            <a:r>
              <a:rPr lang="tr-TR" sz="2400" dirty="0" err="1"/>
              <a:t>age</a:t>
            </a:r>
            <a:r>
              <a:rPr lang="tr-TR" sz="2400" dirty="0"/>
              <a:t> </a:t>
            </a:r>
            <a:r>
              <a:rPr lang="tr-TR" sz="2400" dirty="0" err="1"/>
              <a:t>groups</a:t>
            </a:r>
            <a:r>
              <a:rPr lang="tr-TR" sz="2400" dirty="0"/>
              <a:t>.</a:t>
            </a:r>
          </a:p>
        </p:txBody>
      </p:sp>
    </p:spTree>
    <p:extLst>
      <p:ext uri="{BB962C8B-B14F-4D97-AF65-F5344CB8AC3E}">
        <p14:creationId xmlns:p14="http://schemas.microsoft.com/office/powerpoint/2010/main" val="161907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383912"/>
            <a:ext cx="11430000" cy="5755422"/>
          </a:xfrm>
          <a:prstGeom prst="rect">
            <a:avLst/>
          </a:prstGeom>
          <a:noFill/>
        </p:spPr>
        <p:txBody>
          <a:bodyPr wrap="square" rtlCol="0">
            <a:spAutoFit/>
          </a:bodyPr>
          <a:lstStyle/>
          <a:p>
            <a:r>
              <a:rPr lang="en-US" sz="1600" dirty="0"/>
              <a:t>We have evaluated both the cab companies on following points:</a:t>
            </a:r>
            <a:endParaRPr lang="tr-TR" sz="1600" dirty="0"/>
          </a:p>
          <a:p>
            <a:endParaRPr lang="en-US" sz="1600" b="1" dirty="0"/>
          </a:p>
          <a:p>
            <a:pPr marL="285750" indent="-285750">
              <a:buFont typeface="Arial" panose="020B0604020202020204" pitchFamily="34" charset="0"/>
              <a:buChar char="•"/>
            </a:pPr>
            <a:r>
              <a:rPr lang="en-US" sz="1600" b="1" dirty="0"/>
              <a:t>Customer Reach  : </a:t>
            </a:r>
            <a:r>
              <a:rPr lang="en-US" sz="1600" dirty="0"/>
              <a:t>Yellow cab has </a:t>
            </a:r>
            <a:r>
              <a:rPr lang="tr-TR" sz="1600" dirty="0" err="1"/>
              <a:t>reached</a:t>
            </a:r>
            <a:r>
              <a:rPr lang="tr-TR" sz="1600" dirty="0"/>
              <a:t> 3+ </a:t>
            </a:r>
            <a:r>
              <a:rPr lang="tr-TR" sz="1600" dirty="0" err="1"/>
              <a:t>times</a:t>
            </a:r>
            <a:r>
              <a:rPr lang="tr-TR" sz="1600" dirty="0"/>
              <a:t> </a:t>
            </a:r>
            <a:r>
              <a:rPr lang="tr-TR" sz="1600" dirty="0" err="1"/>
              <a:t>more</a:t>
            </a:r>
            <a:r>
              <a:rPr lang="tr-TR" sz="1600" dirty="0"/>
              <a:t> </a:t>
            </a:r>
            <a:r>
              <a:rPr lang="tr-TR" sz="1600" dirty="0" err="1"/>
              <a:t>customer</a:t>
            </a:r>
            <a:r>
              <a:rPr lang="tr-TR" sz="1600" dirty="0"/>
              <a:t> </a:t>
            </a:r>
            <a:r>
              <a:rPr lang="tr-TR" sz="1600" dirty="0" err="1"/>
              <a:t>than</a:t>
            </a:r>
            <a:r>
              <a:rPr lang="tr-TR" sz="1600" dirty="0"/>
              <a:t> </a:t>
            </a:r>
            <a:r>
              <a:rPr lang="tr-TR" sz="1600" dirty="0" err="1"/>
              <a:t>the</a:t>
            </a:r>
            <a:r>
              <a:rPr lang="tr-TR" sz="1600" dirty="0"/>
              <a:t> Pink </a:t>
            </a:r>
            <a:r>
              <a:rPr lang="tr-TR" sz="1600" dirty="0" err="1"/>
              <a:t>Cab</a:t>
            </a:r>
            <a:r>
              <a:rPr lang="en-US" sz="1600" dirty="0"/>
              <a:t>.</a:t>
            </a:r>
          </a:p>
          <a:p>
            <a:pPr marL="285750" indent="-285750">
              <a:buFont typeface="Arial" panose="020B0604020202020204" pitchFamily="34" charset="0"/>
              <a:buChar char="•"/>
            </a:pPr>
            <a:r>
              <a:rPr lang="en-US" sz="1600" b="1" dirty="0"/>
              <a:t>Average </a:t>
            </a:r>
            <a:r>
              <a:rPr lang="tr-TR" sz="1600" b="1" dirty="0" err="1"/>
              <a:t>Gain</a:t>
            </a:r>
            <a:r>
              <a:rPr lang="en-US" sz="1600" b="1" dirty="0"/>
              <a:t> per KM: </a:t>
            </a:r>
            <a:r>
              <a:rPr lang="en-US" sz="1600" dirty="0"/>
              <a:t>Yellow </a:t>
            </a:r>
            <a:r>
              <a:rPr lang="tr-TR" sz="1600" dirty="0"/>
              <a:t>C</a:t>
            </a:r>
            <a:r>
              <a:rPr lang="en-US" sz="1600" dirty="0"/>
              <a:t>ab’s average </a:t>
            </a:r>
            <a:r>
              <a:rPr lang="tr-TR" sz="1600" dirty="0" err="1"/>
              <a:t>gain</a:t>
            </a:r>
            <a:r>
              <a:rPr lang="en-US" sz="1600" dirty="0"/>
              <a:t> per KM is almost three times the average </a:t>
            </a:r>
            <a:r>
              <a:rPr lang="tr-TR" sz="1600" dirty="0" err="1"/>
              <a:t>gain</a:t>
            </a:r>
            <a:r>
              <a:rPr lang="en-US" sz="1600" dirty="0"/>
              <a:t> per KM of the Pink </a:t>
            </a:r>
            <a:r>
              <a:rPr lang="tr-TR" sz="1600" dirty="0"/>
              <a:t>C</a:t>
            </a:r>
            <a:r>
              <a:rPr lang="en-US" sz="1600" dirty="0"/>
              <a:t>ab</a:t>
            </a:r>
            <a:r>
              <a:rPr lang="tr-TR" sz="1600" dirty="0"/>
              <a:t>.</a:t>
            </a:r>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b="1" dirty="0" err="1"/>
              <a:t>Yearly</a:t>
            </a:r>
            <a:r>
              <a:rPr lang="tr-TR" sz="1600" b="1" dirty="0"/>
              <a:t> </a:t>
            </a:r>
            <a:r>
              <a:rPr lang="tr-TR" sz="1600" b="1" dirty="0" err="1"/>
              <a:t>wise</a:t>
            </a:r>
            <a:r>
              <a:rPr lang="tr-TR" sz="1600" b="1" dirty="0"/>
              <a:t> Profit: </a:t>
            </a:r>
            <a:r>
              <a:rPr lang="tr-TR" sz="1600" dirty="0" err="1"/>
              <a:t>Yellow</a:t>
            </a:r>
            <a:r>
              <a:rPr lang="tr-TR" sz="1600" dirty="0"/>
              <a:t> </a:t>
            </a:r>
            <a:r>
              <a:rPr lang="tr-TR" sz="1600" dirty="0" err="1"/>
              <a:t>Cab</a:t>
            </a:r>
            <a:r>
              <a:rPr lang="tr-TR" sz="1600" dirty="0"/>
              <a:t> </a:t>
            </a:r>
            <a:r>
              <a:rPr lang="tr-TR" sz="1600" dirty="0" err="1"/>
              <a:t>regularly</a:t>
            </a:r>
            <a:r>
              <a:rPr lang="tr-TR" sz="1600" dirty="0"/>
              <a:t> </a:t>
            </a:r>
            <a:r>
              <a:rPr lang="tr-TR" sz="1600" dirty="0" err="1"/>
              <a:t>more</a:t>
            </a:r>
            <a:r>
              <a:rPr lang="tr-TR" sz="1600" dirty="0"/>
              <a:t> </a:t>
            </a:r>
            <a:r>
              <a:rPr lang="tr-TR" sz="1600" dirty="0" err="1"/>
              <a:t>profits</a:t>
            </a:r>
            <a:r>
              <a:rPr lang="tr-TR" sz="1600" dirty="0"/>
              <a:t> </a:t>
            </a:r>
            <a:r>
              <a:rPr lang="tr-TR" sz="1600" dirty="0" err="1"/>
              <a:t>than</a:t>
            </a:r>
            <a:r>
              <a:rPr lang="tr-TR" sz="1600" dirty="0"/>
              <a:t> Pink </a:t>
            </a:r>
            <a:r>
              <a:rPr lang="tr-TR" sz="1600" dirty="0" err="1"/>
              <a:t>Cab</a:t>
            </a:r>
            <a:r>
              <a:rPr lang="tr-TR" sz="1600" dirty="0"/>
              <a:t>. </a:t>
            </a:r>
            <a:r>
              <a:rPr lang="tr-TR" sz="1600" dirty="0" err="1"/>
              <a:t>In</a:t>
            </a:r>
            <a:r>
              <a:rPr lang="tr-TR" sz="1600" dirty="0"/>
              <a:t> </a:t>
            </a:r>
            <a:r>
              <a:rPr lang="tr-TR" sz="1600" dirty="0" err="1"/>
              <a:t>addition</a:t>
            </a:r>
            <a:r>
              <a:rPr lang="tr-TR" sz="1600" dirty="0"/>
              <a:t>, </a:t>
            </a:r>
            <a:r>
              <a:rPr lang="tr-TR" sz="1600" dirty="0" err="1"/>
              <a:t>the</a:t>
            </a:r>
            <a:r>
              <a:rPr lang="tr-TR" sz="1600" dirty="0"/>
              <a:t> </a:t>
            </a:r>
            <a:r>
              <a:rPr lang="tr-TR" sz="1600" dirty="0" err="1"/>
              <a:t>amounts</a:t>
            </a:r>
            <a:r>
              <a:rPr lang="tr-TR" sz="1600" dirty="0"/>
              <a:t> of </a:t>
            </a:r>
            <a:r>
              <a:rPr lang="tr-TR" sz="1600" dirty="0" err="1"/>
              <a:t>loss</a:t>
            </a:r>
            <a:r>
              <a:rPr lang="tr-TR" sz="1600" dirty="0"/>
              <a:t> is </a:t>
            </a:r>
            <a:r>
              <a:rPr lang="tr-TR" sz="1600" dirty="0" err="1"/>
              <a:t>less</a:t>
            </a:r>
            <a:r>
              <a:rPr lang="tr-TR" sz="1600" dirty="0"/>
              <a:t> </a:t>
            </a:r>
            <a:r>
              <a:rPr lang="tr-TR" sz="1600" dirty="0" err="1"/>
              <a:t>than</a:t>
            </a:r>
            <a:r>
              <a:rPr lang="tr-TR" sz="1600" dirty="0"/>
              <a:t> Pink </a:t>
            </a:r>
            <a:r>
              <a:rPr lang="tr-TR" sz="1600" dirty="0" err="1"/>
              <a:t>Cab</a:t>
            </a:r>
            <a:r>
              <a:rPr lang="tr-TR" sz="1600" dirty="0"/>
              <a:t>.</a:t>
            </a:r>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b="1" dirty="0" err="1"/>
              <a:t>Seasonal</a:t>
            </a:r>
            <a:r>
              <a:rPr lang="tr-TR" sz="1600" b="1" dirty="0"/>
              <a:t> </a:t>
            </a:r>
            <a:r>
              <a:rPr lang="tr-TR" sz="1600" b="1" dirty="0" err="1"/>
              <a:t>wise</a:t>
            </a:r>
            <a:r>
              <a:rPr lang="tr-TR" sz="1600" b="1" dirty="0"/>
              <a:t> Profit: </a:t>
            </a:r>
            <a:r>
              <a:rPr lang="tr-TR" sz="1600" dirty="0" err="1"/>
              <a:t>Yellow</a:t>
            </a:r>
            <a:r>
              <a:rPr lang="tr-TR" sz="1600" dirty="0"/>
              <a:t> </a:t>
            </a:r>
            <a:r>
              <a:rPr lang="tr-TR" sz="1600" dirty="0" err="1"/>
              <a:t>Cab</a:t>
            </a:r>
            <a:r>
              <a:rPr lang="tr-TR" sz="1600" dirty="0"/>
              <a:t> </a:t>
            </a:r>
            <a:r>
              <a:rPr lang="tr-TR" sz="1600" dirty="0" err="1"/>
              <a:t>earned</a:t>
            </a:r>
            <a:r>
              <a:rPr lang="tr-TR" sz="1600" dirty="0"/>
              <a:t> </a:t>
            </a:r>
            <a:r>
              <a:rPr lang="tr-TR" sz="1600" dirty="0" err="1"/>
              <a:t>more</a:t>
            </a:r>
            <a:r>
              <a:rPr lang="tr-TR" sz="1600" dirty="0"/>
              <a:t> </a:t>
            </a:r>
            <a:r>
              <a:rPr lang="tr-TR" sz="1600" dirty="0" err="1"/>
              <a:t>profit</a:t>
            </a:r>
            <a:r>
              <a:rPr lang="tr-TR" sz="1600" dirty="0"/>
              <a:t> in </a:t>
            </a:r>
            <a:r>
              <a:rPr lang="tr-TR" sz="1600" dirty="0" err="1"/>
              <a:t>all</a:t>
            </a:r>
            <a:r>
              <a:rPr lang="tr-TR" sz="1600" dirty="0"/>
              <a:t> </a:t>
            </a:r>
            <a:r>
              <a:rPr lang="tr-TR" sz="1600" dirty="0" err="1"/>
              <a:t>seasons</a:t>
            </a:r>
            <a:r>
              <a:rPr lang="tr-TR" sz="1600" dirty="0"/>
              <a:t>. </a:t>
            </a:r>
            <a:r>
              <a:rPr lang="tr-TR" sz="1600" dirty="0" err="1"/>
              <a:t>In</a:t>
            </a:r>
            <a:r>
              <a:rPr lang="tr-TR" sz="1600" dirty="0"/>
              <a:t> </a:t>
            </a:r>
            <a:r>
              <a:rPr lang="tr-TR" sz="1600" dirty="0" err="1"/>
              <a:t>all</a:t>
            </a:r>
            <a:r>
              <a:rPr lang="tr-TR" sz="1600" dirty="0"/>
              <a:t> </a:t>
            </a:r>
            <a:r>
              <a:rPr lang="tr-TR" sz="1600" dirty="0" err="1"/>
              <a:t>seasons</a:t>
            </a:r>
            <a:r>
              <a:rPr lang="tr-TR" sz="1600" dirty="0"/>
              <a:t> </a:t>
            </a:r>
            <a:r>
              <a:rPr lang="tr-TR" sz="1600" dirty="0" err="1"/>
              <a:t>other</a:t>
            </a:r>
            <a:r>
              <a:rPr lang="tr-TR" sz="1600" dirty="0"/>
              <a:t> </a:t>
            </a:r>
            <a:r>
              <a:rPr lang="tr-TR" sz="1600" dirty="0" err="1"/>
              <a:t>than</a:t>
            </a:r>
            <a:r>
              <a:rPr lang="tr-TR" sz="1600" dirty="0"/>
              <a:t> </a:t>
            </a:r>
            <a:r>
              <a:rPr lang="tr-TR" sz="1600" dirty="0" err="1"/>
              <a:t>winter</a:t>
            </a:r>
            <a:r>
              <a:rPr lang="tr-TR" sz="1600" dirty="0"/>
              <a:t>, Pink </a:t>
            </a:r>
            <a:r>
              <a:rPr lang="tr-TR" sz="1600" dirty="0" err="1"/>
              <a:t>Cab</a:t>
            </a:r>
            <a:r>
              <a:rPr lang="tr-TR" sz="1600" dirty="0"/>
              <a:t> has </a:t>
            </a:r>
            <a:r>
              <a:rPr lang="tr-TR" sz="1600" dirty="0" err="1"/>
              <a:t>experienced</a:t>
            </a:r>
            <a:r>
              <a:rPr lang="tr-TR" sz="1600" dirty="0"/>
              <a:t> </a:t>
            </a:r>
            <a:r>
              <a:rPr lang="tr-TR" sz="1600" dirty="0" err="1"/>
              <a:t>more</a:t>
            </a:r>
            <a:r>
              <a:rPr lang="tr-TR" sz="1600" dirty="0"/>
              <a:t> </a:t>
            </a:r>
            <a:r>
              <a:rPr lang="tr-TR" sz="1600" dirty="0" err="1"/>
              <a:t>declines</a:t>
            </a:r>
            <a:r>
              <a:rPr lang="tr-TR" sz="1600" dirty="0"/>
              <a:t>.</a:t>
            </a:r>
          </a:p>
          <a:p>
            <a:endParaRPr lang="en-US" sz="1600" dirty="0"/>
          </a:p>
          <a:p>
            <a:pPr marL="285750" indent="-285750">
              <a:buFont typeface="Arial" panose="020B0604020202020204" pitchFamily="34" charset="0"/>
              <a:buChar char="•"/>
            </a:pPr>
            <a:r>
              <a:rPr lang="tr-TR" sz="1600" b="1" dirty="0" err="1"/>
              <a:t>Gain</a:t>
            </a:r>
            <a:r>
              <a:rPr lang="tr-TR" sz="1600" b="1" dirty="0"/>
              <a:t> </a:t>
            </a:r>
            <a:r>
              <a:rPr lang="tr-TR" sz="1600" b="1" dirty="0" err="1"/>
              <a:t>Loss</a:t>
            </a:r>
            <a:r>
              <a:rPr lang="en-US" sz="1600" b="1" dirty="0"/>
              <a:t> :</a:t>
            </a:r>
            <a:r>
              <a:rPr lang="tr-TR" sz="1600" b="1" dirty="0"/>
              <a:t> </a:t>
            </a:r>
            <a:r>
              <a:rPr lang="tr-TR" sz="1600" dirty="0" err="1"/>
              <a:t>If</a:t>
            </a:r>
            <a:r>
              <a:rPr lang="tr-TR" sz="1600" dirty="0"/>
              <a:t> </a:t>
            </a:r>
            <a:r>
              <a:rPr lang="tr-TR" sz="1600" dirty="0" err="1"/>
              <a:t>we</a:t>
            </a:r>
            <a:r>
              <a:rPr lang="tr-TR" sz="1600" dirty="0"/>
              <a:t> </a:t>
            </a:r>
            <a:r>
              <a:rPr lang="tr-TR" sz="1600" dirty="0" err="1"/>
              <a:t>look</a:t>
            </a:r>
            <a:r>
              <a:rPr lang="tr-TR" sz="1600" dirty="0"/>
              <a:t> at </a:t>
            </a:r>
            <a:r>
              <a:rPr lang="tr-TR" sz="1600" dirty="0" err="1"/>
              <a:t>the</a:t>
            </a:r>
            <a:r>
              <a:rPr lang="tr-TR" sz="1600" dirty="0"/>
              <a:t> total in 2 </a:t>
            </a:r>
            <a:r>
              <a:rPr lang="tr-TR" sz="1600" dirty="0" err="1"/>
              <a:t>compaines</a:t>
            </a:r>
            <a:r>
              <a:rPr lang="tr-TR" sz="1600" dirty="0"/>
              <a:t>, </a:t>
            </a:r>
            <a:r>
              <a:rPr lang="tr-TR" sz="1600" dirty="0" err="1"/>
              <a:t>they</a:t>
            </a:r>
            <a:r>
              <a:rPr lang="tr-TR" sz="1600" dirty="0"/>
              <a:t> </a:t>
            </a:r>
            <a:r>
              <a:rPr lang="tr-TR" sz="1600" dirty="0" err="1"/>
              <a:t>have</a:t>
            </a:r>
            <a:r>
              <a:rPr lang="tr-TR" sz="1600" dirty="0"/>
              <a:t> </a:t>
            </a:r>
            <a:r>
              <a:rPr lang="tr-TR" sz="1600" dirty="0" err="1"/>
              <a:t>made</a:t>
            </a:r>
            <a:r>
              <a:rPr lang="tr-TR" sz="1600" dirty="0"/>
              <a:t> </a:t>
            </a:r>
            <a:r>
              <a:rPr lang="tr-TR" sz="1600" dirty="0" err="1"/>
              <a:t>equal</a:t>
            </a:r>
            <a:r>
              <a:rPr lang="tr-TR" sz="1600" dirty="0"/>
              <a:t> </a:t>
            </a:r>
            <a:r>
              <a:rPr lang="tr-TR" sz="1600" dirty="0" err="1"/>
              <a:t>losses</a:t>
            </a:r>
            <a:r>
              <a:rPr lang="tr-TR" sz="1600" dirty="0"/>
              <a:t>. </a:t>
            </a:r>
            <a:r>
              <a:rPr lang="tr-TR" sz="1600" dirty="0" err="1"/>
              <a:t>However</a:t>
            </a:r>
            <a:r>
              <a:rPr lang="tr-TR" sz="1600" dirty="0"/>
              <a:t>, it is </a:t>
            </a:r>
            <a:r>
              <a:rPr lang="tr-TR" sz="1600" dirty="0" err="1"/>
              <a:t>seen</a:t>
            </a:r>
            <a:r>
              <a:rPr lang="tr-TR" sz="1600" dirty="0"/>
              <a:t> </a:t>
            </a:r>
            <a:r>
              <a:rPr lang="tr-TR" sz="1600" dirty="0" err="1"/>
              <a:t>that</a:t>
            </a:r>
            <a:r>
              <a:rPr lang="tr-TR" sz="1600" dirty="0"/>
              <a:t> </a:t>
            </a:r>
            <a:r>
              <a:rPr lang="tr-TR" sz="1600" dirty="0" err="1"/>
              <a:t>the</a:t>
            </a:r>
            <a:r>
              <a:rPr lang="tr-TR" sz="1600" dirty="0"/>
              <a:t> Pink </a:t>
            </a:r>
            <a:r>
              <a:rPr lang="tr-TR" sz="1600" dirty="0" err="1"/>
              <a:t>Cab</a:t>
            </a:r>
            <a:r>
              <a:rPr lang="tr-TR" sz="1600" dirty="0"/>
              <a:t> has </a:t>
            </a:r>
            <a:r>
              <a:rPr lang="tr-TR" sz="1600" dirty="0" err="1"/>
              <a:t>suffered</a:t>
            </a:r>
            <a:endParaRPr lang="tr-TR" sz="1600" dirty="0"/>
          </a:p>
          <a:p>
            <a:r>
              <a:rPr lang="tr-TR" sz="1600" dirty="0"/>
              <a:t>      a lot in </a:t>
            </a:r>
            <a:r>
              <a:rPr lang="tr-TR" sz="1600" dirty="0" err="1"/>
              <a:t>the</a:t>
            </a:r>
            <a:r>
              <a:rPr lang="tr-TR" sz="1600" dirty="0"/>
              <a:t> </a:t>
            </a:r>
            <a:r>
              <a:rPr lang="tr-TR" sz="1600" dirty="0" err="1"/>
              <a:t>loss</a:t>
            </a:r>
            <a:r>
              <a:rPr lang="tr-TR" sz="1600" dirty="0"/>
              <a:t> </a:t>
            </a:r>
            <a:r>
              <a:rPr lang="tr-TR" sz="1600" dirty="0" err="1"/>
              <a:t>per</a:t>
            </a:r>
            <a:r>
              <a:rPr lang="tr-TR" sz="1600" dirty="0"/>
              <a:t> </a:t>
            </a:r>
            <a:r>
              <a:rPr lang="tr-TR" sz="1600" dirty="0" err="1"/>
              <a:t>ride</a:t>
            </a:r>
            <a:r>
              <a:rPr lang="tr-TR" sz="1600" dirty="0"/>
              <a:t>. </a:t>
            </a:r>
          </a:p>
          <a:p>
            <a:endParaRPr lang="tr-TR" sz="1600" b="1" dirty="0"/>
          </a:p>
          <a:p>
            <a:pPr marL="285750" indent="-285750">
              <a:buFont typeface="Arial" panose="020B0604020202020204" pitchFamily="34" charset="0"/>
              <a:buChar char="•"/>
            </a:pPr>
            <a:r>
              <a:rPr lang="tr-TR" sz="1600" b="1" dirty="0"/>
              <a:t>Profit in </a:t>
            </a:r>
            <a:r>
              <a:rPr lang="tr-TR" sz="1600" b="1" dirty="0" err="1"/>
              <a:t>Every</a:t>
            </a:r>
            <a:r>
              <a:rPr lang="tr-TR" sz="1600" b="1" dirty="0"/>
              <a:t> City: </a:t>
            </a:r>
            <a:r>
              <a:rPr lang="tr-TR" sz="1600" dirty="0" err="1"/>
              <a:t>Yellow</a:t>
            </a:r>
            <a:r>
              <a:rPr lang="tr-TR" sz="1600" dirty="0"/>
              <a:t> </a:t>
            </a:r>
            <a:r>
              <a:rPr lang="tr-TR" sz="1600" dirty="0" err="1"/>
              <a:t>Cab</a:t>
            </a:r>
            <a:r>
              <a:rPr lang="tr-TR" sz="1600" dirty="0"/>
              <a:t> has </a:t>
            </a:r>
            <a:r>
              <a:rPr lang="tr-TR" sz="1600" dirty="0" err="1"/>
              <a:t>made</a:t>
            </a:r>
            <a:r>
              <a:rPr lang="tr-TR" sz="1600" dirty="0"/>
              <a:t> </a:t>
            </a:r>
            <a:r>
              <a:rPr lang="tr-TR" sz="1600" dirty="0" err="1"/>
              <a:t>more</a:t>
            </a:r>
            <a:r>
              <a:rPr lang="tr-TR" sz="1600" dirty="0"/>
              <a:t> </a:t>
            </a:r>
            <a:r>
              <a:rPr lang="tr-TR" sz="1600" dirty="0" err="1"/>
              <a:t>profit</a:t>
            </a:r>
            <a:r>
              <a:rPr lang="tr-TR" sz="1600" dirty="0"/>
              <a:t> </a:t>
            </a:r>
            <a:r>
              <a:rPr lang="tr-TR" sz="1600" dirty="0" err="1"/>
              <a:t>than</a:t>
            </a:r>
            <a:r>
              <a:rPr lang="tr-TR" sz="1600" dirty="0"/>
              <a:t> Pink </a:t>
            </a:r>
            <a:r>
              <a:rPr lang="tr-TR" sz="1600" dirty="0" err="1"/>
              <a:t>Cab</a:t>
            </a:r>
            <a:r>
              <a:rPr lang="tr-TR" sz="1600" dirty="0"/>
              <a:t> (total </a:t>
            </a:r>
            <a:r>
              <a:rPr lang="tr-TR" sz="1600" dirty="0" err="1"/>
              <a:t>or</a:t>
            </a:r>
            <a:r>
              <a:rPr lang="tr-TR" sz="1600" dirty="0"/>
              <a:t> </a:t>
            </a:r>
            <a:r>
              <a:rPr lang="tr-TR" sz="1600" dirty="0" err="1"/>
              <a:t>per</a:t>
            </a:r>
            <a:r>
              <a:rPr lang="tr-TR" sz="1600" dirty="0"/>
              <a:t> KM) in </a:t>
            </a:r>
            <a:r>
              <a:rPr lang="tr-TR" sz="1600" dirty="0" err="1"/>
              <a:t>every</a:t>
            </a:r>
            <a:r>
              <a:rPr lang="tr-TR" sz="1600" dirty="0"/>
              <a:t> </a:t>
            </a:r>
            <a:r>
              <a:rPr lang="tr-TR" sz="1600" dirty="0" err="1"/>
              <a:t>city</a:t>
            </a:r>
            <a:r>
              <a:rPr lang="tr-TR" sz="1600" dirty="0"/>
              <a:t> </a:t>
            </a:r>
            <a:r>
              <a:rPr lang="tr-TR" sz="1600" b="1" dirty="0" err="1"/>
              <a:t>except</a:t>
            </a:r>
            <a:r>
              <a:rPr lang="tr-TR" sz="1600" b="1" dirty="0"/>
              <a:t> </a:t>
            </a:r>
            <a:r>
              <a:rPr lang="tr-TR" sz="1600" b="1" dirty="0" err="1"/>
              <a:t>Tucson</a:t>
            </a:r>
            <a:r>
              <a:rPr lang="tr-TR" sz="1600" b="1" dirty="0"/>
              <a:t> AZ.</a:t>
            </a:r>
          </a:p>
          <a:p>
            <a:pPr marL="285750" indent="-285750">
              <a:buFont typeface="Arial" panose="020B0604020202020204" pitchFamily="34" charset="0"/>
              <a:buChar char="•"/>
            </a:pPr>
            <a:endParaRPr lang="tr-TR" sz="1600" b="1"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a:t>
            </a:r>
            <a:r>
              <a:rPr lang="tr-TR" sz="1600" dirty="0"/>
              <a:t>55</a:t>
            </a:r>
            <a:r>
              <a:rPr lang="en-US" sz="1600" dirty="0"/>
              <a:t>+ age group as equally as its in </a:t>
            </a:r>
            <a:r>
              <a:rPr lang="tr-TR" sz="1600" dirty="0"/>
              <a:t>&lt;30</a:t>
            </a:r>
            <a:r>
              <a:rPr lang="en-US" sz="1600" dirty="0"/>
              <a:t> age group.</a:t>
            </a:r>
            <a:endParaRPr lang="tr-TR" sz="1600" dirty="0"/>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en-US" sz="1600" b="1" dirty="0"/>
              <a:t>Income </a:t>
            </a:r>
            <a:r>
              <a:rPr lang="tr-TR" sz="1600" b="1" dirty="0"/>
              <a:t>- </a:t>
            </a:r>
            <a:r>
              <a:rPr lang="tr-TR" sz="1600" b="1" dirty="0" err="1"/>
              <a:t>Gain</a:t>
            </a:r>
            <a:r>
              <a:rPr lang="en-US" sz="1600" b="1" dirty="0"/>
              <a:t> :</a:t>
            </a:r>
            <a:r>
              <a:rPr lang="tr-TR" sz="1600" b="1" dirty="0"/>
              <a:t> </a:t>
            </a:r>
            <a:r>
              <a:rPr lang="tr-TR" sz="1600" dirty="0" err="1"/>
              <a:t>Regardless</a:t>
            </a:r>
            <a:r>
              <a:rPr lang="tr-TR" sz="1600" dirty="0"/>
              <a:t> of </a:t>
            </a:r>
            <a:r>
              <a:rPr lang="tr-TR" sz="1600" dirty="0" err="1"/>
              <a:t>the</a:t>
            </a:r>
            <a:r>
              <a:rPr lang="tr-TR" sz="1600" dirty="0"/>
              <a:t> </a:t>
            </a:r>
            <a:r>
              <a:rPr lang="tr-TR" sz="1600" dirty="0" err="1"/>
              <a:t>salary</a:t>
            </a:r>
            <a:r>
              <a:rPr lang="tr-TR" sz="1600" dirty="0"/>
              <a:t>, a </a:t>
            </a:r>
            <a:r>
              <a:rPr lang="tr-TR" sz="1600" dirty="0" err="1"/>
              <a:t>balanced</a:t>
            </a:r>
            <a:r>
              <a:rPr lang="tr-TR" sz="1600" dirty="0"/>
              <a:t> </a:t>
            </a:r>
            <a:r>
              <a:rPr lang="tr-TR" sz="1600" dirty="0" err="1"/>
              <a:t>and</a:t>
            </a:r>
            <a:r>
              <a:rPr lang="tr-TR" sz="1600" dirty="0"/>
              <a:t> </a:t>
            </a:r>
            <a:r>
              <a:rPr lang="tr-TR" sz="1600" dirty="0" err="1"/>
              <a:t>even</a:t>
            </a:r>
            <a:r>
              <a:rPr lang="tr-TR" sz="1600" dirty="0"/>
              <a:t> </a:t>
            </a:r>
            <a:r>
              <a:rPr lang="tr-TR" sz="1600" dirty="0" err="1"/>
              <a:t>distribution</a:t>
            </a:r>
            <a:r>
              <a:rPr lang="tr-TR" sz="1600" dirty="0"/>
              <a:t> is </a:t>
            </a:r>
            <a:r>
              <a:rPr lang="tr-TR" sz="1600" dirty="0" err="1"/>
              <a:t>observed</a:t>
            </a:r>
            <a:r>
              <a:rPr lang="tr-TR" sz="1600" dirty="0"/>
              <a:t>. </a:t>
            </a:r>
            <a:r>
              <a:rPr lang="tr-TR" sz="1600" dirty="0" err="1"/>
              <a:t>The</a:t>
            </a:r>
            <a:r>
              <a:rPr lang="tr-TR" sz="1600" dirty="0"/>
              <a:t> </a:t>
            </a:r>
            <a:r>
              <a:rPr lang="tr-TR" sz="1600" dirty="0" err="1"/>
              <a:t>difference</a:t>
            </a:r>
            <a:r>
              <a:rPr lang="tr-TR" sz="1600" dirty="0"/>
              <a:t> is </a:t>
            </a:r>
            <a:r>
              <a:rPr lang="tr-TR" sz="1600" dirty="0" err="1"/>
              <a:t>only</a:t>
            </a:r>
            <a:r>
              <a:rPr lang="tr-TR" sz="1600" dirty="0"/>
              <a:t> </a:t>
            </a:r>
            <a:r>
              <a:rPr lang="tr-TR" sz="1600" dirty="0" err="1"/>
              <a:t>arises</a:t>
            </a:r>
            <a:r>
              <a:rPr lang="tr-TR" sz="1600" dirty="0"/>
              <a:t> </a:t>
            </a:r>
            <a:r>
              <a:rPr lang="tr-TR" sz="1600" dirty="0" err="1"/>
              <a:t>when</a:t>
            </a:r>
            <a:r>
              <a:rPr lang="tr-TR" sz="1600" dirty="0"/>
              <a:t> </a:t>
            </a:r>
            <a:r>
              <a:rPr lang="tr-TR" sz="1600" dirty="0" err="1"/>
              <a:t>company</a:t>
            </a:r>
            <a:r>
              <a:rPr lang="tr-TR" sz="1600" dirty="0"/>
              <a:t> </a:t>
            </a:r>
            <a:r>
              <a:rPr lang="tr-TR" sz="1600" dirty="0" err="1"/>
              <a:t>names</a:t>
            </a:r>
            <a:r>
              <a:rPr lang="tr-TR" sz="1600" dirty="0"/>
              <a:t> </a:t>
            </a:r>
            <a:r>
              <a:rPr lang="tr-TR" sz="1600" dirty="0" err="1"/>
              <a:t>come</a:t>
            </a:r>
            <a:r>
              <a:rPr lang="tr-TR" sz="1600" dirty="0"/>
              <a:t> </a:t>
            </a:r>
            <a:r>
              <a:rPr lang="tr-TR" sz="1600" dirty="0" err="1"/>
              <a:t>into</a:t>
            </a:r>
            <a:r>
              <a:rPr lang="tr-TR" sz="1600" dirty="0"/>
              <a:t> </a:t>
            </a:r>
            <a:r>
              <a:rPr lang="tr-TR" sz="1600" dirty="0" err="1"/>
              <a:t>play</a:t>
            </a:r>
            <a:r>
              <a:rPr lang="tr-TR" sz="1600" dirty="0"/>
              <a:t>. </a:t>
            </a:r>
            <a:r>
              <a:rPr lang="tr-TR" sz="1600" dirty="0" err="1"/>
              <a:t>Yellow</a:t>
            </a:r>
            <a:r>
              <a:rPr lang="tr-TR" sz="1600" dirty="0"/>
              <a:t> </a:t>
            </a:r>
            <a:r>
              <a:rPr lang="tr-TR" sz="1600" dirty="0" err="1"/>
              <a:t>Cab</a:t>
            </a:r>
            <a:r>
              <a:rPr lang="tr-TR" sz="1600" dirty="0"/>
              <a:t> </a:t>
            </a:r>
            <a:r>
              <a:rPr lang="tr-TR" sz="1600" dirty="0" err="1"/>
              <a:t>provides</a:t>
            </a:r>
            <a:r>
              <a:rPr lang="tr-TR" sz="1600" dirty="0"/>
              <a:t> 3 </a:t>
            </a:r>
            <a:r>
              <a:rPr lang="tr-TR" sz="1600" dirty="0" err="1"/>
              <a:t>times</a:t>
            </a:r>
            <a:r>
              <a:rPr lang="tr-TR" sz="1600" dirty="0"/>
              <a:t> </a:t>
            </a:r>
            <a:r>
              <a:rPr lang="tr-TR" sz="1600" dirty="0" err="1"/>
              <a:t>more</a:t>
            </a:r>
            <a:r>
              <a:rPr lang="tr-TR" sz="1600" dirty="0"/>
              <a:t> </a:t>
            </a:r>
            <a:r>
              <a:rPr lang="tr-TR" sz="1600" dirty="0" err="1"/>
              <a:t>profit</a:t>
            </a:r>
            <a:r>
              <a:rPr lang="tr-TR" sz="1600" dirty="0"/>
              <a:t> </a:t>
            </a:r>
            <a:r>
              <a:rPr lang="tr-TR" sz="1600" dirty="0" err="1"/>
              <a:t>per</a:t>
            </a:r>
            <a:r>
              <a:rPr lang="tr-TR" sz="1600" dirty="0"/>
              <a:t> KM in </a:t>
            </a:r>
            <a:r>
              <a:rPr lang="tr-TR" sz="1600" dirty="0" err="1"/>
              <a:t>every</a:t>
            </a:r>
            <a:r>
              <a:rPr lang="tr-TR" sz="1600" dirty="0"/>
              <a:t> </a:t>
            </a:r>
            <a:r>
              <a:rPr lang="tr-TR" sz="1600" dirty="0" err="1"/>
              <a:t>income</a:t>
            </a:r>
            <a:r>
              <a:rPr lang="tr-TR" sz="1600" dirty="0"/>
              <a:t> </a:t>
            </a:r>
            <a:r>
              <a:rPr lang="tr-TR" sz="1600" dirty="0" err="1"/>
              <a:t>group</a:t>
            </a:r>
            <a:r>
              <a:rPr lang="tr-TR" sz="1600" dirty="0"/>
              <a:t> (</a:t>
            </a:r>
            <a:r>
              <a:rPr lang="tr-TR" sz="1600" dirty="0" err="1"/>
              <a:t>poor,middle,rich</a:t>
            </a:r>
            <a:r>
              <a:rPr lang="tr-TR" sz="1600" dirty="0"/>
              <a:t>).</a:t>
            </a:r>
          </a:p>
          <a:p>
            <a:pPr marL="285750" indent="-285750">
              <a:buFont typeface="Arial" panose="020B0604020202020204" pitchFamily="34" charset="0"/>
              <a:buChar char="•"/>
            </a:pPr>
            <a:endParaRPr lang="tr-TR" sz="1600" b="1" dirty="0"/>
          </a:p>
          <a:p>
            <a:pPr marL="285750" indent="-285750">
              <a:buFont typeface="Arial" panose="020B0604020202020204" pitchFamily="34" charset="0"/>
              <a:buChar char="•"/>
            </a:pPr>
            <a:r>
              <a:rPr lang="tr-TR" sz="1600" b="1" dirty="0" err="1"/>
              <a:t>Considering</a:t>
            </a:r>
            <a:r>
              <a:rPr lang="tr-TR" sz="1600" b="1" dirty="0"/>
              <a:t> </a:t>
            </a:r>
            <a:r>
              <a:rPr lang="tr-TR" sz="1600" b="1" dirty="0" err="1"/>
              <a:t>these</a:t>
            </a:r>
            <a:r>
              <a:rPr lang="tr-TR" sz="1600" b="1" dirty="0"/>
              <a:t> </a:t>
            </a:r>
            <a:r>
              <a:rPr lang="tr-TR" sz="1600" b="1" dirty="0" err="1"/>
              <a:t>points</a:t>
            </a:r>
            <a:r>
              <a:rPr lang="en-US" sz="1600" b="1" dirty="0"/>
              <a:t>, we </a:t>
            </a:r>
            <a:r>
              <a:rPr lang="tr-TR" sz="1600" b="1" dirty="0" err="1"/>
              <a:t>should</a:t>
            </a:r>
            <a:r>
              <a:rPr lang="tr-TR" sz="1600" b="1" dirty="0"/>
              <a:t> </a:t>
            </a:r>
            <a:r>
              <a:rPr lang="tr-TR" sz="1600" b="1" dirty="0" err="1"/>
              <a:t>prefer</a:t>
            </a:r>
            <a:r>
              <a:rPr lang="en-US" sz="1600" b="1" dirty="0"/>
              <a:t> Yellow </a:t>
            </a:r>
            <a:r>
              <a:rPr lang="tr-TR" sz="1600" b="1" dirty="0"/>
              <a:t>C</a:t>
            </a:r>
            <a:r>
              <a:rPr lang="en-US" sz="1600" b="1" dirty="0"/>
              <a:t>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AB595F4-BF92-402C-B09F-09E3B3F38FF6}"/>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8" name="Rectangle 3">
            <a:extLst>
              <a:ext uri="{FF2B5EF4-FFF2-40B4-BE49-F238E27FC236}">
                <a16:creationId xmlns:a16="http://schemas.microsoft.com/office/drawing/2014/main" id="{46E1E722-160F-4C82-974C-B2AD1C0F8A78}"/>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4483EFD-D7F3-4499-AE3B-253CDA8B1B4E}"/>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a:t>
            </a:r>
            <a:r>
              <a:rPr lang="tr-TR" sz="3500" b="1" dirty="0">
                <a:solidFill>
                  <a:schemeClr val="accent2"/>
                </a:solidFill>
                <a:latin typeface="Calibri" panose="020F0502020204030204" pitchFamily="34" charset="0"/>
                <a:cs typeface="Calibri" panose="020F0502020204030204" pitchFamily="34" charset="0"/>
              </a:rPr>
              <a:t> </a:t>
            </a:r>
            <a:r>
              <a:rPr lang="en-US" sz="3500" b="1" dirty="0">
                <a:solidFill>
                  <a:schemeClr val="accent2"/>
                </a:solidFill>
                <a:latin typeface="Calibri" panose="020F0502020204030204" pitchFamily="34" charset="0"/>
                <a:cs typeface="Calibri" panose="020F0502020204030204" pitchFamily="34" charset="0"/>
              </a:rPr>
              <a:t>G</a:t>
            </a:r>
            <a:r>
              <a:rPr lang="tr-TR" sz="3500" b="1" dirty="0">
                <a:solidFill>
                  <a:schemeClr val="accent2"/>
                </a:solidFill>
                <a:latin typeface="Calibri" panose="020F0502020204030204" pitchFamily="34" charset="0"/>
                <a:cs typeface="Calibri" panose="020F0502020204030204" pitchFamily="34" charset="0"/>
              </a:rPr>
              <a:t>o-</a:t>
            </a:r>
            <a:r>
              <a:rPr lang="tr-TR" sz="3500" b="1" dirty="0" err="1">
                <a:solidFill>
                  <a:schemeClr val="accent2"/>
                </a:solidFill>
                <a:latin typeface="Calibri" panose="020F0502020204030204" pitchFamily="34" charset="0"/>
                <a:cs typeface="Calibri" panose="020F0502020204030204" pitchFamily="34" charset="0"/>
              </a:rPr>
              <a:t>To</a:t>
            </a:r>
            <a:r>
              <a:rPr lang="tr-TR" sz="3500" b="1" dirty="0">
                <a:solidFill>
                  <a:schemeClr val="accent2"/>
                </a:solidFill>
                <a:latin typeface="Calibri" panose="020F0502020204030204" pitchFamily="34" charset="0"/>
                <a:cs typeface="Calibri" panose="020F0502020204030204" pitchFamily="34" charset="0"/>
              </a:rPr>
              <a:t>-</a:t>
            </a:r>
            <a:r>
              <a:rPr lang="en-US" sz="3500" b="1" dirty="0">
                <a:solidFill>
                  <a:schemeClr val="accent2"/>
                </a:solidFill>
                <a:latin typeface="Calibri" panose="020F0502020204030204" pitchFamily="34" charset="0"/>
                <a:cs typeface="Calibri" panose="020F0502020204030204" pitchFamily="34" charset="0"/>
              </a:rPr>
              <a:t>M</a:t>
            </a:r>
            <a:r>
              <a:rPr lang="tr-TR" sz="3500" b="1" dirty="0" err="1">
                <a:solidFill>
                  <a:schemeClr val="accent2"/>
                </a:solidFill>
                <a:latin typeface="Calibri" panose="020F0502020204030204" pitchFamily="34" charset="0"/>
                <a:cs typeface="Calibri" panose="020F0502020204030204" pitchFamily="34" charset="0"/>
              </a:rPr>
              <a:t>arket</a:t>
            </a:r>
            <a:r>
              <a:rPr lang="tr-TR" sz="3500" b="1" dirty="0">
                <a:solidFill>
                  <a:schemeClr val="accent2"/>
                </a:solidFill>
                <a:latin typeface="Calibri" panose="020F0502020204030204" pitchFamily="34" charset="0"/>
                <a:cs typeface="Calibri" panose="020F0502020204030204" pitchFamily="34" charset="0"/>
              </a:rPr>
              <a:t> </a:t>
            </a:r>
            <a:r>
              <a:rPr lang="en-US" sz="3500" b="1" dirty="0">
                <a:solidFill>
                  <a:schemeClr val="accent2"/>
                </a:solidFill>
                <a:latin typeface="Calibri" panose="020F0502020204030204" pitchFamily="34" charset="0"/>
                <a:cs typeface="Calibri" panose="020F0502020204030204" pitchFamily="34" charset="0"/>
              </a:rPr>
              <a:t>(</a:t>
            </a:r>
            <a:r>
              <a:rPr lang="tr-TR" sz="3500" b="1" dirty="0" err="1">
                <a:solidFill>
                  <a:schemeClr val="accent2"/>
                </a:solidFill>
                <a:latin typeface="Calibri" panose="020F0502020204030204" pitchFamily="34" charset="0"/>
                <a:cs typeface="Calibri" panose="020F0502020204030204" pitchFamily="34" charset="0"/>
              </a:rPr>
              <a:t>Cab</a:t>
            </a:r>
            <a:r>
              <a:rPr lang="en-US" sz="3500" b="1" dirty="0">
                <a:solidFill>
                  <a:schemeClr val="accent2"/>
                </a:solidFill>
                <a:latin typeface="Calibri" panose="020F0502020204030204" pitchFamily="34" charset="0"/>
                <a:cs typeface="Calibri" panose="020F0502020204030204" pitchFamily="34" charset="0"/>
              </a:rPr>
              <a:t> </a:t>
            </a:r>
            <a:r>
              <a:rPr lang="tr-TR" sz="3500" b="1" dirty="0">
                <a:solidFill>
                  <a:schemeClr val="accent2"/>
                </a:solidFill>
                <a:latin typeface="Calibri" panose="020F0502020204030204" pitchFamily="34" charset="0"/>
                <a:cs typeface="Calibri" panose="020F0502020204030204" pitchFamily="34" charset="0"/>
              </a:rPr>
              <a:t>I</a:t>
            </a:r>
            <a:r>
              <a:rPr lang="en-US" sz="3500" b="1" dirty="0" err="1">
                <a:solidFill>
                  <a:schemeClr val="accent2"/>
                </a:solidFill>
                <a:latin typeface="Calibri" panose="020F0502020204030204" pitchFamily="34" charset="0"/>
                <a:cs typeface="Calibri" panose="020F0502020204030204" pitchFamily="34" charset="0"/>
              </a:rPr>
              <a:t>ndustry</a:t>
            </a:r>
            <a:r>
              <a:rPr lang="en-US" sz="3500" b="1" dirty="0">
                <a:solidFill>
                  <a:schemeClr val="accent2"/>
                </a:solidFill>
                <a:latin typeface="Calibri" panose="020F0502020204030204" pitchFamily="34" charset="0"/>
                <a:cs typeface="Calibri" panose="020F0502020204030204" pitchFamily="34" charset="0"/>
              </a:rPr>
              <a:t>) </a:t>
            </a:r>
            <a:r>
              <a:rPr lang="tr-TR" sz="3500" b="1" dirty="0">
                <a:solidFill>
                  <a:schemeClr val="accent2"/>
                </a:solidFill>
                <a:latin typeface="Calibri" panose="020F0502020204030204" pitchFamily="34" charset="0"/>
                <a:cs typeface="Calibri" panose="020F0502020204030204" pitchFamily="34" charset="0"/>
              </a:rPr>
              <a:t>C</a:t>
            </a:r>
            <a:r>
              <a:rPr lang="en-US" sz="3500" b="1" dirty="0" err="1">
                <a:solidFill>
                  <a:schemeClr val="accent2"/>
                </a:solidFill>
                <a:latin typeface="Calibri" panose="020F0502020204030204" pitchFamily="34" charset="0"/>
                <a:cs typeface="Calibri" panose="020F0502020204030204" pitchFamily="34" charset="0"/>
              </a:rPr>
              <a:t>ase</a:t>
            </a:r>
            <a:r>
              <a:rPr lang="en-US" sz="3500" b="1" dirty="0">
                <a:solidFill>
                  <a:schemeClr val="accent2"/>
                </a:solidFill>
                <a:latin typeface="Calibri" panose="020F0502020204030204" pitchFamily="34" charset="0"/>
                <a:cs typeface="Calibri" panose="020F0502020204030204" pitchFamily="34" charset="0"/>
              </a:rPr>
              <a:t> </a:t>
            </a:r>
            <a:r>
              <a:rPr lang="tr-TR" sz="3500" b="1" dirty="0">
                <a:solidFill>
                  <a:schemeClr val="accent2"/>
                </a:solidFill>
                <a:latin typeface="Calibri" panose="020F0502020204030204" pitchFamily="34" charset="0"/>
                <a:cs typeface="Calibri" panose="020F0502020204030204" pitchFamily="34" charset="0"/>
              </a:rPr>
              <a:t>S</a:t>
            </a:r>
            <a:r>
              <a:rPr lang="en-US" sz="3500" b="1" dirty="0" err="1">
                <a:solidFill>
                  <a:schemeClr val="accent2"/>
                </a:solidFill>
                <a:latin typeface="Calibri" panose="020F0502020204030204" pitchFamily="34" charset="0"/>
                <a:cs typeface="Calibri" panose="020F0502020204030204" pitchFamily="34" charset="0"/>
              </a:rPr>
              <a:t>tudy</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58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373260C-4538-4972-AA3F-280EEDD59794}"/>
              </a:ext>
            </a:extLst>
          </p:cNvPr>
          <p:cNvSpPr>
            <a:spLocks noGrp="1"/>
          </p:cNvSpPr>
          <p:nvPr>
            <p:ph idx="1"/>
          </p:nvPr>
        </p:nvSpPr>
        <p:spPr/>
        <p:txBody>
          <a:bodyPr>
            <a:normAutofit/>
          </a:bodyPr>
          <a:lstStyle/>
          <a:p>
            <a:r>
              <a:rPr lang="tr-TR" sz="2400" b="1" dirty="0" err="1"/>
              <a:t>Adjustments</a:t>
            </a:r>
            <a:r>
              <a:rPr lang="en-US" sz="2400" b="1" dirty="0"/>
              <a:t>:</a:t>
            </a:r>
          </a:p>
          <a:p>
            <a:endParaRPr lang="tr-TR" sz="2400" b="1" dirty="0"/>
          </a:p>
          <a:p>
            <a:r>
              <a:rPr lang="tr-TR" sz="2400" b="0" i="0" dirty="0" err="1">
                <a:effectLst/>
              </a:rPr>
              <a:t>Gain</a:t>
            </a:r>
            <a:r>
              <a:rPr lang="en-US" sz="2400" b="0" i="0" dirty="0">
                <a:effectLst/>
              </a:rPr>
              <a:t> and </a:t>
            </a:r>
            <a:r>
              <a:rPr lang="tr-TR" sz="2400" dirty="0" err="1"/>
              <a:t>G</a:t>
            </a:r>
            <a:r>
              <a:rPr lang="tr-TR" sz="2400" b="0" i="0" dirty="0" err="1">
                <a:effectLst/>
              </a:rPr>
              <a:t>ain</a:t>
            </a:r>
            <a:r>
              <a:rPr lang="en-US" sz="2400" b="0" i="0" dirty="0">
                <a:effectLst/>
              </a:rPr>
              <a:t> per </a:t>
            </a:r>
            <a:r>
              <a:rPr lang="tr-TR" sz="2400" b="0" i="0" dirty="0">
                <a:effectLst/>
              </a:rPr>
              <a:t>KM</a:t>
            </a:r>
            <a:r>
              <a:rPr lang="en-US" sz="2400" b="0" i="0" dirty="0">
                <a:effectLst/>
              </a:rPr>
              <a:t> </a:t>
            </a:r>
            <a:r>
              <a:rPr lang="tr-TR" sz="2400" dirty="0" err="1"/>
              <a:t>feature</a:t>
            </a:r>
            <a:r>
              <a:rPr lang="en-US" sz="2400" b="0" i="0" dirty="0">
                <a:effectLst/>
              </a:rPr>
              <a:t> were created to </a:t>
            </a:r>
            <a:r>
              <a:rPr lang="tr-TR" sz="2400" b="0" i="0" dirty="0" err="1">
                <a:effectLst/>
              </a:rPr>
              <a:t>make</a:t>
            </a:r>
            <a:r>
              <a:rPr lang="en-US" sz="2400" b="0" i="0" dirty="0">
                <a:effectLst/>
              </a:rPr>
              <a:t> a short road</a:t>
            </a:r>
            <a:r>
              <a:rPr lang="tr-TR" sz="2400" b="0" i="0" dirty="0">
                <a:effectLst/>
              </a:rPr>
              <a:t>.</a:t>
            </a:r>
          </a:p>
          <a:p>
            <a:pPr marL="0" indent="0">
              <a:buNone/>
            </a:pPr>
            <a:r>
              <a:rPr lang="tr-TR" sz="2400" b="0" i="0" dirty="0">
                <a:effectLst/>
              </a:rPr>
              <a:t>   </a:t>
            </a:r>
            <a:r>
              <a:rPr lang="tr-TR" sz="2400" b="0" i="0" dirty="0" err="1">
                <a:effectLst/>
              </a:rPr>
              <a:t>Gain</a:t>
            </a:r>
            <a:r>
              <a:rPr lang="tr-TR" sz="2400" b="0" i="0" dirty="0">
                <a:effectLst/>
              </a:rPr>
              <a:t> =  </a:t>
            </a:r>
            <a:r>
              <a:rPr lang="en-US" sz="2400" dirty="0" err="1"/>
              <a:t>Price_Charged</a:t>
            </a:r>
            <a:r>
              <a:rPr lang="tr-TR" sz="2400" dirty="0"/>
              <a:t> -</a:t>
            </a:r>
            <a:r>
              <a:rPr lang="en-US" sz="2400" dirty="0"/>
              <a:t> </a:t>
            </a:r>
            <a:r>
              <a:rPr lang="en-US" sz="2400" dirty="0" err="1"/>
              <a:t>Cost_of_Trip</a:t>
            </a:r>
            <a:endParaRPr lang="tr-TR" sz="2400" dirty="0"/>
          </a:p>
          <a:p>
            <a:pPr marL="0" indent="0">
              <a:buNone/>
            </a:pPr>
            <a:r>
              <a:rPr lang="tr-TR" sz="2400" b="0" i="0" dirty="0">
                <a:effectLst/>
              </a:rPr>
              <a:t>   </a:t>
            </a:r>
            <a:r>
              <a:rPr lang="tr-TR" sz="2400" b="0" i="0" dirty="0" err="1">
                <a:effectLst/>
              </a:rPr>
              <a:t>Gain</a:t>
            </a:r>
            <a:r>
              <a:rPr lang="tr-TR" sz="2400" b="0" i="0" dirty="0">
                <a:effectLst/>
              </a:rPr>
              <a:t> </a:t>
            </a:r>
            <a:r>
              <a:rPr lang="tr-TR" sz="2400" b="0" i="0" dirty="0" err="1">
                <a:effectLst/>
              </a:rPr>
              <a:t>per</a:t>
            </a:r>
            <a:r>
              <a:rPr lang="tr-TR" sz="2400" b="0" i="0" dirty="0">
                <a:effectLst/>
              </a:rPr>
              <a:t> KM = </a:t>
            </a:r>
            <a:r>
              <a:rPr lang="tr-TR" sz="2400" dirty="0"/>
              <a:t>(</a:t>
            </a:r>
            <a:r>
              <a:rPr lang="en-US" sz="2400" dirty="0" err="1"/>
              <a:t>Price_Charged</a:t>
            </a:r>
            <a:r>
              <a:rPr lang="tr-TR" sz="2400" dirty="0"/>
              <a:t> -</a:t>
            </a:r>
            <a:r>
              <a:rPr lang="en-US" sz="2400" dirty="0"/>
              <a:t> </a:t>
            </a:r>
            <a:r>
              <a:rPr lang="en-US" sz="2400" dirty="0" err="1"/>
              <a:t>Cost_of_Trip</a:t>
            </a:r>
            <a:r>
              <a:rPr lang="tr-TR" sz="2400" dirty="0"/>
              <a:t>)/KM </a:t>
            </a:r>
            <a:r>
              <a:rPr lang="tr-TR" sz="2400" dirty="0" err="1"/>
              <a:t>Travelled</a:t>
            </a:r>
            <a:r>
              <a:rPr lang="en-US" sz="2400" dirty="0"/>
              <a:t> </a:t>
            </a:r>
            <a:r>
              <a:rPr lang="tr-TR" sz="2400" dirty="0"/>
              <a:t>   </a:t>
            </a:r>
          </a:p>
          <a:p>
            <a:pPr marL="0" indent="0">
              <a:buNone/>
            </a:pPr>
            <a:endParaRPr lang="en-US" sz="2400" b="1" dirty="0"/>
          </a:p>
          <a:p>
            <a:pPr marL="285750" indent="-285750">
              <a:buFont typeface="Arial" panose="020B0604020202020204" pitchFamily="34" charset="0"/>
              <a:buChar char="•"/>
            </a:pPr>
            <a:r>
              <a:rPr lang="en-US" sz="2400" dirty="0"/>
              <a:t>Outliers are present in </a:t>
            </a:r>
            <a:r>
              <a:rPr lang="tr-TR" sz="2400" dirty="0" err="1"/>
              <a:t>Gain</a:t>
            </a:r>
            <a:r>
              <a:rPr lang="tr-TR" sz="2400" dirty="0"/>
              <a:t> f</a:t>
            </a:r>
            <a:r>
              <a:rPr lang="en-US" sz="2400" dirty="0" err="1"/>
              <a:t>eature</a:t>
            </a:r>
            <a:r>
              <a:rPr lang="tr-TR" sz="2400" dirty="0"/>
              <a:t> </a:t>
            </a:r>
            <a:r>
              <a:rPr lang="en-US" sz="2400" dirty="0"/>
              <a:t>but due to unavailability of trip duration details,</a:t>
            </a:r>
            <a:r>
              <a:rPr lang="tr-TR" sz="2400" dirty="0"/>
              <a:t> </a:t>
            </a:r>
            <a:r>
              <a:rPr lang="en-US" sz="2400" dirty="0"/>
              <a:t>we are not treating this as outlier.</a:t>
            </a:r>
            <a:endParaRPr lang="tr-TR" sz="2400" dirty="0"/>
          </a:p>
          <a:p>
            <a:pPr marL="285750" indent="-285750">
              <a:buFont typeface="Arial" panose="020B0604020202020204" pitchFamily="34" charset="0"/>
              <a:buChar char="•"/>
            </a:pPr>
            <a:r>
              <a:rPr lang="tr-TR" sz="2400" dirty="0" err="1"/>
              <a:t>Created</a:t>
            </a:r>
            <a:r>
              <a:rPr lang="tr-TR" sz="2400" dirty="0"/>
              <a:t> </a:t>
            </a:r>
            <a:r>
              <a:rPr lang="tr-TR" sz="2400" dirty="0" err="1"/>
              <a:t>lots</a:t>
            </a:r>
            <a:r>
              <a:rPr lang="tr-TR" sz="2400" dirty="0"/>
              <a:t> of </a:t>
            </a:r>
            <a:r>
              <a:rPr lang="tr-TR" sz="2400" dirty="0" err="1"/>
              <a:t>csv</a:t>
            </a:r>
            <a:r>
              <a:rPr lang="tr-TR" sz="2400" dirty="0"/>
              <a:t> </a:t>
            </a:r>
            <a:r>
              <a:rPr lang="tr-TR" sz="2400" dirty="0" err="1"/>
              <a:t>datas</a:t>
            </a:r>
            <a:r>
              <a:rPr lang="tr-TR" sz="2400" dirty="0"/>
              <a:t> (</a:t>
            </a:r>
            <a:r>
              <a:rPr lang="tr-TR" sz="2400" dirty="0" err="1"/>
              <a:t>yearly</a:t>
            </a:r>
            <a:r>
              <a:rPr lang="tr-TR" sz="2400" dirty="0"/>
              <a:t>, </a:t>
            </a:r>
            <a:r>
              <a:rPr lang="tr-TR" sz="2400" dirty="0" err="1"/>
              <a:t>seasonal</a:t>
            </a:r>
            <a:r>
              <a:rPr lang="tr-TR" sz="2400" dirty="0"/>
              <a:t> </a:t>
            </a:r>
            <a:r>
              <a:rPr lang="tr-TR" sz="2400" dirty="0" err="1"/>
              <a:t>etc</a:t>
            </a:r>
            <a:r>
              <a:rPr lang="tr-TR" sz="2400" dirty="0"/>
              <a:t>.) </a:t>
            </a:r>
            <a:r>
              <a:rPr lang="tr-TR" sz="2400" dirty="0" err="1"/>
              <a:t>to</a:t>
            </a:r>
            <a:r>
              <a:rPr lang="tr-TR" sz="2400" dirty="0"/>
              <a:t> </a:t>
            </a:r>
            <a:r>
              <a:rPr lang="tr-TR" sz="2400" dirty="0" err="1"/>
              <a:t>make</a:t>
            </a:r>
            <a:r>
              <a:rPr lang="tr-TR" sz="2400" dirty="0"/>
              <a:t> a </a:t>
            </a:r>
            <a:r>
              <a:rPr lang="tr-TR" sz="2400" dirty="0" err="1"/>
              <a:t>short</a:t>
            </a:r>
            <a:r>
              <a:rPr lang="tr-TR" sz="2400" dirty="0"/>
              <a:t> </a:t>
            </a:r>
            <a:r>
              <a:rPr lang="tr-TR" sz="2400" dirty="0" err="1"/>
              <a:t>road</a:t>
            </a:r>
            <a:r>
              <a:rPr lang="tr-TR" sz="2400" dirty="0"/>
              <a:t>.</a:t>
            </a:r>
            <a:endParaRPr lang="en-US" sz="2400" dirty="0"/>
          </a:p>
        </p:txBody>
      </p:sp>
      <p:sp>
        <p:nvSpPr>
          <p:cNvPr id="4" name="Rectangle 3">
            <a:extLst>
              <a:ext uri="{FF2B5EF4-FFF2-40B4-BE49-F238E27FC236}">
                <a16:creationId xmlns:a16="http://schemas.microsoft.com/office/drawing/2014/main" id="{2FE6A0CE-57E1-48A0-ACED-5C0E576118C6}"/>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accent2">
                    <a:lumMod val="75000"/>
                  </a:schemeClr>
                </a:solidFill>
              </a:rPr>
              <a:t>Profit Analysis</a:t>
            </a:r>
            <a:endParaRPr lang="en-US" sz="4400" dirty="0">
              <a:solidFill>
                <a:schemeClr val="accent2">
                  <a:lumMod val="75000"/>
                </a:schemeClr>
              </a:solidFill>
            </a:endParaRPr>
          </a:p>
        </p:txBody>
      </p:sp>
      <p:grpSp>
        <p:nvGrpSpPr>
          <p:cNvPr id="7" name="Group 31">
            <a:extLst>
              <a:ext uri="{FF2B5EF4-FFF2-40B4-BE49-F238E27FC236}">
                <a16:creationId xmlns:a16="http://schemas.microsoft.com/office/drawing/2014/main" id="{E2E52F62-0E47-4BD8-8A36-F0C578ADF801}"/>
              </a:ext>
            </a:extLst>
          </p:cNvPr>
          <p:cNvGrpSpPr/>
          <p:nvPr/>
        </p:nvGrpSpPr>
        <p:grpSpPr>
          <a:xfrm>
            <a:off x="8367553" y="1513552"/>
            <a:ext cx="3832827" cy="3830895"/>
            <a:chOff x="1702411" y="3452991"/>
            <a:chExt cx="4100133" cy="5753981"/>
          </a:xfrm>
        </p:grpSpPr>
        <p:grpSp>
          <p:nvGrpSpPr>
            <p:cNvPr id="11" name="Group 12">
              <a:extLst>
                <a:ext uri="{FF2B5EF4-FFF2-40B4-BE49-F238E27FC236}">
                  <a16:creationId xmlns:a16="http://schemas.microsoft.com/office/drawing/2014/main" id="{D42F295C-EED2-4990-A1D3-2A2A10F682F0}"/>
                </a:ext>
              </a:extLst>
            </p:cNvPr>
            <p:cNvGrpSpPr/>
            <p:nvPr/>
          </p:nvGrpSpPr>
          <p:grpSpPr>
            <a:xfrm>
              <a:off x="1702411" y="3452991"/>
              <a:ext cx="4100133" cy="5753981"/>
              <a:chOff x="1702411" y="4026102"/>
              <a:chExt cx="4100133" cy="5753981"/>
            </a:xfrm>
          </p:grpSpPr>
          <p:sp>
            <p:nvSpPr>
              <p:cNvPr id="18" name="Freeform 86">
                <a:extLst>
                  <a:ext uri="{FF2B5EF4-FFF2-40B4-BE49-F238E27FC236}">
                    <a16:creationId xmlns:a16="http://schemas.microsoft.com/office/drawing/2014/main" id="{567B0FF2-9063-45F9-AA18-F9DDEA4497DA}"/>
                  </a:ext>
                </a:extLst>
              </p:cNvPr>
              <p:cNvSpPr>
                <a:spLocks noEditPoints="1"/>
              </p:cNvSpPr>
              <p:nvPr/>
            </p:nvSpPr>
            <p:spPr bwMode="auto">
              <a:xfrm>
                <a:off x="4913114" y="8348360"/>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7AEDB328-0D90-474F-BCA6-943C1F37FAE6}"/>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29BAE373-2C96-45FF-91E2-BA64D237FFD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86">
                <a:extLst>
                  <a:ext uri="{FF2B5EF4-FFF2-40B4-BE49-F238E27FC236}">
                    <a16:creationId xmlns:a16="http://schemas.microsoft.com/office/drawing/2014/main" id="{8CC88AF5-C9B9-4BD2-BAC1-F59AC2FF070A}"/>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TextBox 8">
                <a:extLst>
                  <a:ext uri="{FF2B5EF4-FFF2-40B4-BE49-F238E27FC236}">
                    <a16:creationId xmlns:a16="http://schemas.microsoft.com/office/drawing/2014/main" id="{64C636DC-052B-4591-82C2-1EC2A6535959}"/>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3" name="TextBox 9">
                <a:extLst>
                  <a:ext uri="{FF2B5EF4-FFF2-40B4-BE49-F238E27FC236}">
                    <a16:creationId xmlns:a16="http://schemas.microsoft.com/office/drawing/2014/main" id="{2E28DC26-DFB2-4EE8-8DD6-CAFB0C207C18}"/>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4" name="TextBox 10">
                <a:extLst>
                  <a:ext uri="{FF2B5EF4-FFF2-40B4-BE49-F238E27FC236}">
                    <a16:creationId xmlns:a16="http://schemas.microsoft.com/office/drawing/2014/main" id="{3BE98EFF-56A1-4AD2-8AA8-FCA093C55B73}"/>
                  </a:ext>
                </a:extLst>
              </p:cNvPr>
              <p:cNvSpPr txBox="1"/>
              <p:nvPr/>
            </p:nvSpPr>
            <p:spPr>
              <a:xfrm>
                <a:off x="4426205" y="5212302"/>
                <a:ext cx="1376339" cy="276999"/>
              </a:xfrm>
              <a:prstGeom prst="rect">
                <a:avLst/>
              </a:prstGeom>
              <a:noFill/>
            </p:spPr>
            <p:txBody>
              <a:bodyPr wrap="none" rtlCol="0">
                <a:spAutoFit/>
              </a:bodyPr>
              <a:lstStyle/>
              <a:p>
                <a:r>
                  <a:rPr lang="en-US" sz="1200" dirty="0"/>
                  <a:t>Transaction_ID.csv </a:t>
                </a:r>
              </a:p>
            </p:txBody>
          </p:sp>
          <p:sp>
            <p:nvSpPr>
              <p:cNvPr id="25" name="TextBox 11">
                <a:extLst>
                  <a:ext uri="{FF2B5EF4-FFF2-40B4-BE49-F238E27FC236}">
                    <a16:creationId xmlns:a16="http://schemas.microsoft.com/office/drawing/2014/main" id="{B666E0F2-5A9B-4197-A6B3-77C2B1A67319}"/>
                  </a:ext>
                </a:extLst>
              </p:cNvPr>
              <p:cNvSpPr txBox="1"/>
              <p:nvPr/>
            </p:nvSpPr>
            <p:spPr>
              <a:xfrm>
                <a:off x="4898578" y="9364032"/>
                <a:ext cx="750481" cy="416051"/>
              </a:xfrm>
              <a:prstGeom prst="rect">
                <a:avLst/>
              </a:prstGeom>
              <a:noFill/>
            </p:spPr>
            <p:txBody>
              <a:bodyPr wrap="square" rtlCol="0">
                <a:spAutoFit/>
              </a:bodyPr>
              <a:lstStyle/>
              <a:p>
                <a:r>
                  <a:rPr lang="en-US" sz="1200" dirty="0"/>
                  <a:t>City.csv</a:t>
                </a:r>
              </a:p>
            </p:txBody>
          </p:sp>
        </p:grpSp>
        <p:cxnSp>
          <p:nvCxnSpPr>
            <p:cNvPr id="12" name="Straight Arrow Connector 14">
              <a:extLst>
                <a:ext uri="{FF2B5EF4-FFF2-40B4-BE49-F238E27FC236}">
                  <a16:creationId xmlns:a16="http://schemas.microsoft.com/office/drawing/2014/main" id="{24A66BC7-8CD8-4262-B98A-35B6FAD695F8}"/>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5">
              <a:extLst>
                <a:ext uri="{FF2B5EF4-FFF2-40B4-BE49-F238E27FC236}">
                  <a16:creationId xmlns:a16="http://schemas.microsoft.com/office/drawing/2014/main" id="{5BA324A0-30B5-4EE9-8A2D-FEAA83749372}"/>
                </a:ext>
              </a:extLst>
            </p:cNvPr>
            <p:cNvCxnSpPr>
              <a:cxnSpLocks/>
            </p:cNvCxnSpPr>
            <p:nvPr/>
          </p:nvCxnSpPr>
          <p:spPr>
            <a:xfrm flipH="1" flipV="1">
              <a:off x="5021697" y="6870816"/>
              <a:ext cx="91631" cy="71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9">
              <a:extLst>
                <a:ext uri="{FF2B5EF4-FFF2-40B4-BE49-F238E27FC236}">
                  <a16:creationId xmlns:a16="http://schemas.microsoft.com/office/drawing/2014/main" id="{885E88C8-3320-46BE-AE31-E55AF2197BBC}"/>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20">
              <a:extLst>
                <a:ext uri="{FF2B5EF4-FFF2-40B4-BE49-F238E27FC236}">
                  <a16:creationId xmlns:a16="http://schemas.microsoft.com/office/drawing/2014/main" id="{9FFBBAE4-7E36-4AC3-9ECD-6952B5B6E8E4}"/>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eeform 86">
              <a:extLst>
                <a:ext uri="{FF2B5EF4-FFF2-40B4-BE49-F238E27FC236}">
                  <a16:creationId xmlns:a16="http://schemas.microsoft.com/office/drawing/2014/main" id="{1809342B-97D9-44CD-BE34-B143B46CF963}"/>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TextBox 30">
              <a:extLst>
                <a:ext uri="{FF2B5EF4-FFF2-40B4-BE49-F238E27FC236}">
                  <a16:creationId xmlns:a16="http://schemas.microsoft.com/office/drawing/2014/main" id="{62EC2202-0D40-4C7C-9636-76440E401656}"/>
                </a:ext>
              </a:extLst>
            </p:cNvPr>
            <p:cNvSpPr txBox="1"/>
            <p:nvPr/>
          </p:nvSpPr>
          <p:spPr>
            <a:xfrm>
              <a:off x="3488996" y="6156711"/>
              <a:ext cx="1033955" cy="832102"/>
            </a:xfrm>
            <a:prstGeom prst="rect">
              <a:avLst/>
            </a:prstGeom>
            <a:noFill/>
          </p:spPr>
          <p:txBody>
            <a:bodyPr wrap="none" rtlCol="0">
              <a:spAutoFit/>
            </a:bodyPr>
            <a:lstStyle/>
            <a:p>
              <a:r>
                <a:rPr lang="tr-TR" sz="1200" dirty="0"/>
                <a:t>masterdf.csv</a:t>
              </a:r>
              <a:endParaRPr lang="en-US" sz="1200" dirty="0"/>
            </a:p>
            <a:p>
              <a:endParaRPr lang="en-US" dirty="0"/>
            </a:p>
          </p:txBody>
        </p:sp>
      </p:grpSp>
    </p:spTree>
    <p:extLst>
      <p:ext uri="{BB962C8B-B14F-4D97-AF65-F5344CB8AC3E}">
        <p14:creationId xmlns:p14="http://schemas.microsoft.com/office/powerpoint/2010/main" val="199147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744781-B7C6-42A1-B8A0-F8880079EE0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accent2">
                    <a:lumMod val="75000"/>
                  </a:schemeClr>
                </a:solidFill>
              </a:rPr>
              <a:t>Profit Analysis</a:t>
            </a:r>
            <a:endParaRPr lang="en-US" sz="4400" dirty="0">
              <a:solidFill>
                <a:schemeClr val="accent2">
                  <a:lumMod val="75000"/>
                </a:schemeClr>
              </a:solidFill>
            </a:endParaRPr>
          </a:p>
        </p:txBody>
      </p:sp>
      <p:pic>
        <p:nvPicPr>
          <p:cNvPr id="6" name="Resim 5">
            <a:extLst>
              <a:ext uri="{FF2B5EF4-FFF2-40B4-BE49-F238E27FC236}">
                <a16:creationId xmlns:a16="http://schemas.microsoft.com/office/drawing/2014/main" id="{C7E8349C-CC8E-4035-BC13-A4246DF7D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688" y="1631197"/>
            <a:ext cx="3571875" cy="2466975"/>
          </a:xfrm>
          <a:prstGeom prst="rect">
            <a:avLst/>
          </a:prstGeom>
        </p:spPr>
      </p:pic>
      <p:pic>
        <p:nvPicPr>
          <p:cNvPr id="8" name="Resim 7">
            <a:extLst>
              <a:ext uri="{FF2B5EF4-FFF2-40B4-BE49-F238E27FC236}">
                <a16:creationId xmlns:a16="http://schemas.microsoft.com/office/drawing/2014/main" id="{CEDC0B95-9535-4709-9DAE-A3F3C1584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963" y="4208600"/>
            <a:ext cx="3657600" cy="2466975"/>
          </a:xfrm>
          <a:prstGeom prst="rect">
            <a:avLst/>
          </a:prstGeom>
        </p:spPr>
      </p:pic>
      <p:graphicFrame>
        <p:nvGraphicFramePr>
          <p:cNvPr id="3" name="Tablo 4">
            <a:extLst>
              <a:ext uri="{FF2B5EF4-FFF2-40B4-BE49-F238E27FC236}">
                <a16:creationId xmlns:a16="http://schemas.microsoft.com/office/drawing/2014/main" id="{CCE97F48-3332-400C-93B0-21A1420A5B89}"/>
              </a:ext>
            </a:extLst>
          </p:cNvPr>
          <p:cNvGraphicFramePr>
            <a:graphicFrameLocks noGrp="1"/>
          </p:cNvGraphicFramePr>
          <p:nvPr>
            <p:extLst>
              <p:ext uri="{D42A27DB-BD31-4B8C-83A1-F6EECF244321}">
                <p14:modId xmlns:p14="http://schemas.microsoft.com/office/powerpoint/2010/main" val="2291310492"/>
              </p:ext>
            </p:extLst>
          </p:nvPr>
        </p:nvGraphicFramePr>
        <p:xfrm>
          <a:off x="826053" y="1631197"/>
          <a:ext cx="5680764" cy="1112520"/>
        </p:xfrm>
        <a:graphic>
          <a:graphicData uri="http://schemas.openxmlformats.org/drawingml/2006/table">
            <a:tbl>
              <a:tblPr firstRow="1" bandRow="1">
                <a:tableStyleId>{073A0DAA-6AF3-43AB-8588-CEC1D06C72B9}</a:tableStyleId>
              </a:tblPr>
              <a:tblGrid>
                <a:gridCol w="1420191">
                  <a:extLst>
                    <a:ext uri="{9D8B030D-6E8A-4147-A177-3AD203B41FA5}">
                      <a16:colId xmlns:a16="http://schemas.microsoft.com/office/drawing/2014/main" val="4068278177"/>
                    </a:ext>
                  </a:extLst>
                </a:gridCol>
                <a:gridCol w="1420191">
                  <a:extLst>
                    <a:ext uri="{9D8B030D-6E8A-4147-A177-3AD203B41FA5}">
                      <a16:colId xmlns:a16="http://schemas.microsoft.com/office/drawing/2014/main" val="3944340776"/>
                    </a:ext>
                  </a:extLst>
                </a:gridCol>
                <a:gridCol w="1420191">
                  <a:extLst>
                    <a:ext uri="{9D8B030D-6E8A-4147-A177-3AD203B41FA5}">
                      <a16:colId xmlns:a16="http://schemas.microsoft.com/office/drawing/2014/main" val="1595598894"/>
                    </a:ext>
                  </a:extLst>
                </a:gridCol>
                <a:gridCol w="1420191">
                  <a:extLst>
                    <a:ext uri="{9D8B030D-6E8A-4147-A177-3AD203B41FA5}">
                      <a16:colId xmlns:a16="http://schemas.microsoft.com/office/drawing/2014/main" val="1285323150"/>
                    </a:ext>
                  </a:extLst>
                </a:gridCol>
              </a:tblGrid>
              <a:tr h="370840">
                <a:tc>
                  <a:txBody>
                    <a:bodyPr/>
                    <a:lstStyle/>
                    <a:p>
                      <a:pPr algn="ctr"/>
                      <a:r>
                        <a:rPr lang="tr-TR" dirty="0" err="1"/>
                        <a:t>Company</a:t>
                      </a:r>
                      <a:endParaRPr lang="tr-TR" dirty="0"/>
                    </a:p>
                  </a:txBody>
                  <a:tcPr/>
                </a:tc>
                <a:tc>
                  <a:txBody>
                    <a:bodyPr/>
                    <a:lstStyle/>
                    <a:p>
                      <a:pPr algn="ctr"/>
                      <a:r>
                        <a:rPr lang="tr-TR" dirty="0"/>
                        <a:t>Total </a:t>
                      </a:r>
                      <a:r>
                        <a:rPr lang="tr-TR" dirty="0" err="1"/>
                        <a:t>Gain</a:t>
                      </a:r>
                      <a:endParaRPr lang="tr-TR" dirty="0"/>
                    </a:p>
                  </a:txBody>
                  <a:tcPr/>
                </a:tc>
                <a:tc>
                  <a:txBody>
                    <a:bodyPr/>
                    <a:lstStyle/>
                    <a:p>
                      <a:pPr algn="ctr"/>
                      <a:r>
                        <a:rPr lang="tr-TR" dirty="0" err="1"/>
                        <a:t>Gain</a:t>
                      </a:r>
                      <a:r>
                        <a:rPr lang="tr-TR" dirty="0"/>
                        <a:t> </a:t>
                      </a:r>
                      <a:r>
                        <a:rPr lang="tr-TR" dirty="0" err="1"/>
                        <a:t>per</a:t>
                      </a:r>
                      <a:r>
                        <a:rPr lang="tr-TR" dirty="0"/>
                        <a:t> KM</a:t>
                      </a:r>
                    </a:p>
                  </a:txBody>
                  <a:tcPr/>
                </a:tc>
                <a:tc>
                  <a:txBody>
                    <a:bodyPr/>
                    <a:lstStyle/>
                    <a:p>
                      <a:pPr algn="ctr"/>
                      <a:r>
                        <a:rPr lang="tr-TR" dirty="0"/>
                        <a:t>Total </a:t>
                      </a:r>
                      <a:r>
                        <a:rPr lang="tr-TR" dirty="0" err="1"/>
                        <a:t>Ride</a:t>
                      </a:r>
                      <a:endParaRPr lang="tr-TR" dirty="0"/>
                    </a:p>
                  </a:txBody>
                  <a:tcPr/>
                </a:tc>
                <a:extLst>
                  <a:ext uri="{0D108BD9-81ED-4DB2-BD59-A6C34878D82A}">
                    <a16:rowId xmlns:a16="http://schemas.microsoft.com/office/drawing/2014/main" val="362474292"/>
                  </a:ext>
                </a:extLst>
              </a:tr>
              <a:tr h="370840">
                <a:tc>
                  <a:txBody>
                    <a:bodyPr/>
                    <a:lstStyle/>
                    <a:p>
                      <a:pPr algn="ctr"/>
                      <a:r>
                        <a:rPr lang="tr-TR" dirty="0"/>
                        <a:t>Pink </a:t>
                      </a:r>
                      <a:r>
                        <a:rPr lang="tr-TR" dirty="0" err="1"/>
                        <a:t>Cab</a:t>
                      </a:r>
                      <a:endParaRPr lang="tr-TR" dirty="0"/>
                    </a:p>
                  </a:txBody>
                  <a:tcPr/>
                </a:tc>
                <a:tc>
                  <a:txBody>
                    <a:bodyPr/>
                    <a:lstStyle/>
                    <a:p>
                      <a:pPr algn="ctr"/>
                      <a:r>
                        <a:rPr lang="tr-TR" dirty="0"/>
                        <a:t>5,307,328</a:t>
                      </a:r>
                    </a:p>
                  </a:txBody>
                  <a:tcPr/>
                </a:tc>
                <a:tc>
                  <a:txBody>
                    <a:bodyPr/>
                    <a:lstStyle/>
                    <a:p>
                      <a:pPr algn="ctr"/>
                      <a:r>
                        <a:rPr lang="tr-TR" sz="1800" b="0" i="0" kern="1200" dirty="0">
                          <a:solidFill>
                            <a:schemeClr val="dk1"/>
                          </a:solidFill>
                          <a:effectLst/>
                          <a:latin typeface="+mn-lt"/>
                          <a:ea typeface="+mn-ea"/>
                          <a:cs typeface="+mn-cs"/>
                        </a:rPr>
                        <a:t>2.77</a:t>
                      </a:r>
                      <a:endParaRPr lang="tr-TR" dirty="0"/>
                    </a:p>
                  </a:txBody>
                  <a:tcPr/>
                </a:tc>
                <a:tc>
                  <a:txBody>
                    <a:bodyPr/>
                    <a:lstStyle/>
                    <a:p>
                      <a:pPr algn="ctr"/>
                      <a:r>
                        <a:rPr lang="tr-TR" dirty="0"/>
                        <a:t>84,711</a:t>
                      </a:r>
                    </a:p>
                  </a:txBody>
                  <a:tcPr/>
                </a:tc>
                <a:extLst>
                  <a:ext uri="{0D108BD9-81ED-4DB2-BD59-A6C34878D82A}">
                    <a16:rowId xmlns:a16="http://schemas.microsoft.com/office/drawing/2014/main" val="1445545381"/>
                  </a:ext>
                </a:extLst>
              </a:tr>
              <a:tr h="370840">
                <a:tc>
                  <a:txBody>
                    <a:bodyPr/>
                    <a:lstStyle/>
                    <a:p>
                      <a:pPr algn="ctr"/>
                      <a:r>
                        <a:rPr lang="tr-TR" dirty="0" err="1"/>
                        <a:t>Yellow</a:t>
                      </a:r>
                      <a:r>
                        <a:rPr lang="tr-TR" dirty="0"/>
                        <a:t> </a:t>
                      </a:r>
                      <a:r>
                        <a:rPr lang="tr-TR" dirty="0" err="1"/>
                        <a:t>Cab</a:t>
                      </a:r>
                      <a:endParaRPr lang="tr-TR" dirty="0"/>
                    </a:p>
                  </a:txBody>
                  <a:tcPr/>
                </a:tc>
                <a:tc>
                  <a:txBody>
                    <a:bodyPr/>
                    <a:lstStyle/>
                    <a:p>
                      <a:pPr algn="ctr"/>
                      <a:r>
                        <a:rPr lang="tr-TR" dirty="0"/>
                        <a:t>44,020,373</a:t>
                      </a:r>
                    </a:p>
                  </a:txBody>
                  <a:tcPr/>
                </a:tc>
                <a:tc>
                  <a:txBody>
                    <a:bodyPr/>
                    <a:lstStyle/>
                    <a:p>
                      <a:pPr algn="ctr"/>
                      <a:r>
                        <a:rPr lang="tr-TR" sz="1800" b="0" i="0" kern="1200" dirty="0">
                          <a:solidFill>
                            <a:schemeClr val="dk1"/>
                          </a:solidFill>
                          <a:effectLst/>
                          <a:latin typeface="+mn-lt"/>
                          <a:ea typeface="+mn-ea"/>
                          <a:cs typeface="+mn-cs"/>
                        </a:rPr>
                        <a:t>7.11</a:t>
                      </a:r>
                      <a:endParaRPr lang="tr-TR" dirty="0"/>
                    </a:p>
                  </a:txBody>
                  <a:tcPr/>
                </a:tc>
                <a:tc>
                  <a:txBody>
                    <a:bodyPr/>
                    <a:lstStyle/>
                    <a:p>
                      <a:pPr algn="ctr"/>
                      <a:r>
                        <a:rPr lang="tr-TR" dirty="0"/>
                        <a:t>274,681</a:t>
                      </a:r>
                    </a:p>
                  </a:txBody>
                  <a:tcPr/>
                </a:tc>
                <a:extLst>
                  <a:ext uri="{0D108BD9-81ED-4DB2-BD59-A6C34878D82A}">
                    <a16:rowId xmlns:a16="http://schemas.microsoft.com/office/drawing/2014/main" val="1609832798"/>
                  </a:ext>
                </a:extLst>
              </a:tr>
            </a:tbl>
          </a:graphicData>
        </a:graphic>
      </p:graphicFrame>
      <p:graphicFrame>
        <p:nvGraphicFramePr>
          <p:cNvPr id="7" name="Tablo 11">
            <a:extLst>
              <a:ext uri="{FF2B5EF4-FFF2-40B4-BE49-F238E27FC236}">
                <a16:creationId xmlns:a16="http://schemas.microsoft.com/office/drawing/2014/main" id="{971EA9B8-720D-4D88-9696-FEAB6874943C}"/>
              </a:ext>
            </a:extLst>
          </p:cNvPr>
          <p:cNvGraphicFramePr>
            <a:graphicFrameLocks noGrp="1"/>
          </p:cNvGraphicFramePr>
          <p:nvPr>
            <p:ph idx="1"/>
            <p:extLst>
              <p:ext uri="{D42A27DB-BD31-4B8C-83A1-F6EECF244321}">
                <p14:modId xmlns:p14="http://schemas.microsoft.com/office/powerpoint/2010/main" val="3238397607"/>
              </p:ext>
            </p:extLst>
          </p:nvPr>
        </p:nvGraphicFramePr>
        <p:xfrm>
          <a:off x="664084" y="3489443"/>
          <a:ext cx="6566943" cy="1463040"/>
        </p:xfrm>
        <a:graphic>
          <a:graphicData uri="http://schemas.openxmlformats.org/drawingml/2006/table">
            <a:tbl>
              <a:tblPr firstRow="1" bandRow="1">
                <a:tableStyleId>{073A0DAA-6AF3-43AB-8588-CEC1D06C72B9}</a:tableStyleId>
              </a:tblPr>
              <a:tblGrid>
                <a:gridCol w="2188981">
                  <a:extLst>
                    <a:ext uri="{9D8B030D-6E8A-4147-A177-3AD203B41FA5}">
                      <a16:colId xmlns:a16="http://schemas.microsoft.com/office/drawing/2014/main" val="3705035049"/>
                    </a:ext>
                  </a:extLst>
                </a:gridCol>
                <a:gridCol w="2188981">
                  <a:extLst>
                    <a:ext uri="{9D8B030D-6E8A-4147-A177-3AD203B41FA5}">
                      <a16:colId xmlns:a16="http://schemas.microsoft.com/office/drawing/2014/main" val="617191566"/>
                    </a:ext>
                  </a:extLst>
                </a:gridCol>
                <a:gridCol w="2188981">
                  <a:extLst>
                    <a:ext uri="{9D8B030D-6E8A-4147-A177-3AD203B41FA5}">
                      <a16:colId xmlns:a16="http://schemas.microsoft.com/office/drawing/2014/main" val="4263637806"/>
                    </a:ext>
                  </a:extLst>
                </a:gridCol>
              </a:tblGrid>
              <a:tr h="340729">
                <a:tc>
                  <a:txBody>
                    <a:bodyPr/>
                    <a:lstStyle/>
                    <a:p>
                      <a:pPr algn="ctr"/>
                      <a:r>
                        <a:rPr lang="tr-TR" dirty="0" err="1"/>
                        <a:t>Gain</a:t>
                      </a:r>
                      <a:r>
                        <a:rPr lang="tr-TR" dirty="0"/>
                        <a:t> &lt; 0</a:t>
                      </a:r>
                    </a:p>
                  </a:txBody>
                  <a:tcPr/>
                </a:tc>
                <a:tc>
                  <a:txBody>
                    <a:bodyPr/>
                    <a:lstStyle/>
                    <a:p>
                      <a:pPr algn="ctr"/>
                      <a:r>
                        <a:rPr lang="tr-TR" dirty="0"/>
                        <a:t>Pink </a:t>
                      </a:r>
                      <a:r>
                        <a:rPr lang="tr-TR" dirty="0" err="1"/>
                        <a:t>Cab</a:t>
                      </a:r>
                      <a:endParaRPr lang="tr-TR" dirty="0"/>
                    </a:p>
                  </a:txBody>
                  <a:tcPr/>
                </a:tc>
                <a:tc>
                  <a:txBody>
                    <a:bodyPr/>
                    <a:lstStyle/>
                    <a:p>
                      <a:pPr algn="ctr"/>
                      <a:r>
                        <a:rPr lang="tr-TR" dirty="0" err="1"/>
                        <a:t>Yellow</a:t>
                      </a:r>
                      <a:r>
                        <a:rPr lang="tr-TR" dirty="0"/>
                        <a:t> </a:t>
                      </a:r>
                      <a:r>
                        <a:rPr lang="tr-TR" dirty="0" err="1"/>
                        <a:t>Cab</a:t>
                      </a:r>
                      <a:endParaRPr lang="tr-TR" dirty="0"/>
                    </a:p>
                  </a:txBody>
                  <a:tcPr/>
                </a:tc>
                <a:extLst>
                  <a:ext uri="{0D108BD9-81ED-4DB2-BD59-A6C34878D82A}">
                    <a16:rowId xmlns:a16="http://schemas.microsoft.com/office/drawing/2014/main" val="816406274"/>
                  </a:ext>
                </a:extLst>
              </a:tr>
              <a:tr h="340729">
                <a:tc>
                  <a:txBody>
                    <a:bodyPr/>
                    <a:lstStyle/>
                    <a:p>
                      <a:pPr algn="ctr"/>
                      <a:r>
                        <a:rPr lang="tr-TR" dirty="0" err="1"/>
                        <a:t>Gain</a:t>
                      </a:r>
                      <a:r>
                        <a:rPr lang="tr-TR" dirty="0"/>
                        <a:t> </a:t>
                      </a:r>
                      <a:r>
                        <a:rPr lang="tr-TR" dirty="0" err="1"/>
                        <a:t>loss</a:t>
                      </a:r>
                      <a:endParaRPr lang="tr-TR" dirty="0"/>
                    </a:p>
                  </a:txBody>
                  <a:tcPr/>
                </a:tc>
                <a:tc>
                  <a:txBody>
                    <a:bodyPr/>
                    <a:lstStyle/>
                    <a:p>
                      <a:pPr algn="ctr"/>
                      <a:r>
                        <a:rPr lang="tr-TR" dirty="0"/>
                        <a:t>-226,672</a:t>
                      </a:r>
                    </a:p>
                  </a:txBody>
                  <a:tcPr/>
                </a:tc>
                <a:tc>
                  <a:txBody>
                    <a:bodyPr/>
                    <a:lstStyle/>
                    <a:p>
                      <a:pPr algn="ctr"/>
                      <a:r>
                        <a:rPr lang="tr-TR" dirty="0"/>
                        <a:t>-259,098</a:t>
                      </a:r>
                    </a:p>
                  </a:txBody>
                  <a:tcPr/>
                </a:tc>
                <a:extLst>
                  <a:ext uri="{0D108BD9-81ED-4DB2-BD59-A6C34878D82A}">
                    <a16:rowId xmlns:a16="http://schemas.microsoft.com/office/drawing/2014/main" val="3665668177"/>
                  </a:ext>
                </a:extLst>
              </a:tr>
              <a:tr h="340729">
                <a:tc>
                  <a:txBody>
                    <a:bodyPr/>
                    <a:lstStyle/>
                    <a:p>
                      <a:pPr algn="ctr"/>
                      <a:r>
                        <a:rPr lang="tr-TR" dirty="0" err="1"/>
                        <a:t>Gain</a:t>
                      </a:r>
                      <a:r>
                        <a:rPr lang="tr-TR" dirty="0"/>
                        <a:t> </a:t>
                      </a:r>
                      <a:r>
                        <a:rPr lang="tr-TR" dirty="0" err="1"/>
                        <a:t>loss</a:t>
                      </a:r>
                      <a:r>
                        <a:rPr lang="tr-TR" dirty="0"/>
                        <a:t> </a:t>
                      </a:r>
                      <a:r>
                        <a:rPr lang="tr-TR" dirty="0" err="1"/>
                        <a:t>per</a:t>
                      </a:r>
                      <a:r>
                        <a:rPr lang="tr-TR" dirty="0"/>
                        <a:t> KM</a:t>
                      </a:r>
                    </a:p>
                  </a:txBody>
                  <a:tcPr/>
                </a:tc>
                <a:tc>
                  <a:txBody>
                    <a:bodyPr/>
                    <a:lstStyle/>
                    <a:p>
                      <a:pPr algn="ctr"/>
                      <a:r>
                        <a:rPr lang="tr-TR" dirty="0"/>
                        <a:t>-0.912</a:t>
                      </a:r>
                    </a:p>
                  </a:txBody>
                  <a:tcPr/>
                </a:tc>
                <a:tc>
                  <a:txBody>
                    <a:bodyPr/>
                    <a:lstStyle/>
                    <a:p>
                      <a:pPr algn="ctr"/>
                      <a:r>
                        <a:rPr lang="tr-TR" dirty="0"/>
                        <a:t>-0.839</a:t>
                      </a:r>
                    </a:p>
                  </a:txBody>
                  <a:tcPr/>
                </a:tc>
                <a:extLst>
                  <a:ext uri="{0D108BD9-81ED-4DB2-BD59-A6C34878D82A}">
                    <a16:rowId xmlns:a16="http://schemas.microsoft.com/office/drawing/2014/main" val="647619552"/>
                  </a:ext>
                </a:extLst>
              </a:tr>
              <a:tr h="340729">
                <a:tc>
                  <a:txBody>
                    <a:bodyPr/>
                    <a:lstStyle/>
                    <a:p>
                      <a:pPr algn="ctr"/>
                      <a:r>
                        <a:rPr lang="tr-TR" dirty="0" err="1"/>
                        <a:t>Gain</a:t>
                      </a:r>
                      <a:r>
                        <a:rPr lang="tr-TR" dirty="0"/>
                        <a:t> </a:t>
                      </a:r>
                      <a:r>
                        <a:rPr lang="tr-TR" dirty="0" err="1"/>
                        <a:t>loss</a:t>
                      </a:r>
                      <a:r>
                        <a:rPr lang="tr-TR" dirty="0"/>
                        <a:t> </a:t>
                      </a:r>
                      <a:r>
                        <a:rPr lang="tr-TR" dirty="0" err="1"/>
                        <a:t>per</a:t>
                      </a:r>
                      <a:r>
                        <a:rPr lang="tr-TR" dirty="0"/>
                        <a:t> </a:t>
                      </a:r>
                      <a:r>
                        <a:rPr lang="tr-TR" dirty="0" err="1"/>
                        <a:t>ride</a:t>
                      </a:r>
                      <a:endParaRPr lang="tr-TR" dirty="0"/>
                    </a:p>
                  </a:txBody>
                  <a:tcPr/>
                </a:tc>
                <a:tc>
                  <a:txBody>
                    <a:bodyPr/>
                    <a:lstStyle/>
                    <a:p>
                      <a:pPr algn="ctr"/>
                      <a:r>
                        <a:rPr lang="tr-TR" dirty="0"/>
                        <a:t>% 13.14</a:t>
                      </a:r>
                    </a:p>
                  </a:txBody>
                  <a:tcPr/>
                </a:tc>
                <a:tc>
                  <a:txBody>
                    <a:bodyPr/>
                    <a:lstStyle/>
                    <a:p>
                      <a:pPr algn="ctr"/>
                      <a:r>
                        <a:rPr lang="tr-TR" dirty="0"/>
                        <a:t>% 4.98</a:t>
                      </a:r>
                    </a:p>
                  </a:txBody>
                  <a:tcPr/>
                </a:tc>
                <a:extLst>
                  <a:ext uri="{0D108BD9-81ED-4DB2-BD59-A6C34878D82A}">
                    <a16:rowId xmlns:a16="http://schemas.microsoft.com/office/drawing/2014/main" val="3970039954"/>
                  </a:ext>
                </a:extLst>
              </a:tr>
            </a:tbl>
          </a:graphicData>
        </a:graphic>
      </p:graphicFrame>
    </p:spTree>
    <p:extLst>
      <p:ext uri="{BB962C8B-B14F-4D97-AF65-F5344CB8AC3E}">
        <p14:creationId xmlns:p14="http://schemas.microsoft.com/office/powerpoint/2010/main" val="15465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27EC7-CEE8-4C39-AA53-1DAFD74FB080}"/>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Yearly</a:t>
            </a:r>
            <a:r>
              <a:rPr lang="tr-TR" sz="4400" dirty="0">
                <a:solidFill>
                  <a:schemeClr val="accent2">
                    <a:lumMod val="75000"/>
                  </a:schemeClr>
                </a:solidFill>
              </a:rPr>
              <a:t> Profit Analysis 2016</a:t>
            </a:r>
            <a:endParaRPr lang="en-US" sz="4400" dirty="0">
              <a:solidFill>
                <a:schemeClr val="accent2">
                  <a:lumMod val="75000"/>
                </a:schemeClr>
              </a:solidFill>
            </a:endParaRPr>
          </a:p>
        </p:txBody>
      </p:sp>
      <p:pic>
        <p:nvPicPr>
          <p:cNvPr id="6" name="Resim 5">
            <a:extLst>
              <a:ext uri="{FF2B5EF4-FFF2-40B4-BE49-F238E27FC236}">
                <a16:creationId xmlns:a16="http://schemas.microsoft.com/office/drawing/2014/main" id="{6945024E-2826-4067-B48F-432DDDC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530" y="1590054"/>
            <a:ext cx="3543300" cy="2495550"/>
          </a:xfrm>
          <a:prstGeom prst="rect">
            <a:avLst/>
          </a:prstGeom>
        </p:spPr>
      </p:pic>
      <p:pic>
        <p:nvPicPr>
          <p:cNvPr id="8" name="Resim 7">
            <a:extLst>
              <a:ext uri="{FF2B5EF4-FFF2-40B4-BE49-F238E27FC236}">
                <a16:creationId xmlns:a16="http://schemas.microsoft.com/office/drawing/2014/main" id="{35367DC4-6ECD-4B23-A7AB-750139B97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180" y="4184788"/>
            <a:ext cx="3676650" cy="2447925"/>
          </a:xfrm>
          <a:prstGeom prst="rect">
            <a:avLst/>
          </a:prstGeom>
        </p:spPr>
      </p:pic>
      <p:graphicFrame>
        <p:nvGraphicFramePr>
          <p:cNvPr id="5" name="Tablo 4">
            <a:extLst>
              <a:ext uri="{FF2B5EF4-FFF2-40B4-BE49-F238E27FC236}">
                <a16:creationId xmlns:a16="http://schemas.microsoft.com/office/drawing/2014/main" id="{0B17E276-9CC6-41A3-A416-53B065AF1B62}"/>
              </a:ext>
            </a:extLst>
          </p:cNvPr>
          <p:cNvGraphicFramePr>
            <a:graphicFrameLocks noGrp="1"/>
          </p:cNvGraphicFramePr>
          <p:nvPr>
            <p:extLst>
              <p:ext uri="{D42A27DB-BD31-4B8C-83A1-F6EECF244321}">
                <p14:modId xmlns:p14="http://schemas.microsoft.com/office/powerpoint/2010/main" val="2040840389"/>
              </p:ext>
            </p:extLst>
          </p:nvPr>
        </p:nvGraphicFramePr>
        <p:xfrm>
          <a:off x="826053" y="1631197"/>
          <a:ext cx="5680764" cy="1112520"/>
        </p:xfrm>
        <a:graphic>
          <a:graphicData uri="http://schemas.openxmlformats.org/drawingml/2006/table">
            <a:tbl>
              <a:tblPr firstRow="1" bandRow="1">
                <a:tableStyleId>{073A0DAA-6AF3-43AB-8588-CEC1D06C72B9}</a:tableStyleId>
              </a:tblPr>
              <a:tblGrid>
                <a:gridCol w="1420191">
                  <a:extLst>
                    <a:ext uri="{9D8B030D-6E8A-4147-A177-3AD203B41FA5}">
                      <a16:colId xmlns:a16="http://schemas.microsoft.com/office/drawing/2014/main" val="4068278177"/>
                    </a:ext>
                  </a:extLst>
                </a:gridCol>
                <a:gridCol w="1420191">
                  <a:extLst>
                    <a:ext uri="{9D8B030D-6E8A-4147-A177-3AD203B41FA5}">
                      <a16:colId xmlns:a16="http://schemas.microsoft.com/office/drawing/2014/main" val="3944340776"/>
                    </a:ext>
                  </a:extLst>
                </a:gridCol>
                <a:gridCol w="1420191">
                  <a:extLst>
                    <a:ext uri="{9D8B030D-6E8A-4147-A177-3AD203B41FA5}">
                      <a16:colId xmlns:a16="http://schemas.microsoft.com/office/drawing/2014/main" val="1595598894"/>
                    </a:ext>
                  </a:extLst>
                </a:gridCol>
                <a:gridCol w="1420191">
                  <a:extLst>
                    <a:ext uri="{9D8B030D-6E8A-4147-A177-3AD203B41FA5}">
                      <a16:colId xmlns:a16="http://schemas.microsoft.com/office/drawing/2014/main" val="1285323150"/>
                    </a:ext>
                  </a:extLst>
                </a:gridCol>
              </a:tblGrid>
              <a:tr h="370840">
                <a:tc>
                  <a:txBody>
                    <a:bodyPr/>
                    <a:lstStyle/>
                    <a:p>
                      <a:pPr algn="ctr"/>
                      <a:r>
                        <a:rPr lang="tr-TR" dirty="0" err="1"/>
                        <a:t>Company</a:t>
                      </a:r>
                      <a:endParaRPr lang="tr-TR" dirty="0"/>
                    </a:p>
                  </a:txBody>
                  <a:tcPr/>
                </a:tc>
                <a:tc>
                  <a:txBody>
                    <a:bodyPr/>
                    <a:lstStyle/>
                    <a:p>
                      <a:pPr algn="ctr"/>
                      <a:r>
                        <a:rPr lang="tr-TR" dirty="0"/>
                        <a:t>Total </a:t>
                      </a:r>
                      <a:r>
                        <a:rPr lang="tr-TR" dirty="0" err="1"/>
                        <a:t>Gain</a:t>
                      </a:r>
                      <a:endParaRPr lang="tr-TR" dirty="0"/>
                    </a:p>
                  </a:txBody>
                  <a:tcPr/>
                </a:tc>
                <a:tc>
                  <a:txBody>
                    <a:bodyPr/>
                    <a:lstStyle/>
                    <a:p>
                      <a:pPr algn="ctr"/>
                      <a:r>
                        <a:rPr lang="tr-TR" dirty="0" err="1"/>
                        <a:t>Gain</a:t>
                      </a:r>
                      <a:r>
                        <a:rPr lang="tr-TR" dirty="0"/>
                        <a:t> </a:t>
                      </a:r>
                      <a:r>
                        <a:rPr lang="tr-TR" dirty="0" err="1"/>
                        <a:t>per</a:t>
                      </a:r>
                      <a:r>
                        <a:rPr lang="tr-TR" dirty="0"/>
                        <a:t> KM</a:t>
                      </a:r>
                    </a:p>
                  </a:txBody>
                  <a:tcPr/>
                </a:tc>
                <a:tc>
                  <a:txBody>
                    <a:bodyPr/>
                    <a:lstStyle/>
                    <a:p>
                      <a:pPr algn="ctr"/>
                      <a:r>
                        <a:rPr lang="tr-TR" dirty="0"/>
                        <a:t>Total </a:t>
                      </a:r>
                      <a:r>
                        <a:rPr lang="tr-TR" dirty="0" err="1"/>
                        <a:t>Ride</a:t>
                      </a:r>
                      <a:endParaRPr lang="tr-TR" dirty="0"/>
                    </a:p>
                  </a:txBody>
                  <a:tcPr/>
                </a:tc>
                <a:extLst>
                  <a:ext uri="{0D108BD9-81ED-4DB2-BD59-A6C34878D82A}">
                    <a16:rowId xmlns:a16="http://schemas.microsoft.com/office/drawing/2014/main" val="362474292"/>
                  </a:ext>
                </a:extLst>
              </a:tr>
              <a:tr h="370840">
                <a:tc>
                  <a:txBody>
                    <a:bodyPr/>
                    <a:lstStyle/>
                    <a:p>
                      <a:pPr algn="ctr"/>
                      <a:r>
                        <a:rPr lang="tr-TR" dirty="0"/>
                        <a:t>Pink </a:t>
                      </a:r>
                      <a:r>
                        <a:rPr lang="tr-TR" dirty="0" err="1"/>
                        <a:t>Cab</a:t>
                      </a:r>
                      <a:endParaRPr lang="tr-TR" dirty="0"/>
                    </a:p>
                  </a:txBody>
                  <a:tcPr/>
                </a:tc>
                <a:tc>
                  <a:txBody>
                    <a:bodyPr/>
                    <a:lstStyle/>
                    <a:p>
                      <a:pPr algn="ctr"/>
                      <a:r>
                        <a:rPr lang="tr-TR" dirty="0"/>
                        <a:t>1,713,511</a:t>
                      </a:r>
                    </a:p>
                  </a:txBody>
                  <a:tcPr/>
                </a:tc>
                <a:tc>
                  <a:txBody>
                    <a:bodyPr/>
                    <a:lstStyle/>
                    <a:p>
                      <a:pPr algn="ctr"/>
                      <a:r>
                        <a:rPr lang="tr-TR" dirty="0"/>
                        <a:t>3.03</a:t>
                      </a:r>
                    </a:p>
                  </a:txBody>
                  <a:tcPr/>
                </a:tc>
                <a:tc>
                  <a:txBody>
                    <a:bodyPr/>
                    <a:lstStyle/>
                    <a:p>
                      <a:pPr algn="ctr"/>
                      <a:r>
                        <a:rPr lang="tr-TR" dirty="0"/>
                        <a:t>25,080</a:t>
                      </a:r>
                    </a:p>
                  </a:txBody>
                  <a:tcPr/>
                </a:tc>
                <a:extLst>
                  <a:ext uri="{0D108BD9-81ED-4DB2-BD59-A6C34878D82A}">
                    <a16:rowId xmlns:a16="http://schemas.microsoft.com/office/drawing/2014/main" val="1445545381"/>
                  </a:ext>
                </a:extLst>
              </a:tr>
              <a:tr h="370840">
                <a:tc>
                  <a:txBody>
                    <a:bodyPr/>
                    <a:lstStyle/>
                    <a:p>
                      <a:pPr algn="ctr"/>
                      <a:r>
                        <a:rPr lang="tr-TR" dirty="0" err="1"/>
                        <a:t>Yellow</a:t>
                      </a:r>
                      <a:r>
                        <a:rPr lang="tr-TR" dirty="0"/>
                        <a:t> </a:t>
                      </a:r>
                      <a:r>
                        <a:rPr lang="tr-TR" dirty="0" err="1"/>
                        <a:t>Cab</a:t>
                      </a:r>
                      <a:endParaRPr lang="tr-TR" dirty="0"/>
                    </a:p>
                  </a:txBody>
                  <a:tcPr/>
                </a:tc>
                <a:tc>
                  <a:txBody>
                    <a:bodyPr/>
                    <a:lstStyle/>
                    <a:p>
                      <a:pPr algn="ctr"/>
                      <a:r>
                        <a:rPr lang="tr-TR" dirty="0"/>
                        <a:t>13,926,995</a:t>
                      </a:r>
                    </a:p>
                  </a:txBody>
                  <a:tcPr/>
                </a:tc>
                <a:tc>
                  <a:txBody>
                    <a:bodyPr/>
                    <a:lstStyle/>
                    <a:p>
                      <a:pPr algn="ctr"/>
                      <a:r>
                        <a:rPr lang="tr-TR" dirty="0"/>
                        <a:t>7.49</a:t>
                      </a:r>
                    </a:p>
                  </a:txBody>
                  <a:tcPr/>
                </a:tc>
                <a:tc>
                  <a:txBody>
                    <a:bodyPr/>
                    <a:lstStyle/>
                    <a:p>
                      <a:pPr algn="ctr"/>
                      <a:r>
                        <a:rPr lang="tr-TR" dirty="0"/>
                        <a:t>82,239</a:t>
                      </a:r>
                    </a:p>
                  </a:txBody>
                  <a:tcPr/>
                </a:tc>
                <a:extLst>
                  <a:ext uri="{0D108BD9-81ED-4DB2-BD59-A6C34878D82A}">
                    <a16:rowId xmlns:a16="http://schemas.microsoft.com/office/drawing/2014/main" val="1609832798"/>
                  </a:ext>
                </a:extLst>
              </a:tr>
            </a:tbl>
          </a:graphicData>
        </a:graphic>
      </p:graphicFrame>
      <p:graphicFrame>
        <p:nvGraphicFramePr>
          <p:cNvPr id="7" name="Tablo 11">
            <a:extLst>
              <a:ext uri="{FF2B5EF4-FFF2-40B4-BE49-F238E27FC236}">
                <a16:creationId xmlns:a16="http://schemas.microsoft.com/office/drawing/2014/main" id="{91D36B10-AA71-44C7-83BB-0916F647CA51}"/>
              </a:ext>
            </a:extLst>
          </p:cNvPr>
          <p:cNvGraphicFramePr>
            <a:graphicFrameLocks/>
          </p:cNvGraphicFramePr>
          <p:nvPr>
            <p:extLst>
              <p:ext uri="{D42A27DB-BD31-4B8C-83A1-F6EECF244321}">
                <p14:modId xmlns:p14="http://schemas.microsoft.com/office/powerpoint/2010/main" val="2107542308"/>
              </p:ext>
            </p:extLst>
          </p:nvPr>
        </p:nvGraphicFramePr>
        <p:xfrm>
          <a:off x="713629" y="3130824"/>
          <a:ext cx="5905611" cy="1463040"/>
        </p:xfrm>
        <a:graphic>
          <a:graphicData uri="http://schemas.openxmlformats.org/drawingml/2006/table">
            <a:tbl>
              <a:tblPr firstRow="1" bandRow="1">
                <a:tableStyleId>{073A0DAA-6AF3-43AB-8588-CEC1D06C72B9}</a:tableStyleId>
              </a:tblPr>
              <a:tblGrid>
                <a:gridCol w="1968537">
                  <a:extLst>
                    <a:ext uri="{9D8B030D-6E8A-4147-A177-3AD203B41FA5}">
                      <a16:colId xmlns:a16="http://schemas.microsoft.com/office/drawing/2014/main" val="3705035049"/>
                    </a:ext>
                  </a:extLst>
                </a:gridCol>
                <a:gridCol w="1968537">
                  <a:extLst>
                    <a:ext uri="{9D8B030D-6E8A-4147-A177-3AD203B41FA5}">
                      <a16:colId xmlns:a16="http://schemas.microsoft.com/office/drawing/2014/main" val="617191566"/>
                    </a:ext>
                  </a:extLst>
                </a:gridCol>
                <a:gridCol w="1968537">
                  <a:extLst>
                    <a:ext uri="{9D8B030D-6E8A-4147-A177-3AD203B41FA5}">
                      <a16:colId xmlns:a16="http://schemas.microsoft.com/office/drawing/2014/main" val="4263637806"/>
                    </a:ext>
                  </a:extLst>
                </a:gridCol>
              </a:tblGrid>
              <a:tr h="222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 </a:t>
                      </a:r>
                      <a:r>
                        <a:rPr lang="tr-TR" dirty="0" err="1"/>
                        <a:t>Gain</a:t>
                      </a:r>
                      <a:r>
                        <a:rPr lang="tr-TR" dirty="0"/>
                        <a:t> &lt; 0</a:t>
                      </a:r>
                    </a:p>
                  </a:txBody>
                  <a:tcPr/>
                </a:tc>
                <a:tc>
                  <a:txBody>
                    <a:bodyPr/>
                    <a:lstStyle/>
                    <a:p>
                      <a:pPr algn="ctr"/>
                      <a:r>
                        <a:rPr lang="tr-TR" dirty="0"/>
                        <a:t>Pink </a:t>
                      </a:r>
                      <a:r>
                        <a:rPr lang="tr-TR" dirty="0" err="1"/>
                        <a:t>Cab</a:t>
                      </a:r>
                      <a:endParaRPr lang="tr-TR" dirty="0"/>
                    </a:p>
                  </a:txBody>
                  <a:tcPr/>
                </a:tc>
                <a:tc>
                  <a:txBody>
                    <a:bodyPr/>
                    <a:lstStyle/>
                    <a:p>
                      <a:pPr algn="ctr"/>
                      <a:r>
                        <a:rPr lang="tr-TR" dirty="0" err="1"/>
                        <a:t>Yellow</a:t>
                      </a:r>
                      <a:r>
                        <a:rPr lang="tr-TR" dirty="0"/>
                        <a:t> </a:t>
                      </a:r>
                      <a:r>
                        <a:rPr lang="tr-TR" dirty="0" err="1"/>
                        <a:t>Cab</a:t>
                      </a:r>
                      <a:endParaRPr lang="tr-TR" dirty="0"/>
                    </a:p>
                  </a:txBody>
                  <a:tcPr/>
                </a:tc>
                <a:extLst>
                  <a:ext uri="{0D108BD9-81ED-4DB2-BD59-A6C34878D82A}">
                    <a16:rowId xmlns:a16="http://schemas.microsoft.com/office/drawing/2014/main" val="816406274"/>
                  </a:ext>
                </a:extLst>
              </a:tr>
              <a:tr h="222595">
                <a:tc>
                  <a:txBody>
                    <a:bodyPr/>
                    <a:lstStyle/>
                    <a:p>
                      <a:pPr algn="ctr"/>
                      <a:r>
                        <a:rPr lang="tr-TR" dirty="0" err="1"/>
                        <a:t>Gain</a:t>
                      </a:r>
                      <a:r>
                        <a:rPr lang="tr-TR" dirty="0"/>
                        <a:t> </a:t>
                      </a:r>
                      <a:r>
                        <a:rPr lang="tr-TR" dirty="0" err="1"/>
                        <a:t>loss</a:t>
                      </a:r>
                      <a:endParaRPr lang="tr-TR" dirty="0"/>
                    </a:p>
                  </a:txBody>
                  <a:tcPr/>
                </a:tc>
                <a:tc>
                  <a:txBody>
                    <a:bodyPr/>
                    <a:lstStyle/>
                    <a:p>
                      <a:pPr algn="ctr"/>
                      <a:r>
                        <a:rPr lang="tr-TR" dirty="0"/>
                        <a:t>-71,200</a:t>
                      </a:r>
                    </a:p>
                  </a:txBody>
                  <a:tcPr/>
                </a:tc>
                <a:tc>
                  <a:txBody>
                    <a:bodyPr/>
                    <a:lstStyle/>
                    <a:p>
                      <a:pPr algn="ctr"/>
                      <a:r>
                        <a:rPr lang="tr-TR" dirty="0"/>
                        <a:t>-78,038</a:t>
                      </a:r>
                    </a:p>
                  </a:txBody>
                  <a:tcPr/>
                </a:tc>
                <a:extLst>
                  <a:ext uri="{0D108BD9-81ED-4DB2-BD59-A6C34878D82A}">
                    <a16:rowId xmlns:a16="http://schemas.microsoft.com/office/drawing/2014/main" val="3665668177"/>
                  </a:ext>
                </a:extLst>
              </a:tr>
              <a:tr h="314699">
                <a:tc>
                  <a:txBody>
                    <a:bodyPr/>
                    <a:lstStyle/>
                    <a:p>
                      <a:pPr algn="ctr"/>
                      <a:r>
                        <a:rPr lang="tr-TR" dirty="0" err="1"/>
                        <a:t>Gain</a:t>
                      </a:r>
                      <a:r>
                        <a:rPr lang="tr-TR" dirty="0"/>
                        <a:t> </a:t>
                      </a:r>
                      <a:r>
                        <a:rPr lang="tr-TR" dirty="0" err="1"/>
                        <a:t>loss</a:t>
                      </a:r>
                      <a:r>
                        <a:rPr lang="tr-TR" dirty="0"/>
                        <a:t> </a:t>
                      </a:r>
                      <a:r>
                        <a:rPr lang="tr-TR" dirty="0" err="1"/>
                        <a:t>per</a:t>
                      </a:r>
                      <a:r>
                        <a:rPr lang="tr-TR" dirty="0"/>
                        <a:t> KM</a:t>
                      </a:r>
                    </a:p>
                  </a:txBody>
                  <a:tcPr/>
                </a:tc>
                <a:tc>
                  <a:txBody>
                    <a:bodyPr/>
                    <a:lstStyle/>
                    <a:p>
                      <a:pPr algn="ctr"/>
                      <a:r>
                        <a:rPr lang="tr-TR" dirty="0"/>
                        <a:t>-1.006</a:t>
                      </a:r>
                    </a:p>
                  </a:txBody>
                  <a:tcPr/>
                </a:tc>
                <a:tc>
                  <a:txBody>
                    <a:bodyPr/>
                    <a:lstStyle/>
                    <a:p>
                      <a:pPr algn="ctr"/>
                      <a:r>
                        <a:rPr lang="tr-TR" dirty="0"/>
                        <a:t>-0.891</a:t>
                      </a:r>
                    </a:p>
                  </a:txBody>
                  <a:tcPr/>
                </a:tc>
                <a:extLst>
                  <a:ext uri="{0D108BD9-81ED-4DB2-BD59-A6C34878D82A}">
                    <a16:rowId xmlns:a16="http://schemas.microsoft.com/office/drawing/2014/main" val="647619552"/>
                  </a:ext>
                </a:extLst>
              </a:tr>
              <a:tr h="326449">
                <a:tc>
                  <a:txBody>
                    <a:bodyPr/>
                    <a:lstStyle/>
                    <a:p>
                      <a:pPr algn="ctr"/>
                      <a:r>
                        <a:rPr lang="tr-TR" dirty="0" err="1"/>
                        <a:t>Gain</a:t>
                      </a:r>
                      <a:r>
                        <a:rPr lang="tr-TR" dirty="0"/>
                        <a:t> </a:t>
                      </a:r>
                      <a:r>
                        <a:rPr lang="tr-TR" dirty="0" err="1"/>
                        <a:t>loss</a:t>
                      </a:r>
                      <a:r>
                        <a:rPr lang="tr-TR" dirty="0"/>
                        <a:t> </a:t>
                      </a:r>
                      <a:r>
                        <a:rPr lang="tr-TR" dirty="0" err="1"/>
                        <a:t>per</a:t>
                      </a:r>
                      <a:r>
                        <a:rPr lang="tr-TR" dirty="0"/>
                        <a:t> </a:t>
                      </a:r>
                      <a:r>
                        <a:rPr lang="tr-TR" dirty="0" err="1"/>
                        <a:t>ride</a:t>
                      </a:r>
                      <a:endParaRPr lang="tr-TR" dirty="0"/>
                    </a:p>
                  </a:txBody>
                  <a:tcPr/>
                </a:tc>
                <a:tc>
                  <a:txBody>
                    <a:bodyPr/>
                    <a:lstStyle/>
                    <a:p>
                      <a:pPr algn="ctr"/>
                      <a:r>
                        <a:rPr lang="tr-TR" dirty="0"/>
                        <a:t>% 12.92</a:t>
                      </a:r>
                    </a:p>
                  </a:txBody>
                  <a:tcPr/>
                </a:tc>
                <a:tc>
                  <a:txBody>
                    <a:bodyPr/>
                    <a:lstStyle/>
                    <a:p>
                      <a:pPr algn="ctr"/>
                      <a:r>
                        <a:rPr lang="tr-TR" dirty="0"/>
                        <a:t>% 4.73</a:t>
                      </a:r>
                    </a:p>
                  </a:txBody>
                  <a:tcPr/>
                </a:tc>
                <a:extLst>
                  <a:ext uri="{0D108BD9-81ED-4DB2-BD59-A6C34878D82A}">
                    <a16:rowId xmlns:a16="http://schemas.microsoft.com/office/drawing/2014/main" val="3970039954"/>
                  </a:ext>
                </a:extLst>
              </a:tr>
            </a:tbl>
          </a:graphicData>
        </a:graphic>
      </p:graphicFrame>
    </p:spTree>
    <p:extLst>
      <p:ext uri="{BB962C8B-B14F-4D97-AF65-F5344CB8AC3E}">
        <p14:creationId xmlns:p14="http://schemas.microsoft.com/office/powerpoint/2010/main" val="149099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876D37-09A2-4924-85C1-016527F8DA5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Yearly</a:t>
            </a:r>
            <a:r>
              <a:rPr lang="tr-TR" sz="4400" dirty="0">
                <a:solidFill>
                  <a:schemeClr val="accent2">
                    <a:lumMod val="75000"/>
                  </a:schemeClr>
                </a:solidFill>
              </a:rPr>
              <a:t> Profit Analysis 2017</a:t>
            </a:r>
            <a:endParaRPr lang="en-US" sz="4400" dirty="0">
              <a:solidFill>
                <a:schemeClr val="accent2">
                  <a:lumMod val="75000"/>
                </a:schemeClr>
              </a:solidFill>
            </a:endParaRPr>
          </a:p>
        </p:txBody>
      </p:sp>
      <p:pic>
        <p:nvPicPr>
          <p:cNvPr id="6" name="Resim 5">
            <a:extLst>
              <a:ext uri="{FF2B5EF4-FFF2-40B4-BE49-F238E27FC236}">
                <a16:creationId xmlns:a16="http://schemas.microsoft.com/office/drawing/2014/main" id="{DD96F740-FCEF-42B7-BC93-9CDAE0533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221" y="1560651"/>
            <a:ext cx="3552825" cy="2486025"/>
          </a:xfrm>
          <a:prstGeom prst="rect">
            <a:avLst/>
          </a:prstGeom>
        </p:spPr>
      </p:pic>
      <p:pic>
        <p:nvPicPr>
          <p:cNvPr id="8" name="Resim 7">
            <a:extLst>
              <a:ext uri="{FF2B5EF4-FFF2-40B4-BE49-F238E27FC236}">
                <a16:creationId xmlns:a16="http://schemas.microsoft.com/office/drawing/2014/main" id="{3F343CDA-4685-4E9A-A940-F57E8E741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96" y="4235727"/>
            <a:ext cx="3676650" cy="2476500"/>
          </a:xfrm>
          <a:prstGeom prst="rect">
            <a:avLst/>
          </a:prstGeom>
        </p:spPr>
      </p:pic>
      <p:graphicFrame>
        <p:nvGraphicFramePr>
          <p:cNvPr id="5" name="Tablo 4">
            <a:extLst>
              <a:ext uri="{FF2B5EF4-FFF2-40B4-BE49-F238E27FC236}">
                <a16:creationId xmlns:a16="http://schemas.microsoft.com/office/drawing/2014/main" id="{9E88F0B2-E318-4A55-AAD6-36E1DB2D3D30}"/>
              </a:ext>
            </a:extLst>
          </p:cNvPr>
          <p:cNvGraphicFramePr>
            <a:graphicFrameLocks noGrp="1"/>
          </p:cNvGraphicFramePr>
          <p:nvPr>
            <p:extLst>
              <p:ext uri="{D42A27DB-BD31-4B8C-83A1-F6EECF244321}">
                <p14:modId xmlns:p14="http://schemas.microsoft.com/office/powerpoint/2010/main" val="2911260024"/>
              </p:ext>
            </p:extLst>
          </p:nvPr>
        </p:nvGraphicFramePr>
        <p:xfrm>
          <a:off x="826053" y="1631197"/>
          <a:ext cx="5680764" cy="1107440"/>
        </p:xfrm>
        <a:graphic>
          <a:graphicData uri="http://schemas.openxmlformats.org/drawingml/2006/table">
            <a:tbl>
              <a:tblPr firstRow="1" bandRow="1">
                <a:tableStyleId>{073A0DAA-6AF3-43AB-8588-CEC1D06C72B9}</a:tableStyleId>
              </a:tblPr>
              <a:tblGrid>
                <a:gridCol w="1420191">
                  <a:extLst>
                    <a:ext uri="{9D8B030D-6E8A-4147-A177-3AD203B41FA5}">
                      <a16:colId xmlns:a16="http://schemas.microsoft.com/office/drawing/2014/main" val="4068278177"/>
                    </a:ext>
                  </a:extLst>
                </a:gridCol>
                <a:gridCol w="1420191">
                  <a:extLst>
                    <a:ext uri="{9D8B030D-6E8A-4147-A177-3AD203B41FA5}">
                      <a16:colId xmlns:a16="http://schemas.microsoft.com/office/drawing/2014/main" val="3944340776"/>
                    </a:ext>
                  </a:extLst>
                </a:gridCol>
                <a:gridCol w="1420191">
                  <a:extLst>
                    <a:ext uri="{9D8B030D-6E8A-4147-A177-3AD203B41FA5}">
                      <a16:colId xmlns:a16="http://schemas.microsoft.com/office/drawing/2014/main" val="1595598894"/>
                    </a:ext>
                  </a:extLst>
                </a:gridCol>
                <a:gridCol w="1420191">
                  <a:extLst>
                    <a:ext uri="{9D8B030D-6E8A-4147-A177-3AD203B41FA5}">
                      <a16:colId xmlns:a16="http://schemas.microsoft.com/office/drawing/2014/main" val="1285323150"/>
                    </a:ext>
                  </a:extLst>
                </a:gridCol>
              </a:tblGrid>
              <a:tr h="370840">
                <a:tc>
                  <a:txBody>
                    <a:bodyPr/>
                    <a:lstStyle/>
                    <a:p>
                      <a:pPr algn="ctr"/>
                      <a:r>
                        <a:rPr lang="tr-TR" dirty="0" err="1"/>
                        <a:t>Company</a:t>
                      </a:r>
                      <a:endParaRPr lang="tr-TR" dirty="0"/>
                    </a:p>
                  </a:txBody>
                  <a:tcPr/>
                </a:tc>
                <a:tc>
                  <a:txBody>
                    <a:bodyPr/>
                    <a:lstStyle/>
                    <a:p>
                      <a:pPr algn="ctr"/>
                      <a:r>
                        <a:rPr lang="tr-TR" dirty="0"/>
                        <a:t>Total </a:t>
                      </a:r>
                      <a:r>
                        <a:rPr lang="tr-TR" dirty="0" err="1"/>
                        <a:t>Gain</a:t>
                      </a:r>
                      <a:endParaRPr lang="tr-TR" dirty="0"/>
                    </a:p>
                  </a:txBody>
                  <a:tcPr/>
                </a:tc>
                <a:tc>
                  <a:txBody>
                    <a:bodyPr/>
                    <a:lstStyle/>
                    <a:p>
                      <a:pPr algn="ctr"/>
                      <a:r>
                        <a:rPr lang="tr-TR" dirty="0" err="1"/>
                        <a:t>Gain</a:t>
                      </a:r>
                      <a:r>
                        <a:rPr lang="tr-TR" dirty="0"/>
                        <a:t> </a:t>
                      </a:r>
                      <a:r>
                        <a:rPr lang="tr-TR" dirty="0" err="1"/>
                        <a:t>per</a:t>
                      </a:r>
                      <a:r>
                        <a:rPr lang="tr-TR" dirty="0"/>
                        <a:t> KM</a:t>
                      </a:r>
                    </a:p>
                  </a:txBody>
                  <a:tcPr/>
                </a:tc>
                <a:tc>
                  <a:txBody>
                    <a:bodyPr/>
                    <a:lstStyle/>
                    <a:p>
                      <a:pPr algn="ctr"/>
                      <a:r>
                        <a:rPr lang="tr-TR" dirty="0"/>
                        <a:t>Total </a:t>
                      </a:r>
                      <a:r>
                        <a:rPr lang="tr-TR" dirty="0" err="1"/>
                        <a:t>Ride</a:t>
                      </a:r>
                      <a:endParaRPr lang="tr-TR" dirty="0"/>
                    </a:p>
                  </a:txBody>
                  <a:tcPr/>
                </a:tc>
                <a:extLst>
                  <a:ext uri="{0D108BD9-81ED-4DB2-BD59-A6C34878D82A}">
                    <a16:rowId xmlns:a16="http://schemas.microsoft.com/office/drawing/2014/main" val="362474292"/>
                  </a:ext>
                </a:extLst>
              </a:tr>
              <a:tr h="317093">
                <a:tc>
                  <a:txBody>
                    <a:bodyPr/>
                    <a:lstStyle/>
                    <a:p>
                      <a:pPr algn="ctr"/>
                      <a:r>
                        <a:rPr lang="tr-TR" dirty="0"/>
                        <a:t>Pink </a:t>
                      </a:r>
                      <a:r>
                        <a:rPr lang="tr-TR" dirty="0" err="1"/>
                        <a:t>Cab</a:t>
                      </a:r>
                      <a:endParaRPr lang="tr-TR" dirty="0"/>
                    </a:p>
                  </a:txBody>
                  <a:tcPr/>
                </a:tc>
                <a:tc>
                  <a:txBody>
                    <a:bodyPr/>
                    <a:lstStyle/>
                    <a:p>
                      <a:pPr algn="ctr"/>
                      <a:r>
                        <a:rPr lang="tr-TR" dirty="0"/>
                        <a:t>2,033,654</a:t>
                      </a:r>
                    </a:p>
                  </a:txBody>
                  <a:tcPr/>
                </a:tc>
                <a:tc>
                  <a:txBody>
                    <a:bodyPr/>
                    <a:lstStyle/>
                    <a:p>
                      <a:pPr algn="ctr"/>
                      <a:r>
                        <a:rPr lang="tr-TR" dirty="0"/>
                        <a:t>2.96</a:t>
                      </a:r>
                    </a:p>
                  </a:txBody>
                  <a:tcPr/>
                </a:tc>
                <a:tc>
                  <a:txBody>
                    <a:bodyPr/>
                    <a:lstStyle/>
                    <a:p>
                      <a:pPr algn="ctr"/>
                      <a:r>
                        <a:rPr lang="tr-TR" dirty="0"/>
                        <a:t>30,321</a:t>
                      </a:r>
                    </a:p>
                  </a:txBody>
                  <a:tcPr/>
                </a:tc>
                <a:extLst>
                  <a:ext uri="{0D108BD9-81ED-4DB2-BD59-A6C34878D82A}">
                    <a16:rowId xmlns:a16="http://schemas.microsoft.com/office/drawing/2014/main" val="1445545381"/>
                  </a:ext>
                </a:extLst>
              </a:tr>
              <a:tr h="370840">
                <a:tc>
                  <a:txBody>
                    <a:bodyPr/>
                    <a:lstStyle/>
                    <a:p>
                      <a:pPr algn="ctr"/>
                      <a:r>
                        <a:rPr lang="tr-TR" dirty="0" err="1"/>
                        <a:t>Yellow</a:t>
                      </a:r>
                      <a:r>
                        <a:rPr lang="tr-TR" dirty="0"/>
                        <a:t> </a:t>
                      </a:r>
                      <a:r>
                        <a:rPr lang="tr-TR" dirty="0" err="1"/>
                        <a:t>Cab</a:t>
                      </a:r>
                      <a:endParaRPr lang="tr-TR" dirty="0"/>
                    </a:p>
                  </a:txBody>
                  <a:tcPr/>
                </a:tc>
                <a:tc>
                  <a:txBody>
                    <a:bodyPr/>
                    <a:lstStyle/>
                    <a:p>
                      <a:pPr algn="ctr"/>
                      <a:r>
                        <a:rPr lang="tr-TR" dirty="0"/>
                        <a:t>16,575,978</a:t>
                      </a:r>
                    </a:p>
                  </a:txBody>
                  <a:tcPr/>
                </a:tc>
                <a:tc>
                  <a:txBody>
                    <a:bodyPr/>
                    <a:lstStyle/>
                    <a:p>
                      <a:pPr algn="ctr"/>
                      <a:r>
                        <a:rPr lang="tr-TR" dirty="0"/>
                        <a:t>7.49</a:t>
                      </a:r>
                    </a:p>
                  </a:txBody>
                  <a:tcPr/>
                </a:tc>
                <a:tc>
                  <a:txBody>
                    <a:bodyPr/>
                    <a:lstStyle/>
                    <a:p>
                      <a:pPr algn="ctr"/>
                      <a:r>
                        <a:rPr lang="tr-TR" dirty="0"/>
                        <a:t>98,189</a:t>
                      </a:r>
                    </a:p>
                  </a:txBody>
                  <a:tcPr/>
                </a:tc>
                <a:extLst>
                  <a:ext uri="{0D108BD9-81ED-4DB2-BD59-A6C34878D82A}">
                    <a16:rowId xmlns:a16="http://schemas.microsoft.com/office/drawing/2014/main" val="1609832798"/>
                  </a:ext>
                </a:extLst>
              </a:tr>
            </a:tbl>
          </a:graphicData>
        </a:graphic>
      </p:graphicFrame>
      <p:graphicFrame>
        <p:nvGraphicFramePr>
          <p:cNvPr id="7" name="Tablo 11">
            <a:extLst>
              <a:ext uri="{FF2B5EF4-FFF2-40B4-BE49-F238E27FC236}">
                <a16:creationId xmlns:a16="http://schemas.microsoft.com/office/drawing/2014/main" id="{9B498BC8-AB01-477D-A3C7-8B24941C9DFC}"/>
              </a:ext>
            </a:extLst>
          </p:cNvPr>
          <p:cNvGraphicFramePr>
            <a:graphicFrameLocks/>
          </p:cNvGraphicFramePr>
          <p:nvPr>
            <p:extLst>
              <p:ext uri="{D42A27DB-BD31-4B8C-83A1-F6EECF244321}">
                <p14:modId xmlns:p14="http://schemas.microsoft.com/office/powerpoint/2010/main" val="478597316"/>
              </p:ext>
            </p:extLst>
          </p:nvPr>
        </p:nvGraphicFramePr>
        <p:xfrm>
          <a:off x="713629" y="3130824"/>
          <a:ext cx="5905611" cy="1463040"/>
        </p:xfrm>
        <a:graphic>
          <a:graphicData uri="http://schemas.openxmlformats.org/drawingml/2006/table">
            <a:tbl>
              <a:tblPr firstRow="1" bandRow="1">
                <a:tableStyleId>{073A0DAA-6AF3-43AB-8588-CEC1D06C72B9}</a:tableStyleId>
              </a:tblPr>
              <a:tblGrid>
                <a:gridCol w="1968537">
                  <a:extLst>
                    <a:ext uri="{9D8B030D-6E8A-4147-A177-3AD203B41FA5}">
                      <a16:colId xmlns:a16="http://schemas.microsoft.com/office/drawing/2014/main" val="3705035049"/>
                    </a:ext>
                  </a:extLst>
                </a:gridCol>
                <a:gridCol w="1968537">
                  <a:extLst>
                    <a:ext uri="{9D8B030D-6E8A-4147-A177-3AD203B41FA5}">
                      <a16:colId xmlns:a16="http://schemas.microsoft.com/office/drawing/2014/main" val="617191566"/>
                    </a:ext>
                  </a:extLst>
                </a:gridCol>
                <a:gridCol w="1968537">
                  <a:extLst>
                    <a:ext uri="{9D8B030D-6E8A-4147-A177-3AD203B41FA5}">
                      <a16:colId xmlns:a16="http://schemas.microsoft.com/office/drawing/2014/main" val="4263637806"/>
                    </a:ext>
                  </a:extLst>
                </a:gridCol>
              </a:tblGrid>
              <a:tr h="222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 </a:t>
                      </a:r>
                      <a:r>
                        <a:rPr lang="tr-TR" dirty="0" err="1"/>
                        <a:t>Gain</a:t>
                      </a:r>
                      <a:r>
                        <a:rPr lang="tr-TR" dirty="0"/>
                        <a:t> &lt; 0</a:t>
                      </a:r>
                    </a:p>
                  </a:txBody>
                  <a:tcPr/>
                </a:tc>
                <a:tc>
                  <a:txBody>
                    <a:bodyPr/>
                    <a:lstStyle/>
                    <a:p>
                      <a:pPr algn="ctr"/>
                      <a:r>
                        <a:rPr lang="tr-TR" dirty="0"/>
                        <a:t>Pink </a:t>
                      </a:r>
                      <a:r>
                        <a:rPr lang="tr-TR" dirty="0" err="1"/>
                        <a:t>Cab</a:t>
                      </a:r>
                      <a:endParaRPr lang="tr-TR" dirty="0"/>
                    </a:p>
                  </a:txBody>
                  <a:tcPr/>
                </a:tc>
                <a:tc>
                  <a:txBody>
                    <a:bodyPr/>
                    <a:lstStyle/>
                    <a:p>
                      <a:pPr algn="ctr"/>
                      <a:r>
                        <a:rPr lang="tr-TR" dirty="0" err="1"/>
                        <a:t>Yellow</a:t>
                      </a:r>
                      <a:r>
                        <a:rPr lang="tr-TR" dirty="0"/>
                        <a:t> </a:t>
                      </a:r>
                      <a:r>
                        <a:rPr lang="tr-TR" dirty="0" err="1"/>
                        <a:t>Cab</a:t>
                      </a:r>
                      <a:endParaRPr lang="tr-TR" dirty="0"/>
                    </a:p>
                  </a:txBody>
                  <a:tcPr/>
                </a:tc>
                <a:extLst>
                  <a:ext uri="{0D108BD9-81ED-4DB2-BD59-A6C34878D82A}">
                    <a16:rowId xmlns:a16="http://schemas.microsoft.com/office/drawing/2014/main" val="816406274"/>
                  </a:ext>
                </a:extLst>
              </a:tr>
              <a:tr h="222595">
                <a:tc>
                  <a:txBody>
                    <a:bodyPr/>
                    <a:lstStyle/>
                    <a:p>
                      <a:pPr algn="ctr"/>
                      <a:r>
                        <a:rPr lang="tr-TR" dirty="0" err="1"/>
                        <a:t>Gain</a:t>
                      </a:r>
                      <a:r>
                        <a:rPr lang="tr-TR" dirty="0"/>
                        <a:t> </a:t>
                      </a:r>
                      <a:r>
                        <a:rPr lang="tr-TR" dirty="0" err="1"/>
                        <a:t>loss</a:t>
                      </a:r>
                      <a:endParaRPr lang="tr-TR" dirty="0"/>
                    </a:p>
                  </a:txBody>
                  <a:tcPr/>
                </a:tc>
                <a:tc>
                  <a:txBody>
                    <a:bodyPr/>
                    <a:lstStyle/>
                    <a:p>
                      <a:pPr algn="ctr"/>
                      <a:r>
                        <a:rPr lang="tr-TR" dirty="0"/>
                        <a:t>-95,193</a:t>
                      </a:r>
                    </a:p>
                  </a:txBody>
                  <a:tcPr/>
                </a:tc>
                <a:tc>
                  <a:txBody>
                    <a:bodyPr/>
                    <a:lstStyle/>
                    <a:p>
                      <a:pPr algn="ctr"/>
                      <a:r>
                        <a:rPr lang="tr-TR" dirty="0"/>
                        <a:t>-106,178</a:t>
                      </a:r>
                    </a:p>
                  </a:txBody>
                  <a:tcPr/>
                </a:tc>
                <a:extLst>
                  <a:ext uri="{0D108BD9-81ED-4DB2-BD59-A6C34878D82A}">
                    <a16:rowId xmlns:a16="http://schemas.microsoft.com/office/drawing/2014/main" val="3665668177"/>
                  </a:ext>
                </a:extLst>
              </a:tr>
              <a:tr h="314699">
                <a:tc>
                  <a:txBody>
                    <a:bodyPr/>
                    <a:lstStyle/>
                    <a:p>
                      <a:pPr algn="ctr"/>
                      <a:r>
                        <a:rPr lang="tr-TR" dirty="0" err="1"/>
                        <a:t>Gain</a:t>
                      </a:r>
                      <a:r>
                        <a:rPr lang="tr-TR" dirty="0"/>
                        <a:t> </a:t>
                      </a:r>
                      <a:r>
                        <a:rPr lang="tr-TR" dirty="0" err="1"/>
                        <a:t>loss</a:t>
                      </a:r>
                      <a:r>
                        <a:rPr lang="tr-TR" dirty="0"/>
                        <a:t> </a:t>
                      </a:r>
                      <a:r>
                        <a:rPr lang="tr-TR" dirty="0" err="1"/>
                        <a:t>per</a:t>
                      </a:r>
                      <a:r>
                        <a:rPr lang="tr-TR" dirty="0"/>
                        <a:t> KM</a:t>
                      </a:r>
                    </a:p>
                  </a:txBody>
                  <a:tcPr/>
                </a:tc>
                <a:tc>
                  <a:txBody>
                    <a:bodyPr/>
                    <a:lstStyle/>
                    <a:p>
                      <a:pPr algn="ctr"/>
                      <a:r>
                        <a:rPr lang="tr-TR" dirty="0"/>
                        <a:t>-0.961</a:t>
                      </a:r>
                    </a:p>
                  </a:txBody>
                  <a:tcPr/>
                </a:tc>
                <a:tc>
                  <a:txBody>
                    <a:bodyPr/>
                    <a:lstStyle/>
                    <a:p>
                      <a:pPr algn="ctr"/>
                      <a:r>
                        <a:rPr lang="tr-TR" dirty="0"/>
                        <a:t>-0.915</a:t>
                      </a:r>
                    </a:p>
                  </a:txBody>
                  <a:tcPr/>
                </a:tc>
                <a:extLst>
                  <a:ext uri="{0D108BD9-81ED-4DB2-BD59-A6C34878D82A}">
                    <a16:rowId xmlns:a16="http://schemas.microsoft.com/office/drawing/2014/main" val="647619552"/>
                  </a:ext>
                </a:extLst>
              </a:tr>
              <a:tr h="326449">
                <a:tc>
                  <a:txBody>
                    <a:bodyPr/>
                    <a:lstStyle/>
                    <a:p>
                      <a:pPr algn="ctr"/>
                      <a:r>
                        <a:rPr lang="tr-TR" dirty="0" err="1"/>
                        <a:t>Gain</a:t>
                      </a:r>
                      <a:r>
                        <a:rPr lang="tr-TR" dirty="0"/>
                        <a:t> </a:t>
                      </a:r>
                      <a:r>
                        <a:rPr lang="tr-TR" dirty="0" err="1"/>
                        <a:t>loss</a:t>
                      </a:r>
                      <a:r>
                        <a:rPr lang="tr-TR" dirty="0"/>
                        <a:t> </a:t>
                      </a:r>
                      <a:r>
                        <a:rPr lang="tr-TR" dirty="0" err="1"/>
                        <a:t>per</a:t>
                      </a:r>
                      <a:r>
                        <a:rPr lang="tr-TR" dirty="0"/>
                        <a:t> </a:t>
                      </a:r>
                      <a:r>
                        <a:rPr lang="tr-TR" dirty="0" err="1"/>
                        <a:t>ride</a:t>
                      </a:r>
                      <a:endParaRPr lang="tr-TR" dirty="0"/>
                    </a:p>
                  </a:txBody>
                  <a:tcPr/>
                </a:tc>
                <a:tc>
                  <a:txBody>
                    <a:bodyPr/>
                    <a:lstStyle/>
                    <a:p>
                      <a:pPr algn="ctr"/>
                      <a:r>
                        <a:rPr lang="tr-TR" dirty="0"/>
                        <a:t>% 14.39</a:t>
                      </a:r>
                    </a:p>
                  </a:txBody>
                  <a:tcPr/>
                </a:tc>
                <a:tc>
                  <a:txBody>
                    <a:bodyPr/>
                    <a:lstStyle/>
                    <a:p>
                      <a:pPr algn="ctr"/>
                      <a:r>
                        <a:rPr lang="tr-TR" dirty="0"/>
                        <a:t>% 5.19</a:t>
                      </a:r>
                    </a:p>
                  </a:txBody>
                  <a:tcPr/>
                </a:tc>
                <a:extLst>
                  <a:ext uri="{0D108BD9-81ED-4DB2-BD59-A6C34878D82A}">
                    <a16:rowId xmlns:a16="http://schemas.microsoft.com/office/drawing/2014/main" val="3970039954"/>
                  </a:ext>
                </a:extLst>
              </a:tr>
            </a:tbl>
          </a:graphicData>
        </a:graphic>
      </p:graphicFrame>
    </p:spTree>
    <p:extLst>
      <p:ext uri="{BB962C8B-B14F-4D97-AF65-F5344CB8AC3E}">
        <p14:creationId xmlns:p14="http://schemas.microsoft.com/office/powerpoint/2010/main" val="71252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8AC3F8-CBD1-4711-8AE6-7CA2F5C72B9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Yearly</a:t>
            </a:r>
            <a:r>
              <a:rPr lang="tr-TR" sz="4400" dirty="0">
                <a:solidFill>
                  <a:schemeClr val="accent2">
                    <a:lumMod val="75000"/>
                  </a:schemeClr>
                </a:solidFill>
              </a:rPr>
              <a:t> Profit Analysis 2018</a:t>
            </a:r>
            <a:endParaRPr lang="en-US" sz="4400" dirty="0">
              <a:solidFill>
                <a:schemeClr val="accent2">
                  <a:lumMod val="75000"/>
                </a:schemeClr>
              </a:solidFill>
            </a:endParaRPr>
          </a:p>
        </p:txBody>
      </p:sp>
      <p:pic>
        <p:nvPicPr>
          <p:cNvPr id="6" name="Resim 5">
            <a:extLst>
              <a:ext uri="{FF2B5EF4-FFF2-40B4-BE49-F238E27FC236}">
                <a16:creationId xmlns:a16="http://schemas.microsoft.com/office/drawing/2014/main" id="{F9E00FA2-E8E8-4E47-A72A-107F1291F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0774" y="1606205"/>
            <a:ext cx="3543300" cy="2466975"/>
          </a:xfrm>
          <a:prstGeom prst="rect">
            <a:avLst/>
          </a:prstGeom>
        </p:spPr>
      </p:pic>
      <p:pic>
        <p:nvPicPr>
          <p:cNvPr id="8" name="Resim 7">
            <a:extLst>
              <a:ext uri="{FF2B5EF4-FFF2-40B4-BE49-F238E27FC236}">
                <a16:creationId xmlns:a16="http://schemas.microsoft.com/office/drawing/2014/main" id="{C4D301D9-FE48-4E7B-BAAA-5EA4C374B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424" y="4232206"/>
            <a:ext cx="3676650" cy="2457450"/>
          </a:xfrm>
          <a:prstGeom prst="rect">
            <a:avLst/>
          </a:prstGeom>
        </p:spPr>
      </p:pic>
      <p:graphicFrame>
        <p:nvGraphicFramePr>
          <p:cNvPr id="5" name="Tablo 4">
            <a:extLst>
              <a:ext uri="{FF2B5EF4-FFF2-40B4-BE49-F238E27FC236}">
                <a16:creationId xmlns:a16="http://schemas.microsoft.com/office/drawing/2014/main" id="{B7925D7C-8CB0-4094-B5ED-61435F411CE3}"/>
              </a:ext>
            </a:extLst>
          </p:cNvPr>
          <p:cNvGraphicFramePr>
            <a:graphicFrameLocks noGrp="1"/>
          </p:cNvGraphicFramePr>
          <p:nvPr>
            <p:extLst>
              <p:ext uri="{D42A27DB-BD31-4B8C-83A1-F6EECF244321}">
                <p14:modId xmlns:p14="http://schemas.microsoft.com/office/powerpoint/2010/main" val="1560001137"/>
              </p:ext>
            </p:extLst>
          </p:nvPr>
        </p:nvGraphicFramePr>
        <p:xfrm>
          <a:off x="826053" y="1631197"/>
          <a:ext cx="5680764" cy="1112520"/>
        </p:xfrm>
        <a:graphic>
          <a:graphicData uri="http://schemas.openxmlformats.org/drawingml/2006/table">
            <a:tbl>
              <a:tblPr firstRow="1" bandRow="1">
                <a:tableStyleId>{073A0DAA-6AF3-43AB-8588-CEC1D06C72B9}</a:tableStyleId>
              </a:tblPr>
              <a:tblGrid>
                <a:gridCol w="1420191">
                  <a:extLst>
                    <a:ext uri="{9D8B030D-6E8A-4147-A177-3AD203B41FA5}">
                      <a16:colId xmlns:a16="http://schemas.microsoft.com/office/drawing/2014/main" val="4068278177"/>
                    </a:ext>
                  </a:extLst>
                </a:gridCol>
                <a:gridCol w="1420191">
                  <a:extLst>
                    <a:ext uri="{9D8B030D-6E8A-4147-A177-3AD203B41FA5}">
                      <a16:colId xmlns:a16="http://schemas.microsoft.com/office/drawing/2014/main" val="3944340776"/>
                    </a:ext>
                  </a:extLst>
                </a:gridCol>
                <a:gridCol w="1420191">
                  <a:extLst>
                    <a:ext uri="{9D8B030D-6E8A-4147-A177-3AD203B41FA5}">
                      <a16:colId xmlns:a16="http://schemas.microsoft.com/office/drawing/2014/main" val="1595598894"/>
                    </a:ext>
                  </a:extLst>
                </a:gridCol>
                <a:gridCol w="1420191">
                  <a:extLst>
                    <a:ext uri="{9D8B030D-6E8A-4147-A177-3AD203B41FA5}">
                      <a16:colId xmlns:a16="http://schemas.microsoft.com/office/drawing/2014/main" val="1285323150"/>
                    </a:ext>
                  </a:extLst>
                </a:gridCol>
              </a:tblGrid>
              <a:tr h="370840">
                <a:tc>
                  <a:txBody>
                    <a:bodyPr/>
                    <a:lstStyle/>
                    <a:p>
                      <a:pPr algn="ctr"/>
                      <a:r>
                        <a:rPr lang="tr-TR" dirty="0" err="1"/>
                        <a:t>Company</a:t>
                      </a:r>
                      <a:endParaRPr lang="tr-TR" dirty="0"/>
                    </a:p>
                  </a:txBody>
                  <a:tcPr/>
                </a:tc>
                <a:tc>
                  <a:txBody>
                    <a:bodyPr/>
                    <a:lstStyle/>
                    <a:p>
                      <a:pPr algn="ctr"/>
                      <a:r>
                        <a:rPr lang="tr-TR" dirty="0"/>
                        <a:t>Total </a:t>
                      </a:r>
                      <a:r>
                        <a:rPr lang="tr-TR" dirty="0" err="1"/>
                        <a:t>Gain</a:t>
                      </a:r>
                      <a:endParaRPr lang="tr-TR" dirty="0"/>
                    </a:p>
                  </a:txBody>
                  <a:tcPr/>
                </a:tc>
                <a:tc>
                  <a:txBody>
                    <a:bodyPr/>
                    <a:lstStyle/>
                    <a:p>
                      <a:pPr algn="ctr"/>
                      <a:r>
                        <a:rPr lang="tr-TR" dirty="0" err="1"/>
                        <a:t>Gain</a:t>
                      </a:r>
                      <a:r>
                        <a:rPr lang="tr-TR" dirty="0"/>
                        <a:t> </a:t>
                      </a:r>
                      <a:r>
                        <a:rPr lang="tr-TR" dirty="0" err="1"/>
                        <a:t>per</a:t>
                      </a:r>
                      <a:r>
                        <a:rPr lang="tr-TR" dirty="0"/>
                        <a:t> KM</a:t>
                      </a:r>
                    </a:p>
                  </a:txBody>
                  <a:tcPr/>
                </a:tc>
                <a:tc>
                  <a:txBody>
                    <a:bodyPr/>
                    <a:lstStyle/>
                    <a:p>
                      <a:pPr algn="ctr"/>
                      <a:r>
                        <a:rPr lang="tr-TR" dirty="0"/>
                        <a:t>Total </a:t>
                      </a:r>
                      <a:r>
                        <a:rPr lang="tr-TR" dirty="0" err="1"/>
                        <a:t>Ride</a:t>
                      </a:r>
                      <a:endParaRPr lang="tr-TR" dirty="0"/>
                    </a:p>
                  </a:txBody>
                  <a:tcPr/>
                </a:tc>
                <a:extLst>
                  <a:ext uri="{0D108BD9-81ED-4DB2-BD59-A6C34878D82A}">
                    <a16:rowId xmlns:a16="http://schemas.microsoft.com/office/drawing/2014/main" val="362474292"/>
                  </a:ext>
                </a:extLst>
              </a:tr>
              <a:tr h="370840">
                <a:tc>
                  <a:txBody>
                    <a:bodyPr/>
                    <a:lstStyle/>
                    <a:p>
                      <a:pPr algn="ctr"/>
                      <a:r>
                        <a:rPr lang="tr-TR" dirty="0"/>
                        <a:t>Pink </a:t>
                      </a:r>
                      <a:r>
                        <a:rPr lang="tr-TR" dirty="0" err="1"/>
                        <a:t>Cab</a:t>
                      </a:r>
                      <a:endParaRPr lang="tr-TR" dirty="0"/>
                    </a:p>
                  </a:txBody>
                  <a:tcPr/>
                </a:tc>
                <a:tc>
                  <a:txBody>
                    <a:bodyPr/>
                    <a:lstStyle/>
                    <a:p>
                      <a:pPr algn="ctr"/>
                      <a:r>
                        <a:rPr lang="tr-TR" dirty="0"/>
                        <a:t>1,560,162</a:t>
                      </a:r>
                    </a:p>
                  </a:txBody>
                  <a:tcPr/>
                </a:tc>
                <a:tc>
                  <a:txBody>
                    <a:bodyPr/>
                    <a:lstStyle/>
                    <a:p>
                      <a:pPr algn="ctr"/>
                      <a:r>
                        <a:rPr lang="tr-TR" dirty="0"/>
                        <a:t>2.35</a:t>
                      </a:r>
                    </a:p>
                  </a:txBody>
                  <a:tcPr/>
                </a:tc>
                <a:tc>
                  <a:txBody>
                    <a:bodyPr/>
                    <a:lstStyle/>
                    <a:p>
                      <a:pPr algn="ctr"/>
                      <a:r>
                        <a:rPr lang="tr-TR" dirty="0"/>
                        <a:t>29,310</a:t>
                      </a:r>
                    </a:p>
                  </a:txBody>
                  <a:tcPr/>
                </a:tc>
                <a:extLst>
                  <a:ext uri="{0D108BD9-81ED-4DB2-BD59-A6C34878D82A}">
                    <a16:rowId xmlns:a16="http://schemas.microsoft.com/office/drawing/2014/main" val="1445545381"/>
                  </a:ext>
                </a:extLst>
              </a:tr>
              <a:tr h="370840">
                <a:tc>
                  <a:txBody>
                    <a:bodyPr/>
                    <a:lstStyle/>
                    <a:p>
                      <a:pPr algn="ctr"/>
                      <a:r>
                        <a:rPr lang="tr-TR" dirty="0" err="1"/>
                        <a:t>Yellow</a:t>
                      </a:r>
                      <a:r>
                        <a:rPr lang="tr-TR" dirty="0"/>
                        <a:t> </a:t>
                      </a:r>
                      <a:r>
                        <a:rPr lang="tr-TR" dirty="0" err="1"/>
                        <a:t>Cab</a:t>
                      </a:r>
                      <a:endParaRPr lang="tr-TR" dirty="0"/>
                    </a:p>
                  </a:txBody>
                  <a:tcPr/>
                </a:tc>
                <a:tc>
                  <a:txBody>
                    <a:bodyPr/>
                    <a:lstStyle/>
                    <a:p>
                      <a:pPr algn="ctr"/>
                      <a:r>
                        <a:rPr lang="tr-TR" dirty="0"/>
                        <a:t>13,517,400</a:t>
                      </a:r>
                    </a:p>
                  </a:txBody>
                  <a:tcPr/>
                </a:tc>
                <a:tc>
                  <a:txBody>
                    <a:bodyPr/>
                    <a:lstStyle/>
                    <a:p>
                      <a:pPr algn="ctr"/>
                      <a:r>
                        <a:rPr lang="tr-TR" dirty="0"/>
                        <a:t>6.36</a:t>
                      </a:r>
                    </a:p>
                  </a:txBody>
                  <a:tcPr/>
                </a:tc>
                <a:tc>
                  <a:txBody>
                    <a:bodyPr/>
                    <a:lstStyle/>
                    <a:p>
                      <a:pPr algn="ctr"/>
                      <a:r>
                        <a:rPr lang="tr-TR" dirty="0"/>
                        <a:t>94,253</a:t>
                      </a:r>
                    </a:p>
                  </a:txBody>
                  <a:tcPr/>
                </a:tc>
                <a:extLst>
                  <a:ext uri="{0D108BD9-81ED-4DB2-BD59-A6C34878D82A}">
                    <a16:rowId xmlns:a16="http://schemas.microsoft.com/office/drawing/2014/main" val="1609832798"/>
                  </a:ext>
                </a:extLst>
              </a:tr>
            </a:tbl>
          </a:graphicData>
        </a:graphic>
      </p:graphicFrame>
      <p:graphicFrame>
        <p:nvGraphicFramePr>
          <p:cNvPr id="9" name="Tablo 11">
            <a:extLst>
              <a:ext uri="{FF2B5EF4-FFF2-40B4-BE49-F238E27FC236}">
                <a16:creationId xmlns:a16="http://schemas.microsoft.com/office/drawing/2014/main" id="{457804CD-6D32-440D-9C12-00D1317CB8C7}"/>
              </a:ext>
            </a:extLst>
          </p:cNvPr>
          <p:cNvGraphicFramePr>
            <a:graphicFrameLocks/>
          </p:cNvGraphicFramePr>
          <p:nvPr>
            <p:extLst>
              <p:ext uri="{D42A27DB-BD31-4B8C-83A1-F6EECF244321}">
                <p14:modId xmlns:p14="http://schemas.microsoft.com/office/powerpoint/2010/main" val="999551160"/>
              </p:ext>
            </p:extLst>
          </p:nvPr>
        </p:nvGraphicFramePr>
        <p:xfrm>
          <a:off x="713629" y="3130824"/>
          <a:ext cx="5905611" cy="1463040"/>
        </p:xfrm>
        <a:graphic>
          <a:graphicData uri="http://schemas.openxmlformats.org/drawingml/2006/table">
            <a:tbl>
              <a:tblPr firstRow="1" bandRow="1">
                <a:tableStyleId>{073A0DAA-6AF3-43AB-8588-CEC1D06C72B9}</a:tableStyleId>
              </a:tblPr>
              <a:tblGrid>
                <a:gridCol w="1968537">
                  <a:extLst>
                    <a:ext uri="{9D8B030D-6E8A-4147-A177-3AD203B41FA5}">
                      <a16:colId xmlns:a16="http://schemas.microsoft.com/office/drawing/2014/main" val="3705035049"/>
                    </a:ext>
                  </a:extLst>
                </a:gridCol>
                <a:gridCol w="1968537">
                  <a:extLst>
                    <a:ext uri="{9D8B030D-6E8A-4147-A177-3AD203B41FA5}">
                      <a16:colId xmlns:a16="http://schemas.microsoft.com/office/drawing/2014/main" val="617191566"/>
                    </a:ext>
                  </a:extLst>
                </a:gridCol>
                <a:gridCol w="1968537">
                  <a:extLst>
                    <a:ext uri="{9D8B030D-6E8A-4147-A177-3AD203B41FA5}">
                      <a16:colId xmlns:a16="http://schemas.microsoft.com/office/drawing/2014/main" val="4263637806"/>
                    </a:ext>
                  </a:extLst>
                </a:gridCol>
              </a:tblGrid>
              <a:tr h="222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 </a:t>
                      </a:r>
                      <a:r>
                        <a:rPr lang="tr-TR" dirty="0" err="1"/>
                        <a:t>Gain</a:t>
                      </a:r>
                      <a:r>
                        <a:rPr lang="tr-TR" dirty="0"/>
                        <a:t> &lt; 0</a:t>
                      </a:r>
                    </a:p>
                  </a:txBody>
                  <a:tcPr/>
                </a:tc>
                <a:tc>
                  <a:txBody>
                    <a:bodyPr/>
                    <a:lstStyle/>
                    <a:p>
                      <a:pPr algn="ctr"/>
                      <a:r>
                        <a:rPr lang="tr-TR" dirty="0"/>
                        <a:t>Pink </a:t>
                      </a:r>
                      <a:r>
                        <a:rPr lang="tr-TR" dirty="0" err="1"/>
                        <a:t>Cab</a:t>
                      </a:r>
                      <a:endParaRPr lang="tr-TR" dirty="0"/>
                    </a:p>
                  </a:txBody>
                  <a:tcPr/>
                </a:tc>
                <a:tc>
                  <a:txBody>
                    <a:bodyPr/>
                    <a:lstStyle/>
                    <a:p>
                      <a:pPr algn="ctr"/>
                      <a:r>
                        <a:rPr lang="tr-TR" dirty="0" err="1"/>
                        <a:t>Yellow</a:t>
                      </a:r>
                      <a:r>
                        <a:rPr lang="tr-TR" dirty="0"/>
                        <a:t> </a:t>
                      </a:r>
                      <a:r>
                        <a:rPr lang="tr-TR" dirty="0" err="1"/>
                        <a:t>Cab</a:t>
                      </a:r>
                      <a:endParaRPr lang="tr-TR" dirty="0"/>
                    </a:p>
                  </a:txBody>
                  <a:tcPr/>
                </a:tc>
                <a:extLst>
                  <a:ext uri="{0D108BD9-81ED-4DB2-BD59-A6C34878D82A}">
                    <a16:rowId xmlns:a16="http://schemas.microsoft.com/office/drawing/2014/main" val="816406274"/>
                  </a:ext>
                </a:extLst>
              </a:tr>
              <a:tr h="222595">
                <a:tc>
                  <a:txBody>
                    <a:bodyPr/>
                    <a:lstStyle/>
                    <a:p>
                      <a:pPr algn="ctr"/>
                      <a:r>
                        <a:rPr lang="tr-TR" dirty="0" err="1"/>
                        <a:t>Gain</a:t>
                      </a:r>
                      <a:r>
                        <a:rPr lang="tr-TR" dirty="0"/>
                        <a:t> </a:t>
                      </a:r>
                      <a:r>
                        <a:rPr lang="tr-TR" dirty="0" err="1"/>
                        <a:t>loss</a:t>
                      </a:r>
                      <a:endParaRPr lang="tr-TR" dirty="0"/>
                    </a:p>
                  </a:txBody>
                  <a:tcPr/>
                </a:tc>
                <a:tc>
                  <a:txBody>
                    <a:bodyPr/>
                    <a:lstStyle/>
                    <a:p>
                      <a:pPr algn="ctr"/>
                      <a:r>
                        <a:rPr lang="tr-TR" dirty="0"/>
                        <a:t>-60,278</a:t>
                      </a:r>
                    </a:p>
                  </a:txBody>
                  <a:tcPr/>
                </a:tc>
                <a:tc>
                  <a:txBody>
                    <a:bodyPr/>
                    <a:lstStyle/>
                    <a:p>
                      <a:pPr algn="ctr"/>
                      <a:r>
                        <a:rPr lang="tr-TR" dirty="0"/>
                        <a:t>-74,883</a:t>
                      </a:r>
                    </a:p>
                  </a:txBody>
                  <a:tcPr/>
                </a:tc>
                <a:extLst>
                  <a:ext uri="{0D108BD9-81ED-4DB2-BD59-A6C34878D82A}">
                    <a16:rowId xmlns:a16="http://schemas.microsoft.com/office/drawing/2014/main" val="3665668177"/>
                  </a:ext>
                </a:extLst>
              </a:tr>
              <a:tr h="314699">
                <a:tc>
                  <a:txBody>
                    <a:bodyPr/>
                    <a:lstStyle/>
                    <a:p>
                      <a:pPr algn="ctr"/>
                      <a:r>
                        <a:rPr lang="tr-TR" dirty="0" err="1"/>
                        <a:t>Gain</a:t>
                      </a:r>
                      <a:r>
                        <a:rPr lang="tr-TR" dirty="0"/>
                        <a:t> </a:t>
                      </a:r>
                      <a:r>
                        <a:rPr lang="tr-TR" dirty="0" err="1"/>
                        <a:t>loss</a:t>
                      </a:r>
                      <a:r>
                        <a:rPr lang="tr-TR" dirty="0"/>
                        <a:t> </a:t>
                      </a:r>
                      <a:r>
                        <a:rPr lang="tr-TR" dirty="0" err="1"/>
                        <a:t>per</a:t>
                      </a:r>
                      <a:r>
                        <a:rPr lang="tr-TR" dirty="0"/>
                        <a:t> KM</a:t>
                      </a:r>
                    </a:p>
                  </a:txBody>
                  <a:tcPr/>
                </a:tc>
                <a:tc>
                  <a:txBody>
                    <a:bodyPr/>
                    <a:lstStyle/>
                    <a:p>
                      <a:pPr algn="ctr"/>
                      <a:r>
                        <a:rPr lang="tr-TR" dirty="0"/>
                        <a:t>-0.764</a:t>
                      </a:r>
                    </a:p>
                  </a:txBody>
                  <a:tcPr/>
                </a:tc>
                <a:tc>
                  <a:txBody>
                    <a:bodyPr/>
                    <a:lstStyle/>
                    <a:p>
                      <a:pPr algn="ctr"/>
                      <a:r>
                        <a:rPr lang="tr-TR" dirty="0"/>
                        <a:t>-0.713</a:t>
                      </a:r>
                    </a:p>
                  </a:txBody>
                  <a:tcPr/>
                </a:tc>
                <a:extLst>
                  <a:ext uri="{0D108BD9-81ED-4DB2-BD59-A6C34878D82A}">
                    <a16:rowId xmlns:a16="http://schemas.microsoft.com/office/drawing/2014/main" val="647619552"/>
                  </a:ext>
                </a:extLst>
              </a:tr>
              <a:tr h="326449">
                <a:tc>
                  <a:txBody>
                    <a:bodyPr/>
                    <a:lstStyle/>
                    <a:p>
                      <a:pPr algn="ctr"/>
                      <a:r>
                        <a:rPr lang="tr-TR" dirty="0" err="1"/>
                        <a:t>Gain</a:t>
                      </a:r>
                      <a:r>
                        <a:rPr lang="tr-TR" dirty="0"/>
                        <a:t> </a:t>
                      </a:r>
                      <a:r>
                        <a:rPr lang="tr-TR" dirty="0" err="1"/>
                        <a:t>loss</a:t>
                      </a:r>
                      <a:r>
                        <a:rPr lang="tr-TR" dirty="0"/>
                        <a:t> </a:t>
                      </a:r>
                      <a:r>
                        <a:rPr lang="tr-TR" dirty="0" err="1"/>
                        <a:t>per</a:t>
                      </a:r>
                      <a:r>
                        <a:rPr lang="tr-TR" dirty="0"/>
                        <a:t> </a:t>
                      </a:r>
                      <a:r>
                        <a:rPr lang="tr-TR" dirty="0" err="1"/>
                        <a:t>ride</a:t>
                      </a:r>
                      <a:endParaRPr lang="tr-TR" dirty="0"/>
                    </a:p>
                  </a:txBody>
                  <a:tcPr/>
                </a:tc>
                <a:tc>
                  <a:txBody>
                    <a:bodyPr/>
                    <a:lstStyle/>
                    <a:p>
                      <a:pPr algn="ctr"/>
                      <a:r>
                        <a:rPr lang="tr-TR" dirty="0"/>
                        <a:t>% 12.03</a:t>
                      </a:r>
                    </a:p>
                  </a:txBody>
                  <a:tcPr/>
                </a:tc>
                <a:tc>
                  <a:txBody>
                    <a:bodyPr/>
                    <a:lstStyle/>
                    <a:p>
                      <a:pPr algn="ctr"/>
                      <a:r>
                        <a:rPr lang="tr-TR" dirty="0"/>
                        <a:t>% 5.00</a:t>
                      </a:r>
                    </a:p>
                  </a:txBody>
                  <a:tcPr/>
                </a:tc>
                <a:extLst>
                  <a:ext uri="{0D108BD9-81ED-4DB2-BD59-A6C34878D82A}">
                    <a16:rowId xmlns:a16="http://schemas.microsoft.com/office/drawing/2014/main" val="3970039954"/>
                  </a:ext>
                </a:extLst>
              </a:tr>
            </a:tbl>
          </a:graphicData>
        </a:graphic>
      </p:graphicFrame>
      <p:sp>
        <p:nvSpPr>
          <p:cNvPr id="2" name="Metin kutusu 1">
            <a:extLst>
              <a:ext uri="{FF2B5EF4-FFF2-40B4-BE49-F238E27FC236}">
                <a16:creationId xmlns:a16="http://schemas.microsoft.com/office/drawing/2014/main" id="{3D3268CE-1F00-498E-A0EA-ECA960E9C62D}"/>
              </a:ext>
            </a:extLst>
          </p:cNvPr>
          <p:cNvSpPr txBox="1"/>
          <p:nvPr/>
        </p:nvSpPr>
        <p:spPr>
          <a:xfrm>
            <a:off x="1192696" y="5208104"/>
            <a:ext cx="4306956" cy="923330"/>
          </a:xfrm>
          <a:prstGeom prst="rect">
            <a:avLst/>
          </a:prstGeom>
          <a:noFill/>
        </p:spPr>
        <p:txBody>
          <a:bodyPr wrap="square" rtlCol="0">
            <a:spAutoFit/>
          </a:bodyPr>
          <a:lstStyle/>
          <a:p>
            <a:r>
              <a:rPr lang="tr-TR" dirty="0" err="1"/>
              <a:t>Yellow</a:t>
            </a:r>
            <a:r>
              <a:rPr lang="tr-TR" dirty="0"/>
              <a:t> </a:t>
            </a:r>
            <a:r>
              <a:rPr lang="tr-TR" dirty="0" err="1"/>
              <a:t>Cab</a:t>
            </a:r>
            <a:r>
              <a:rPr lang="tr-TR" dirty="0"/>
              <a:t> </a:t>
            </a:r>
            <a:r>
              <a:rPr lang="tr-TR" dirty="0" err="1"/>
              <a:t>regularly</a:t>
            </a:r>
            <a:r>
              <a:rPr lang="tr-TR" dirty="0"/>
              <a:t> </a:t>
            </a:r>
            <a:r>
              <a:rPr lang="tr-TR" dirty="0" err="1"/>
              <a:t>more</a:t>
            </a:r>
            <a:r>
              <a:rPr lang="tr-TR" dirty="0"/>
              <a:t> </a:t>
            </a:r>
            <a:r>
              <a:rPr lang="tr-TR" dirty="0" err="1"/>
              <a:t>profits</a:t>
            </a:r>
            <a:r>
              <a:rPr lang="tr-TR" dirty="0"/>
              <a:t> </a:t>
            </a:r>
            <a:r>
              <a:rPr lang="tr-TR" dirty="0" err="1"/>
              <a:t>than</a:t>
            </a:r>
            <a:r>
              <a:rPr lang="tr-TR" dirty="0"/>
              <a:t> Pink </a:t>
            </a:r>
            <a:r>
              <a:rPr lang="tr-TR" dirty="0" err="1"/>
              <a:t>Cab</a:t>
            </a:r>
            <a:r>
              <a:rPr lang="tr-TR" dirty="0"/>
              <a:t>. </a:t>
            </a:r>
            <a:r>
              <a:rPr lang="tr-TR" dirty="0" err="1"/>
              <a:t>In</a:t>
            </a:r>
            <a:r>
              <a:rPr lang="tr-TR" dirty="0"/>
              <a:t> </a:t>
            </a:r>
            <a:r>
              <a:rPr lang="tr-TR" dirty="0" err="1"/>
              <a:t>addition</a:t>
            </a:r>
            <a:r>
              <a:rPr lang="tr-TR" dirty="0"/>
              <a:t>, </a:t>
            </a:r>
            <a:r>
              <a:rPr lang="tr-TR" dirty="0" err="1"/>
              <a:t>the</a:t>
            </a:r>
            <a:r>
              <a:rPr lang="tr-TR" dirty="0"/>
              <a:t> </a:t>
            </a:r>
            <a:r>
              <a:rPr lang="tr-TR" dirty="0" err="1"/>
              <a:t>number</a:t>
            </a:r>
            <a:r>
              <a:rPr lang="tr-TR" dirty="0"/>
              <a:t> </a:t>
            </a:r>
            <a:r>
              <a:rPr lang="tr-TR" dirty="0" err="1"/>
              <a:t>and</a:t>
            </a:r>
            <a:r>
              <a:rPr lang="tr-TR" dirty="0"/>
              <a:t> </a:t>
            </a:r>
            <a:r>
              <a:rPr lang="tr-TR" dirty="0" err="1"/>
              <a:t>amounts</a:t>
            </a:r>
            <a:r>
              <a:rPr lang="tr-TR" dirty="0"/>
              <a:t> of </a:t>
            </a:r>
            <a:r>
              <a:rPr lang="tr-TR" dirty="0" err="1"/>
              <a:t>loss</a:t>
            </a:r>
            <a:r>
              <a:rPr lang="tr-TR" dirty="0"/>
              <a:t> is </a:t>
            </a:r>
            <a:r>
              <a:rPr lang="tr-TR" dirty="0" err="1"/>
              <a:t>less</a:t>
            </a:r>
            <a:r>
              <a:rPr lang="tr-TR" dirty="0"/>
              <a:t> </a:t>
            </a:r>
            <a:r>
              <a:rPr lang="tr-TR" dirty="0" err="1"/>
              <a:t>than</a:t>
            </a:r>
            <a:r>
              <a:rPr lang="tr-TR" dirty="0"/>
              <a:t> Pink </a:t>
            </a:r>
            <a:r>
              <a:rPr lang="tr-TR" dirty="0" err="1"/>
              <a:t>Cab</a:t>
            </a:r>
            <a:r>
              <a:rPr lang="tr-TR" dirty="0"/>
              <a:t>.</a:t>
            </a:r>
          </a:p>
        </p:txBody>
      </p:sp>
    </p:spTree>
    <p:extLst>
      <p:ext uri="{BB962C8B-B14F-4D97-AF65-F5344CB8AC3E}">
        <p14:creationId xmlns:p14="http://schemas.microsoft.com/office/powerpoint/2010/main" val="396513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566C5CB-6178-4E2D-AB8A-61E925749FE4}"/>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Winter</a:t>
            </a:r>
            <a:r>
              <a:rPr lang="tr-TR" sz="4400" dirty="0">
                <a:solidFill>
                  <a:schemeClr val="accent2">
                    <a:lumMod val="75000"/>
                  </a:schemeClr>
                </a:solidFill>
              </a:rPr>
              <a:t> Profit Analysis</a:t>
            </a:r>
            <a:endParaRPr lang="en-US" sz="4400" dirty="0">
              <a:solidFill>
                <a:schemeClr val="accent2">
                  <a:lumMod val="75000"/>
                </a:schemeClr>
              </a:solidFill>
            </a:endParaRPr>
          </a:p>
        </p:txBody>
      </p:sp>
      <p:pic>
        <p:nvPicPr>
          <p:cNvPr id="3" name="Resim 2">
            <a:extLst>
              <a:ext uri="{FF2B5EF4-FFF2-40B4-BE49-F238E27FC236}">
                <a16:creationId xmlns:a16="http://schemas.microsoft.com/office/drawing/2014/main" id="{8D659557-9BCE-4BD7-98FA-DC3B725B9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225" y="1445694"/>
            <a:ext cx="5116601" cy="2526008"/>
          </a:xfrm>
          <a:prstGeom prst="rect">
            <a:avLst/>
          </a:prstGeom>
        </p:spPr>
      </p:pic>
      <p:pic>
        <p:nvPicPr>
          <p:cNvPr id="6" name="Resim 5">
            <a:extLst>
              <a:ext uri="{FF2B5EF4-FFF2-40B4-BE49-F238E27FC236}">
                <a16:creationId xmlns:a16="http://schemas.microsoft.com/office/drawing/2014/main" id="{EFA8084A-B0F5-4284-A481-F84E20C79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480" y="2048703"/>
            <a:ext cx="3676650" cy="2495550"/>
          </a:xfrm>
          <a:prstGeom prst="rect">
            <a:avLst/>
          </a:prstGeom>
        </p:spPr>
      </p:pic>
      <p:sp>
        <p:nvSpPr>
          <p:cNvPr id="2" name="Metin kutusu 1">
            <a:extLst>
              <a:ext uri="{FF2B5EF4-FFF2-40B4-BE49-F238E27FC236}">
                <a16:creationId xmlns:a16="http://schemas.microsoft.com/office/drawing/2014/main" id="{665E1386-E147-43EA-A8BA-079274E389CA}"/>
              </a:ext>
            </a:extLst>
          </p:cNvPr>
          <p:cNvSpPr txBox="1"/>
          <p:nvPr/>
        </p:nvSpPr>
        <p:spPr>
          <a:xfrm>
            <a:off x="8520030" y="4676215"/>
            <a:ext cx="3008100" cy="646331"/>
          </a:xfrm>
          <a:prstGeom prst="rect">
            <a:avLst/>
          </a:prstGeom>
          <a:noFill/>
        </p:spPr>
        <p:txBody>
          <a:bodyPr wrap="square" rtlCol="0">
            <a:spAutoFit/>
          </a:bodyPr>
          <a:lstStyle/>
          <a:p>
            <a:r>
              <a:rPr lang="tr-TR" dirty="0"/>
              <a:t>Y</a:t>
            </a:r>
            <a:r>
              <a:rPr lang="en-US" dirty="0" err="1"/>
              <a:t>ellow</a:t>
            </a:r>
            <a:r>
              <a:rPr lang="en-US" dirty="0"/>
              <a:t> loses </a:t>
            </a:r>
            <a:r>
              <a:rPr lang="tr-TR" dirty="0"/>
              <a:t>  % </a:t>
            </a:r>
            <a:r>
              <a:rPr lang="en-US" dirty="0"/>
              <a:t>39.4</a:t>
            </a:r>
            <a:r>
              <a:rPr lang="tr-TR" dirty="0"/>
              <a:t>4 </a:t>
            </a:r>
          </a:p>
          <a:p>
            <a:r>
              <a:rPr lang="tr-TR" dirty="0"/>
              <a:t>P</a:t>
            </a:r>
            <a:r>
              <a:rPr lang="en-US" dirty="0"/>
              <a:t>ink loses </a:t>
            </a:r>
            <a:r>
              <a:rPr lang="tr-TR" dirty="0"/>
              <a:t>      % </a:t>
            </a:r>
            <a:r>
              <a:rPr lang="en-US" dirty="0"/>
              <a:t>7.95</a:t>
            </a:r>
            <a:endParaRPr lang="tr-TR" dirty="0"/>
          </a:p>
        </p:txBody>
      </p:sp>
      <p:sp>
        <p:nvSpPr>
          <p:cNvPr id="7" name="Metin kutusu 6">
            <a:extLst>
              <a:ext uri="{FF2B5EF4-FFF2-40B4-BE49-F238E27FC236}">
                <a16:creationId xmlns:a16="http://schemas.microsoft.com/office/drawing/2014/main" id="{ED84FC39-AF79-4B7B-A1A1-D28D196CBA2F}"/>
              </a:ext>
            </a:extLst>
          </p:cNvPr>
          <p:cNvSpPr txBox="1"/>
          <p:nvPr/>
        </p:nvSpPr>
        <p:spPr>
          <a:xfrm>
            <a:off x="7075399" y="5714556"/>
            <a:ext cx="4452731" cy="646331"/>
          </a:xfrm>
          <a:prstGeom prst="rect">
            <a:avLst/>
          </a:prstGeom>
          <a:noFill/>
        </p:spPr>
        <p:txBody>
          <a:bodyPr wrap="square" rtlCol="0">
            <a:spAutoFit/>
          </a:bodyPr>
          <a:lstStyle/>
          <a:p>
            <a:r>
              <a:rPr lang="tr-TR" dirty="0" err="1"/>
              <a:t>The</a:t>
            </a:r>
            <a:r>
              <a:rPr lang="tr-TR" dirty="0"/>
              <a:t> </a:t>
            </a:r>
            <a:r>
              <a:rPr lang="tr-TR" dirty="0" err="1"/>
              <a:t>fall</a:t>
            </a:r>
            <a:r>
              <a:rPr lang="tr-TR" dirty="0"/>
              <a:t> of </a:t>
            </a:r>
            <a:r>
              <a:rPr lang="tr-TR" dirty="0" err="1"/>
              <a:t>Yellow</a:t>
            </a:r>
            <a:r>
              <a:rPr lang="tr-TR" dirty="0"/>
              <a:t> </a:t>
            </a:r>
            <a:r>
              <a:rPr lang="tr-TR" dirty="0" err="1"/>
              <a:t>Cab’s</a:t>
            </a:r>
            <a:r>
              <a:rPr lang="tr-TR" dirty="0"/>
              <a:t> </a:t>
            </a:r>
            <a:r>
              <a:rPr lang="tr-TR" dirty="0" err="1"/>
              <a:t>profits</a:t>
            </a:r>
            <a:r>
              <a:rPr lang="tr-TR" dirty="0"/>
              <a:t> in </a:t>
            </a:r>
            <a:r>
              <a:rPr lang="tr-TR" dirty="0" err="1"/>
              <a:t>winter</a:t>
            </a:r>
            <a:r>
              <a:rPr lang="tr-TR" dirty="0"/>
              <a:t> </a:t>
            </a:r>
            <a:r>
              <a:rPr lang="tr-TR" dirty="0" err="1"/>
              <a:t>period</a:t>
            </a:r>
            <a:r>
              <a:rPr lang="tr-TR" dirty="0"/>
              <a:t> is </a:t>
            </a:r>
            <a:r>
              <a:rPr lang="tr-TR" dirty="0" err="1"/>
              <a:t>very</a:t>
            </a:r>
            <a:r>
              <a:rPr lang="tr-TR" dirty="0"/>
              <a:t> </a:t>
            </a:r>
            <a:r>
              <a:rPr lang="tr-TR" dirty="0" err="1"/>
              <a:t>dramatic</a:t>
            </a:r>
            <a:r>
              <a:rPr lang="tr-TR" dirty="0"/>
              <a:t>.</a:t>
            </a:r>
          </a:p>
        </p:txBody>
      </p:sp>
      <p:pic>
        <p:nvPicPr>
          <p:cNvPr id="9" name="Resim 8">
            <a:extLst>
              <a:ext uri="{FF2B5EF4-FFF2-40B4-BE49-F238E27FC236}">
                <a16:creationId xmlns:a16="http://schemas.microsoft.com/office/drawing/2014/main" id="{9B1615E7-97A8-46F7-80C3-0B07E8B91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26" y="4214987"/>
            <a:ext cx="5116602" cy="2504176"/>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75AC2A92-96C0-4BC9-8942-869F54AC5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808" y="1460220"/>
            <a:ext cx="5263183" cy="2601940"/>
          </a:xfrm>
        </p:spPr>
      </p:pic>
      <p:sp>
        <p:nvSpPr>
          <p:cNvPr id="4" name="Rectangle 3">
            <a:extLst>
              <a:ext uri="{FF2B5EF4-FFF2-40B4-BE49-F238E27FC236}">
                <a16:creationId xmlns:a16="http://schemas.microsoft.com/office/drawing/2014/main" id="{624B946F-5884-4641-8E77-E23A1E8A2B37}"/>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err="1">
                <a:solidFill>
                  <a:schemeClr val="accent2">
                    <a:lumMod val="75000"/>
                  </a:schemeClr>
                </a:solidFill>
              </a:rPr>
              <a:t>Autumn</a:t>
            </a:r>
            <a:r>
              <a:rPr lang="tr-TR" sz="4400" dirty="0">
                <a:solidFill>
                  <a:schemeClr val="accent2">
                    <a:lumMod val="75000"/>
                  </a:schemeClr>
                </a:solidFill>
              </a:rPr>
              <a:t> Profit Analysis</a:t>
            </a:r>
            <a:endParaRPr lang="en-US" sz="4400" dirty="0">
              <a:solidFill>
                <a:schemeClr val="accent2">
                  <a:lumMod val="75000"/>
                </a:schemeClr>
              </a:solidFill>
            </a:endParaRPr>
          </a:p>
        </p:txBody>
      </p:sp>
      <p:pic>
        <p:nvPicPr>
          <p:cNvPr id="3" name="Resim 2">
            <a:extLst>
              <a:ext uri="{FF2B5EF4-FFF2-40B4-BE49-F238E27FC236}">
                <a16:creationId xmlns:a16="http://schemas.microsoft.com/office/drawing/2014/main" id="{0D97CEB3-32CA-4C52-A075-81643C112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542" y="2048700"/>
            <a:ext cx="3676650" cy="2495550"/>
          </a:xfrm>
          <a:prstGeom prst="rect">
            <a:avLst/>
          </a:prstGeom>
        </p:spPr>
      </p:pic>
      <p:sp>
        <p:nvSpPr>
          <p:cNvPr id="5" name="Metin kutusu 4">
            <a:extLst>
              <a:ext uri="{FF2B5EF4-FFF2-40B4-BE49-F238E27FC236}">
                <a16:creationId xmlns:a16="http://schemas.microsoft.com/office/drawing/2014/main" id="{5EB8E553-5527-4C45-A159-44D1C92A3C80}"/>
              </a:ext>
            </a:extLst>
          </p:cNvPr>
          <p:cNvSpPr txBox="1"/>
          <p:nvPr/>
        </p:nvSpPr>
        <p:spPr>
          <a:xfrm>
            <a:off x="8702112" y="4805419"/>
            <a:ext cx="2615245" cy="646331"/>
          </a:xfrm>
          <a:prstGeom prst="rect">
            <a:avLst/>
          </a:prstGeom>
          <a:noFill/>
        </p:spPr>
        <p:txBody>
          <a:bodyPr wrap="square" rtlCol="0">
            <a:spAutoFit/>
          </a:bodyPr>
          <a:lstStyle/>
          <a:p>
            <a:r>
              <a:rPr lang="tr-TR" dirty="0"/>
              <a:t>Y</a:t>
            </a:r>
            <a:r>
              <a:rPr lang="en-US" dirty="0" err="1"/>
              <a:t>ellow</a:t>
            </a:r>
            <a:r>
              <a:rPr lang="en-US" dirty="0"/>
              <a:t> loses </a:t>
            </a:r>
            <a:r>
              <a:rPr lang="tr-TR" dirty="0"/>
              <a:t>  % 14.76 </a:t>
            </a:r>
          </a:p>
          <a:p>
            <a:r>
              <a:rPr lang="tr-TR" dirty="0"/>
              <a:t>P</a:t>
            </a:r>
            <a:r>
              <a:rPr lang="en-US" dirty="0"/>
              <a:t>ink loses </a:t>
            </a:r>
            <a:r>
              <a:rPr lang="tr-TR" dirty="0"/>
              <a:t>      % 23.58</a:t>
            </a:r>
          </a:p>
        </p:txBody>
      </p:sp>
      <p:pic>
        <p:nvPicPr>
          <p:cNvPr id="7" name="Resim 6">
            <a:extLst>
              <a:ext uri="{FF2B5EF4-FFF2-40B4-BE49-F238E27FC236}">
                <a16:creationId xmlns:a16="http://schemas.microsoft.com/office/drawing/2014/main" id="{9537D27B-0F63-4ADD-B654-BAD6C2ED0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101" y="4150780"/>
            <a:ext cx="5285890" cy="2601940"/>
          </a:xfrm>
          <a:prstGeom prst="rect">
            <a:avLst/>
          </a:prstGeom>
        </p:spPr>
      </p:pic>
    </p:spTree>
    <p:extLst>
      <p:ext uri="{BB962C8B-B14F-4D97-AF65-F5344CB8AC3E}">
        <p14:creationId xmlns:p14="http://schemas.microsoft.com/office/powerpoint/2010/main" val="2541643324"/>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2707</TotalTime>
  <Words>977</Words>
  <Application>Microsoft Office PowerPoint</Application>
  <PresentationFormat>Geniş ekran</PresentationFormat>
  <Paragraphs>206</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PowerPoint Sunusu</vt:lpstr>
      <vt:lpstr>Background – Go-To-Market (Cab Industry) Case Study</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burak demir</dc:creator>
  <cp:lastModifiedBy>burak demir</cp:lastModifiedBy>
  <cp:revision>53</cp:revision>
  <dcterms:created xsi:type="dcterms:W3CDTF">2021-02-24T12:03:42Z</dcterms:created>
  <dcterms:modified xsi:type="dcterms:W3CDTF">2021-03-11T10:17:08Z</dcterms:modified>
</cp:coreProperties>
</file>