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1" r:id="rId5"/>
    <p:sldId id="268" r:id="rId6"/>
    <p:sldId id="259" r:id="rId7"/>
    <p:sldId id="260" r:id="rId8"/>
    <p:sldId id="257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61"/>
    <p:restoredTop sz="94645"/>
  </p:normalViewPr>
  <p:slideViewPr>
    <p:cSldViewPr snapToGrid="0" snapToObjects="1">
      <p:cViewPr varScale="1">
        <p:scale>
          <a:sx n="68" d="100"/>
          <a:sy n="68" d="100"/>
        </p:scale>
        <p:origin x="22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6B89-197E-724B-ABAD-87DD9715A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6E523-DFB1-AD4B-8340-903FA841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411D-DD2B-204C-A8EA-47C24A8E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7BCE3-4ED2-F744-A4FD-6901CB1C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5D13-FD05-644A-87A7-D9455B9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13BA-B387-8343-9DD8-483BB00D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2FD67-5DF4-B447-8CC5-F947F280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CD4E-35D1-D64B-9837-60F86AE8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A33C-8199-3644-806C-F22955E4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6D96-51AC-D448-8E15-CF6E4582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CFF0E-4E03-DB44-9430-4D3AFC11E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95E0D-66F7-B54E-B4F3-77D76612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0C2C-7721-0B4D-92BC-9A733516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CC70-2EC1-FD4D-9478-F44FB57E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9CE7-62C4-B245-857B-BDC13D94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216C-A75B-E646-A12A-B5E06B5E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91B5-0FBE-4747-9715-F00DE60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E49E-CAC9-3343-A7FD-943D0C10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F35A-0A09-9F48-A01F-765A3574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038C-0205-B94E-B8FC-8F666774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619B-D11C-524F-A504-47FA7569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5670E-6468-9943-A6CB-5C747022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A8FE-7EA9-CB47-B45E-1CBC3E25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CDF9-F082-5D47-9163-0F7AB0FA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3FFA-64D3-3643-91E8-0363076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C050-2671-D74A-9FC5-6644541A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0832-26E6-C846-8C55-50B7DE1A0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86355-501C-264D-B461-B31A91428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FEFE9-7BD0-CC49-9E43-A6F88D9C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983DB-6DA8-DB44-86E1-EF9A40CF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4AA78-4749-3945-BE0B-FD4461C1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D835-EACB-2346-AA73-03D1A896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06E92-08E0-D740-85F8-4FA8C1F6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5E493-3F2F-E042-A704-2D3630319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D144B-853D-5541-824F-59BDAB31F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77A21-FC02-A74F-B68C-DA794795A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10F7F-8C80-EE48-9FD3-0863E2FA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A97EA-31EA-2D48-9E1D-327F76D8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42B75-0BFA-B245-9234-15265BD8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1AA2-F094-8C44-B7E0-86F9D516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9C8A7-FDD8-9B4E-9A38-213C673A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EA409-C0E5-1141-872F-C4FE805D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8F1B-D9A7-0F44-A520-7A13BFD9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791AC-59D4-3F4A-9E24-5941DF64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21D9F-B8DE-C741-AFA8-91C945EF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257F-3300-884A-AA97-4E080C81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60E6-FC5B-6B41-993A-250500F4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ADBD-1ABF-3046-B831-A43E0E47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D680F-84AF-6A4E-B66E-9C292079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8FFD-B8EF-964A-ADA1-78A76E6F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9CFED-FD3D-CE4C-A8C5-A54935E7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37FB1-F5B8-7E43-93D6-F883F5BA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8988-65B1-594A-87CB-BCCAE3F1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3292B-F1A1-9E4F-B0C4-305F46876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1BEC4-AEF8-0D47-9F55-CAC73A299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98A1-9A48-4843-98B6-53F27512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8A5A4-228A-F341-9616-B4C3DA9A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31CF-8482-A543-8308-A3A37FE7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7C227-1000-764A-BE87-384009BB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52CF8-87DE-D144-8E04-64ECC796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E6E9-FA17-E64E-A640-8D97B3BA6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89FD-C6D2-864C-A4E0-4EB18079EBE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E71E-AE23-A54E-A724-FB38B4FC1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532E-F1B2-4B44-918B-CF4333430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798F-2845-7449-8B73-DE7353B4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gif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tamaden/recountmethylation_bioc202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store.playstation.com%2Fen-us%2Fproduct%2FUP4407-CUSA00493_00-SPELUNKY00000000&amp;psig=AOvVaw1DtdHc3neaXGQ3LbPo7zr6&amp;ust=1628029979700000&amp;source=images&amp;cd=vfe&amp;ved=2ahUKEwjxlKG2spPyAhWFuZ4KHeT3AJ0QjRx6BAgAEA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9371-95E9-8146-804D-29E297E8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39" y="1122363"/>
            <a:ext cx="11344939" cy="2387600"/>
          </a:xfrm>
        </p:spPr>
        <p:txBody>
          <a:bodyPr>
            <a:normAutofit/>
          </a:bodyPr>
          <a:lstStyle/>
          <a:p>
            <a:r>
              <a:rPr lang="en-US" sz="5000" b="1" dirty="0"/>
              <a:t>Accessing, querying, and analyzing public </a:t>
            </a:r>
            <a:br>
              <a:rPr lang="en-US" sz="5000" b="1" dirty="0"/>
            </a:br>
            <a:r>
              <a:rPr lang="en-US" sz="5000" b="1" dirty="0"/>
              <a:t>DNAm array data compilations with </a:t>
            </a:r>
            <a:br>
              <a:rPr lang="en-US" sz="5000" b="1" dirty="0"/>
            </a:br>
            <a:r>
              <a:rPr lang="en-US" sz="5000" b="1" dirty="0"/>
              <a:t>recountmethylation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A09D4-CF16-2B40-AE7C-E538F2A7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2279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Sean Maden, Ph.D. Candidate</a:t>
            </a:r>
          </a:p>
          <a:p>
            <a:r>
              <a:rPr lang="en-US" dirty="0"/>
              <a:t>Advisor Prof. Abhinav Nellore</a:t>
            </a:r>
          </a:p>
          <a:p>
            <a:r>
              <a:rPr lang="en-US" dirty="0"/>
              <a:t>Computational Biology program</a:t>
            </a:r>
          </a:p>
          <a:p>
            <a:r>
              <a:rPr lang="en-US" dirty="0"/>
              <a:t>Biomedical Engineering Department</a:t>
            </a:r>
          </a:p>
          <a:p>
            <a:r>
              <a:rPr lang="en-US" dirty="0"/>
              <a:t>Oregon Health &amp; Science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A0DBE-9DBC-6D46-B8B4-C5983389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713" y="4195205"/>
            <a:ext cx="1194788" cy="1706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2D392-BF51-6E4F-B774-F31D7011B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70" b="98547" l="780" r="99567">
                        <a14:foregroundMark x1="6239" y1="39826" x2="5893" y2="55814"/>
                        <a14:foregroundMark x1="45407" y1="68023" x2="45407" y2="68023"/>
                        <a14:foregroundMark x1="78769" y1="52035" x2="78769" y2="63081"/>
                        <a14:foregroundMark x1="89341" y1="54360" x2="90815" y2="619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9745" y="6053748"/>
            <a:ext cx="2104646" cy="627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CDF72-2CDC-814C-868C-0208AC178380}"/>
              </a:ext>
            </a:extLst>
          </p:cNvPr>
          <p:cNvSpPr txBox="1"/>
          <p:nvPr/>
        </p:nvSpPr>
        <p:spPr>
          <a:xfrm>
            <a:off x="170481" y="201478"/>
            <a:ext cx="60392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Bioc2021 remote workshop, August 4</a:t>
            </a:r>
            <a:r>
              <a:rPr lang="en-US" sz="2500" baseline="30000" dirty="0"/>
              <a:t>th</a:t>
            </a:r>
            <a:r>
              <a:rPr lang="en-US" sz="2500" dirty="0"/>
              <a:t>, 2021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977EF7-E881-4444-95FE-C0E740DBCB9F}"/>
              </a:ext>
            </a:extLst>
          </p:cNvPr>
          <p:cNvGrpSpPr/>
          <p:nvPr/>
        </p:nvGrpSpPr>
        <p:grpSpPr>
          <a:xfrm>
            <a:off x="470499" y="3297101"/>
            <a:ext cx="2362915" cy="3166610"/>
            <a:chOff x="470499" y="3297101"/>
            <a:chExt cx="2362915" cy="316661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030CAA7-82BF-0F45-A5E7-DD69273E8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137" y="4639262"/>
              <a:ext cx="1575277" cy="1824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F4000D4-E865-5D4D-ABEA-4B6045CC5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9" y="3297101"/>
              <a:ext cx="1575277" cy="1822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43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1332-E5BA-2344-9BA4-063A0E90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Harmonized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645A-E062-DC48-962E-A3BF377C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396" cy="4351338"/>
          </a:xfrm>
        </p:spPr>
        <p:txBody>
          <a:bodyPr/>
          <a:lstStyle/>
          <a:p>
            <a:r>
              <a:rPr lang="en-US" dirty="0"/>
              <a:t>Harmonized = standard format across studies</a:t>
            </a:r>
          </a:p>
          <a:p>
            <a:r>
              <a:rPr lang="en-US" dirty="0"/>
              <a:t>Learned and predicted terms for sample properties (tissue, disease state) and demographics (sex, age)</a:t>
            </a:r>
          </a:p>
          <a:p>
            <a:r>
              <a:rPr lang="en-US" dirty="0"/>
              <a:t>Sparse harmonized metadata doesn’t mean metadata absence</a:t>
            </a:r>
          </a:p>
          <a:p>
            <a:pPr lvl="1"/>
            <a:r>
              <a:rPr lang="en-US" dirty="0"/>
              <a:t>Validate with GEO, manuscript docs, etc.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D28803-2F11-0D4A-A5DA-63AC032500F5}"/>
              </a:ext>
            </a:extLst>
          </p:cNvPr>
          <p:cNvGrpSpPr/>
          <p:nvPr/>
        </p:nvGrpSpPr>
        <p:grpSpPr>
          <a:xfrm>
            <a:off x="7704240" y="2430966"/>
            <a:ext cx="4240510" cy="3610345"/>
            <a:chOff x="6407855" y="1379276"/>
            <a:chExt cx="6032842" cy="513632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BAC3E9E-8493-6641-B759-C7B0C533C85D}"/>
                </a:ext>
              </a:extLst>
            </p:cNvPr>
            <p:cNvGrpSpPr/>
            <p:nvPr/>
          </p:nvGrpSpPr>
          <p:grpSpPr>
            <a:xfrm>
              <a:off x="6407855" y="1379276"/>
              <a:ext cx="4626938" cy="5136326"/>
              <a:chOff x="6283021" y="2491481"/>
              <a:chExt cx="5214780" cy="5788886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4FED1087-2F29-B144-A3FA-7494582037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3021" y="5408734"/>
                <a:ext cx="2479443" cy="2871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GEO Logo">
                <a:extLst>
                  <a:ext uri="{FF2B5EF4-FFF2-40B4-BE49-F238E27FC236}">
                    <a16:creationId xmlns:a16="http://schemas.microsoft.com/office/drawing/2014/main" id="{9023FA61-159A-FE4A-A84C-BC5BBD22C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3637" y="2491481"/>
                <a:ext cx="3487973" cy="1600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2F2DFFF-80DD-344F-8C5F-3B10AC629B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1933" y="4194503"/>
                <a:ext cx="797123" cy="1252123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F59553E-5424-AE43-A750-22AE94F00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901" y="4209581"/>
                <a:ext cx="1109900" cy="1192852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E9FEC4D-F5C5-BA4C-9583-9003840FA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6937" y="6824132"/>
                <a:ext cx="1873605" cy="1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1327BF-9FA0-9A4D-959E-8C07B37EEFDD}"/>
                </a:ext>
              </a:extLst>
            </p:cNvPr>
            <p:cNvGrpSpPr/>
            <p:nvPr/>
          </p:nvGrpSpPr>
          <p:grpSpPr>
            <a:xfrm>
              <a:off x="10266902" y="4098085"/>
              <a:ext cx="2173795" cy="2250876"/>
              <a:chOff x="10458204" y="3683121"/>
              <a:chExt cx="1696522" cy="1756679"/>
            </a:xfrm>
          </p:grpSpPr>
          <p:pic>
            <p:nvPicPr>
              <p:cNvPr id="16" name="Graphic 15" descr="Newspaper">
                <a:extLst>
                  <a:ext uri="{FF2B5EF4-FFF2-40B4-BE49-F238E27FC236}">
                    <a16:creationId xmlns:a16="http://schemas.microsoft.com/office/drawing/2014/main" id="{432FD83D-177D-A743-8641-1EF2BB02D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109284" y="3751115"/>
                <a:ext cx="1045442" cy="1045442"/>
              </a:xfrm>
              <a:prstGeom prst="rect">
                <a:avLst/>
              </a:prstGeom>
            </p:spPr>
          </p:pic>
          <p:pic>
            <p:nvPicPr>
              <p:cNvPr id="18" name="Graphic 17" descr="Open book">
                <a:extLst>
                  <a:ext uri="{FF2B5EF4-FFF2-40B4-BE49-F238E27FC236}">
                    <a16:creationId xmlns:a16="http://schemas.microsoft.com/office/drawing/2014/main" id="{867E2E17-79C5-9444-8EF7-5C572A259A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849265" y="4525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Document">
                <a:extLst>
                  <a:ext uri="{FF2B5EF4-FFF2-40B4-BE49-F238E27FC236}">
                    <a16:creationId xmlns:a16="http://schemas.microsoft.com/office/drawing/2014/main" id="{B548F10A-694E-7540-A502-EE7ACBCDD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458204" y="3683121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116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84C8-CA97-7640-A3F2-6A292A2E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learned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E2D9-E302-EF46-912B-F2037769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Learned terms use standard characters, format</a:t>
            </a:r>
          </a:p>
          <a:p>
            <a:pPr lvl="1"/>
            <a:r>
              <a:rPr lang="en-US" sz="2300" dirty="0"/>
              <a:t>Terms lowercase, separated by underscores</a:t>
            </a:r>
          </a:p>
          <a:p>
            <a:pPr lvl="1"/>
            <a:r>
              <a:rPr lang="en-US" sz="2300" dirty="0"/>
              <a:t>Separate terms divided by semicolons</a:t>
            </a:r>
          </a:p>
          <a:p>
            <a:r>
              <a:rPr lang="en-US" sz="2300" dirty="0"/>
              <a:t>Use regular expressions to query learned terms</a:t>
            </a:r>
          </a:p>
          <a:p>
            <a:pPr lvl="1"/>
            <a:r>
              <a:rPr lang="en-US" sz="1900" dirty="0"/>
              <a:t>Use functions such as “</a:t>
            </a:r>
            <a:r>
              <a:rPr lang="en-US" sz="1900" dirty="0" err="1"/>
              <a:t>grepl</a:t>
            </a:r>
            <a:r>
              <a:rPr lang="en-US" sz="1900" dirty="0"/>
              <a:t>()” and “</a:t>
            </a:r>
            <a:r>
              <a:rPr lang="en-US" sz="1900" dirty="0" err="1"/>
              <a:t>gsub</a:t>
            </a:r>
            <a:r>
              <a:rPr lang="en-US" sz="1900" dirty="0"/>
              <a:t>()”</a:t>
            </a:r>
          </a:p>
          <a:p>
            <a:pPr lvl="1"/>
            <a:r>
              <a:rPr lang="en-US" sz="2300" dirty="0"/>
              <a:t>Note “</a:t>
            </a:r>
            <a:r>
              <a:rPr lang="en-US" sz="2300" dirty="0" err="1"/>
              <a:t>colo</a:t>
            </a:r>
            <a:r>
              <a:rPr lang="en-US" sz="2300" dirty="0"/>
              <a:t>” -&gt; matches “colon”, “colorectal”, “colonoscopy”, etc.</a:t>
            </a:r>
          </a:p>
          <a:p>
            <a:pPr lvl="1"/>
            <a:r>
              <a:rPr lang="en-US" sz="2300" dirty="0"/>
              <a:t>“(^|;)colon($|;)” -&gt; matches “colon”, “</a:t>
            </a:r>
            <a:r>
              <a:rPr lang="en-US" sz="2300" dirty="0" err="1"/>
              <a:t>colon;colorectal</a:t>
            </a:r>
            <a:r>
              <a:rPr lang="en-US" sz="2300" dirty="0"/>
              <a:t>”, excludes “colorectal”, “colonoscopy”</a:t>
            </a:r>
          </a:p>
        </p:txBody>
      </p:sp>
    </p:spTree>
    <p:extLst>
      <p:ext uri="{BB962C8B-B14F-4D97-AF65-F5344CB8AC3E}">
        <p14:creationId xmlns:p14="http://schemas.microsoft.com/office/powerpoint/2010/main" val="125564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1D56-34F7-F245-B647-50E1C473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103436"/>
            <a:ext cx="10515600" cy="1325563"/>
          </a:xfrm>
        </p:spPr>
        <p:txBody>
          <a:bodyPr/>
          <a:lstStyle/>
          <a:p>
            <a:r>
              <a:rPr lang="en-US" dirty="0"/>
              <a:t>Code break #3!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D1FF82-FBAE-DD4E-B432-C9BB7A8AD158}"/>
              </a:ext>
            </a:extLst>
          </p:cNvPr>
          <p:cNvSpPr txBox="1">
            <a:spLocks/>
          </p:cNvSpPr>
          <p:nvPr/>
        </p:nvSpPr>
        <p:spPr>
          <a:xfrm>
            <a:off x="838199" y="3428999"/>
            <a:ext cx="1107130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Identifying and analyzing samples of interest using harmonized metadata</a:t>
            </a:r>
          </a:p>
        </p:txBody>
      </p:sp>
    </p:spTree>
    <p:extLst>
      <p:ext uri="{BB962C8B-B14F-4D97-AF65-F5344CB8AC3E}">
        <p14:creationId xmlns:p14="http://schemas.microsoft.com/office/powerpoint/2010/main" val="371223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B3F4-E43B-1E48-B484-B05B115E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Resources for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B2BE-5B5D-964A-B9CA-5AC36B97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9840132" cy="4703763"/>
          </a:xfrm>
        </p:spPr>
        <p:txBody>
          <a:bodyPr>
            <a:normAutofit/>
          </a:bodyPr>
          <a:lstStyle/>
          <a:p>
            <a:r>
              <a:rPr lang="en-US" dirty="0"/>
              <a:t>Workshop GitHub repo: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metamaden</a:t>
            </a:r>
            <a:r>
              <a:rPr lang="en-US" dirty="0">
                <a:hlinkClick r:id="rId2"/>
              </a:rPr>
              <a:t>/recountmethylation_bioc2021</a:t>
            </a:r>
            <a:endParaRPr lang="en-US" dirty="0"/>
          </a:p>
          <a:p>
            <a:pPr lvl="1"/>
            <a:r>
              <a:rPr lang="en-US" dirty="0"/>
              <a:t>Wiki containing key background and resource links</a:t>
            </a:r>
          </a:p>
          <a:p>
            <a:pPr lvl="1"/>
            <a:r>
              <a:rPr lang="en-US" dirty="0"/>
              <a:t>The recountmethylation cheatsheet</a:t>
            </a:r>
          </a:p>
          <a:p>
            <a:pPr lvl="1"/>
            <a:r>
              <a:rPr lang="en-US" dirty="0"/>
              <a:t>Slides and code from this talk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A4D8A-E1F0-E244-AEC2-01B4F67C0809}"/>
              </a:ext>
            </a:extLst>
          </p:cNvPr>
          <p:cNvGrpSpPr/>
          <p:nvPr/>
        </p:nvGrpSpPr>
        <p:grpSpPr>
          <a:xfrm>
            <a:off x="7908529" y="3429000"/>
            <a:ext cx="2362915" cy="3166610"/>
            <a:chOff x="470499" y="3297101"/>
            <a:chExt cx="2362915" cy="316661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1D28A2E-F6DD-9A4B-8708-51F096B4C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137" y="4639262"/>
              <a:ext cx="1575277" cy="1824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8C30959-CB5C-F845-952B-11F6F9F88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9" y="3297101"/>
              <a:ext cx="1575277" cy="1822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49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B3F4-E43B-1E48-B484-B05B115E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DNA methylation (DNAm)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B2BE-5B5D-964A-B9CA-5AC36B97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50"/>
            <a:ext cx="9840132" cy="4291013"/>
          </a:xfrm>
        </p:spPr>
        <p:txBody>
          <a:bodyPr>
            <a:normAutofit/>
          </a:bodyPr>
          <a:lstStyle/>
          <a:p>
            <a:r>
              <a:rPr lang="en-US" dirty="0"/>
              <a:t>DNAm – methyl group (CH</a:t>
            </a:r>
            <a:r>
              <a:rPr lang="en-US" baseline="-25000" dirty="0"/>
              <a:t>3</a:t>
            </a:r>
            <a:r>
              <a:rPr lang="en-US" dirty="0"/>
              <a:t>) covalently bound to cytosine</a:t>
            </a:r>
          </a:p>
          <a:p>
            <a:r>
              <a:rPr lang="en-US" dirty="0"/>
              <a:t>Found at cytosine-guanine dinucleotide loci (a.k.a. CpG loci)</a:t>
            </a:r>
          </a:p>
          <a:p>
            <a:r>
              <a:rPr lang="en-US" dirty="0"/>
              <a:t>DNAm enriched at CpG islands</a:t>
            </a:r>
          </a:p>
          <a:p>
            <a:r>
              <a:rPr lang="en-US" dirty="0"/>
              <a:t>Mediates gene expression</a:t>
            </a:r>
          </a:p>
          <a:p>
            <a:r>
              <a:rPr lang="en-US" dirty="0"/>
              <a:t>DNAm is a biomarker in normal cells/tissues and disease</a:t>
            </a:r>
          </a:p>
          <a:p>
            <a:r>
              <a:rPr lang="en-US" dirty="0"/>
              <a:t>Best studied epigenetic mark, often with microarrays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8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1D56-34F7-F245-B647-50E1C473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DNAm arrays – Illumina BeadArray platforms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BC104-E968-5246-924D-AA772F7C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18" y="3144982"/>
            <a:ext cx="4208831" cy="3466630"/>
          </a:xfrm>
          <a:prstGeom prst="rect">
            <a:avLst/>
          </a:prstGeom>
        </p:spPr>
      </p:pic>
      <p:pic>
        <p:nvPicPr>
          <p:cNvPr id="5" name="Picture 2" descr="Illumina Microarray Technology">
            <a:extLst>
              <a:ext uri="{FF2B5EF4-FFF2-40B4-BE49-F238E27FC236}">
                <a16:creationId xmlns:a16="http://schemas.microsoft.com/office/drawing/2014/main" id="{784C47F6-9759-ED4C-805B-931279031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46" y="1397825"/>
            <a:ext cx="2717800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2E83B-4211-0A43-A069-838123CF7B44}"/>
              </a:ext>
            </a:extLst>
          </p:cNvPr>
          <p:cNvSpPr txBox="1"/>
          <p:nvPr/>
        </p:nvSpPr>
        <p:spPr>
          <a:xfrm>
            <a:off x="7963760" y="2046009"/>
            <a:ext cx="1891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Illumina BeadArray example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D1FF82-FBAE-DD4E-B432-C9BB7A8AD158}"/>
              </a:ext>
            </a:extLst>
          </p:cNvPr>
          <p:cNvSpPr txBox="1">
            <a:spLocks/>
          </p:cNvSpPr>
          <p:nvPr/>
        </p:nvSpPr>
        <p:spPr>
          <a:xfrm>
            <a:off x="171451" y="1825625"/>
            <a:ext cx="6120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/>
              <a:t>BeadArrays</a:t>
            </a:r>
            <a:r>
              <a:rPr lang="en-US" sz="2500" dirty="0"/>
              <a:t> quantify DNAm at CpG-targeted probes</a:t>
            </a:r>
          </a:p>
          <a:p>
            <a:r>
              <a:rPr lang="en-US" sz="2500" dirty="0"/>
              <a:t>Two most common platforms, HM450K (older) and EPIC (newer), present a coverage-to-throughput tradeoff</a:t>
            </a:r>
          </a:p>
          <a:p>
            <a:r>
              <a:rPr lang="en-US" sz="2500" dirty="0"/>
              <a:t>Raw intensity or “IDAT” files required for uniform normalization</a:t>
            </a:r>
          </a:p>
          <a:p>
            <a:r>
              <a:rPr lang="en-US" sz="2500" dirty="0"/>
              <a:t>Public repos provide access to DNAm arrays</a:t>
            </a:r>
          </a:p>
          <a:p>
            <a:pPr lvl="1"/>
            <a:r>
              <a:rPr lang="en-US" sz="2500" dirty="0"/>
              <a:t>Gene Expression Omnibus (GEO)</a:t>
            </a:r>
          </a:p>
          <a:p>
            <a:pPr lvl="1"/>
            <a:r>
              <a:rPr lang="en-US" sz="2500" dirty="0"/>
              <a:t>Array Express</a:t>
            </a:r>
          </a:p>
        </p:txBody>
      </p:sp>
    </p:spTree>
    <p:extLst>
      <p:ext uri="{BB962C8B-B14F-4D97-AF65-F5344CB8AC3E}">
        <p14:creationId xmlns:p14="http://schemas.microsoft.com/office/powerpoint/2010/main" val="28035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1D56-34F7-F245-B647-50E1C473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103436"/>
            <a:ext cx="10515600" cy="1325563"/>
          </a:xfrm>
        </p:spPr>
        <p:txBody>
          <a:bodyPr/>
          <a:lstStyle/>
          <a:p>
            <a:r>
              <a:rPr lang="en-US" dirty="0"/>
              <a:t>Code break #1!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D1FF82-FBAE-DD4E-B432-C9BB7A8AD158}"/>
              </a:ext>
            </a:extLst>
          </p:cNvPr>
          <p:cNvSpPr txBox="1">
            <a:spLocks/>
          </p:cNvSpPr>
          <p:nvPr/>
        </p:nvSpPr>
        <p:spPr>
          <a:xfrm>
            <a:off x="838199" y="3428999"/>
            <a:ext cx="1107130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Handling HM450K and EPIC DNAm array data using the </a:t>
            </a:r>
            <a:r>
              <a:rPr lang="en-US" sz="2500" dirty="0" err="1"/>
              <a:t>minfi</a:t>
            </a:r>
            <a:r>
              <a:rPr lang="en-US" sz="2500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70456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53F0-80C3-5040-8578-DCAA947E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DNAm array compilations?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D00D-D378-404F-8074-1EDC68DB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24600" cy="4351338"/>
          </a:xfrm>
        </p:spPr>
        <p:txBody>
          <a:bodyPr/>
          <a:lstStyle/>
          <a:p>
            <a:r>
              <a:rPr lang="en-US" dirty="0"/>
              <a:t>Resources, typically data freezes, pairing metadata with DNAm measures</a:t>
            </a:r>
          </a:p>
          <a:p>
            <a:r>
              <a:rPr lang="en-US" dirty="0"/>
              <a:t>DNAm measures can be raw or uniformly normalized</a:t>
            </a:r>
          </a:p>
          <a:p>
            <a:r>
              <a:rPr lang="en-US" dirty="0"/>
              <a:t>Sample metadata typically harmonized</a:t>
            </a:r>
          </a:p>
          <a:p>
            <a:r>
              <a:rPr lang="en-US" dirty="0"/>
              <a:t>Predicted metadata precomputed from canonical DNAm models</a:t>
            </a:r>
          </a:p>
          <a:p>
            <a:pPr lvl="1"/>
            <a:r>
              <a:rPr lang="en-US" dirty="0"/>
              <a:t>Ages from Horvath 2013 clock, </a:t>
            </a:r>
            <a:r>
              <a:rPr lang="en-US" dirty="0" err="1"/>
              <a:t>wateRmelon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Sex predictions from </a:t>
            </a:r>
            <a:r>
              <a:rPr lang="en-US" dirty="0" err="1"/>
              <a:t>minfi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Blood cell fractions from Houseman et al 2012 data, </a:t>
            </a:r>
            <a:r>
              <a:rPr lang="en-US" dirty="0" err="1"/>
              <a:t>minfi</a:t>
            </a:r>
            <a:r>
              <a:rPr lang="en-US" dirty="0"/>
              <a:t> library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DF89BD-4C75-AD41-BFD4-36D71282B04F}"/>
              </a:ext>
            </a:extLst>
          </p:cNvPr>
          <p:cNvGrpSpPr/>
          <p:nvPr/>
        </p:nvGrpSpPr>
        <p:grpSpPr>
          <a:xfrm>
            <a:off x="7810725" y="2004548"/>
            <a:ext cx="2125844" cy="2848904"/>
            <a:chOff x="470499" y="3297101"/>
            <a:chExt cx="2362915" cy="316661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D4F3567-22F3-FD4E-8504-6CCA29339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137" y="4639262"/>
              <a:ext cx="1575277" cy="1824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04FADEC-EC0C-534D-99DD-BDFF8AA9B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9" y="3297101"/>
              <a:ext cx="1575277" cy="1822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17BE70-E73C-1E4F-A3F0-2FD48C7BD877}"/>
              </a:ext>
            </a:extLst>
          </p:cNvPr>
          <p:cNvGrpSpPr/>
          <p:nvPr/>
        </p:nvGrpSpPr>
        <p:grpSpPr>
          <a:xfrm>
            <a:off x="9227955" y="2004548"/>
            <a:ext cx="2125844" cy="4060928"/>
            <a:chOff x="9954557" y="3865147"/>
            <a:chExt cx="1399244" cy="2672929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B008031-F3D0-E94B-8791-ABC6C9AF9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557" y="3865147"/>
              <a:ext cx="932830" cy="1092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3960E64-E4C6-FC43-8BD0-29E03D842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557" y="5459140"/>
              <a:ext cx="932830" cy="107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A496A808-B22B-354A-B855-FA4FAB170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71" y="4654670"/>
              <a:ext cx="932830" cy="1074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5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58A8-0750-DD4B-BDBD-FBCD3145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pick the right database file?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FAC03-8744-584E-A860-0D77F94A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27" y="1799624"/>
            <a:ext cx="6410773" cy="3877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6A395-EBC4-4543-AD2F-38A55040419A}"/>
              </a:ext>
            </a:extLst>
          </p:cNvPr>
          <p:cNvSpPr txBox="1"/>
          <p:nvPr/>
        </p:nvSpPr>
        <p:spPr>
          <a:xfrm>
            <a:off x="545741" y="1799624"/>
            <a:ext cx="42587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First, choose a platform (HM450K or EPIC)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Next, determine the format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Finally, choose a data format (h5se or h5) based on your programming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7C12F-73BF-8A4D-837E-2DC2E5EDC883}"/>
              </a:ext>
            </a:extLst>
          </p:cNvPr>
          <p:cNvSpPr txBox="1"/>
          <p:nvPr/>
        </p:nvSpPr>
        <p:spPr>
          <a:xfrm>
            <a:off x="4804475" y="567746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from recountmethylation cheatsheet</a:t>
            </a:r>
          </a:p>
        </p:txBody>
      </p:sp>
    </p:spTree>
    <p:extLst>
      <p:ext uri="{BB962C8B-B14F-4D97-AF65-F5344CB8AC3E}">
        <p14:creationId xmlns:p14="http://schemas.microsoft.com/office/powerpoint/2010/main" val="392625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9C50-7F29-E442-BA21-BD29A508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1600111"/>
            <a:ext cx="5722413" cy="4576852"/>
          </a:xfrm>
        </p:spPr>
        <p:txBody>
          <a:bodyPr>
            <a:normAutofit/>
          </a:bodyPr>
          <a:lstStyle/>
          <a:p>
            <a:r>
              <a:rPr lang="en-US" dirty="0"/>
              <a:t>What’s out there?</a:t>
            </a:r>
          </a:p>
          <a:p>
            <a:pPr lvl="1"/>
            <a:r>
              <a:rPr lang="en-US" dirty="0"/>
              <a:t>Published data needs to be discoverable</a:t>
            </a:r>
          </a:p>
          <a:p>
            <a:pPr lvl="1"/>
            <a:r>
              <a:rPr lang="en-US" dirty="0"/>
              <a:t>Samples need to be properly characterized</a:t>
            </a:r>
          </a:p>
          <a:p>
            <a:r>
              <a:rPr lang="en-US" dirty="0"/>
              <a:t>Just because it’s data, doesn’t mean it’s useful/useable</a:t>
            </a:r>
          </a:p>
          <a:p>
            <a:pPr lvl="1"/>
            <a:r>
              <a:rPr lang="en-US" dirty="0"/>
              <a:t>Not all published data is applicable in all experiments</a:t>
            </a:r>
          </a:p>
          <a:p>
            <a:pPr lvl="1"/>
            <a:r>
              <a:rPr lang="en-US" dirty="0"/>
              <a:t>Some analyses leverage “all the data”, but many don’t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3B59B9-10A5-8946-BE9C-4FDA4214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data spelunking, less mining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CA9D4-8350-174C-98F3-ED05639F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71" y="1991887"/>
            <a:ext cx="5319597" cy="37932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CC26C-1DED-6742-A776-100E9D29FF1C}"/>
              </a:ext>
            </a:extLst>
          </p:cNvPr>
          <p:cNvSpPr txBox="1"/>
          <p:nvPr/>
        </p:nvSpPr>
        <p:spPr>
          <a:xfrm>
            <a:off x="9829800" y="56005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662EE07-67D1-674A-8DA2-C020F9C8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103436"/>
            <a:ext cx="10515600" cy="1325563"/>
          </a:xfrm>
        </p:spPr>
        <p:txBody>
          <a:bodyPr/>
          <a:lstStyle/>
          <a:p>
            <a:r>
              <a:rPr lang="en-US" dirty="0"/>
              <a:t>Code break #2!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15A6F-8CD4-F944-B15E-F65C59488497}"/>
              </a:ext>
            </a:extLst>
          </p:cNvPr>
          <p:cNvSpPr txBox="1">
            <a:spLocks/>
          </p:cNvSpPr>
          <p:nvPr/>
        </p:nvSpPr>
        <p:spPr>
          <a:xfrm>
            <a:off x="838199" y="3428999"/>
            <a:ext cx="1107130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Working with the h5se compilation datasets in an R session</a:t>
            </a:r>
          </a:p>
        </p:txBody>
      </p:sp>
    </p:spTree>
    <p:extLst>
      <p:ext uri="{BB962C8B-B14F-4D97-AF65-F5344CB8AC3E}">
        <p14:creationId xmlns:p14="http://schemas.microsoft.com/office/powerpoint/2010/main" val="123577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529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Accessing, querying, and analyzing public  DNAm array data compilations with  recountmethylation</vt:lpstr>
      <vt:lpstr>Resources for this workshop</vt:lpstr>
      <vt:lpstr>DNA methylation (DNAm) overview</vt:lpstr>
      <vt:lpstr>DNAm arrays – Illumina BeadArray platforms</vt:lpstr>
      <vt:lpstr>Code break #1!</vt:lpstr>
      <vt:lpstr>What are DNAm array compilations?</vt:lpstr>
      <vt:lpstr>How do I pick the right database file?</vt:lpstr>
      <vt:lpstr>More data spelunking, less mining</vt:lpstr>
      <vt:lpstr>Code break #2!</vt:lpstr>
      <vt:lpstr>Harmonized metadata</vt:lpstr>
      <vt:lpstr>Querying the learned metadata</vt:lpstr>
      <vt:lpstr>Code break #3!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Accessing, querying, and analyzing public  DNAm array data compilations with  recountmethylation</dc:title>
  <dc:creator>Microsoft Office User</dc:creator>
  <cp:lastModifiedBy>Microsoft Office User</cp:lastModifiedBy>
  <cp:revision>87</cp:revision>
  <dcterms:created xsi:type="dcterms:W3CDTF">2021-07-30T16:42:50Z</dcterms:created>
  <dcterms:modified xsi:type="dcterms:W3CDTF">2021-08-03T02:07:36Z</dcterms:modified>
</cp:coreProperties>
</file>