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101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80AE3-498E-9044-B41E-A32007827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8D315-3A50-994E-8CF4-CB2DBFF22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C09A-E82E-7F4D-A98E-2842577D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31414-8EFD-3641-91C4-85C11211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9F770-E0D3-2543-8F35-271BF323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99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31569-AFCB-5043-9B72-29AAE159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E20BF-F2F9-E54C-9151-91085A5CE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F95D9-42F1-3842-9C01-F458F0C9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5C4A8-6EAE-3F46-A978-ADC22B6C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5F70C-93A9-EC4E-A5B9-ADBDCA32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22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29003-434E-1449-9E50-FFC7D506E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0DC0A-A252-AD48-BCD6-5CBF5F00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51C92-E39E-5C4D-8E3B-B8F10A7D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A64BF-1C78-7B48-882C-6E3B50E6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FFC69-C14C-174D-B03C-87DE886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08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61E55-8D80-074B-9CBA-06487DCF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437F7-A01C-2F41-8445-0EC4C829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3625E-4B44-0B49-A45C-C41C3C74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1EB1F-BF37-2841-84FD-9EAE2883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12576-FDD7-C346-A5B2-A4AF794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04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06ECE-D2AA-E847-8661-8EA0FB21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068DB-EC05-5D4E-8D69-21F310BE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D829-2E34-F744-889B-091B1229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4EC57-90B2-034B-A248-082D365C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BA0F3-4281-054C-AEC5-F95BEF9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188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772CB-10A6-6C46-8972-E1B73DDB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46915-D39F-5443-98B1-022BA1DE3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244FE0-B4B9-4045-BDC6-82AADC0E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EE8CB-2B70-6C4F-B0BE-230079FB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E779D-2E32-6F48-8DBE-886ABD75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E12E6-C8AE-0144-8D1D-823B38B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888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A4054-966F-EE46-AFA4-1DB1C68B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215AB-AE6F-0F47-ABA1-4A99EBFA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C1E98-1823-B645-9D84-A7E4674B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9D6D60-4600-A446-95F6-AA6A95654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14CA71-A886-B347-B825-766054825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82FC4D-5007-E442-8CEB-659F3DFB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451092-8AB5-084D-8A03-370E906A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1599F-6EF8-104D-BF57-B53B749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00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01EF6-C07B-4445-B55C-3DEDE0C0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D003FF-4982-3E41-B198-45C43826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87C1E-7B34-6B4B-ADB2-EC322C8B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E4669-B68C-9D42-A67B-408A3F9C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1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65CA58-25A5-F547-864E-D21F14B2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58D93C-7FB6-B346-9077-975682E7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1C250-2EA3-9342-B36D-70AC24A1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36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38981-0134-F849-BB6B-10126292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B72BA-7768-164D-86D8-413F1858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F75E6-2E31-304F-9E4F-ECE5DBF9D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F9185-C3B5-8C4F-9D36-43FD4A3C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DBF22-6BC8-D243-B3EA-A55EFC19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64634-6FA2-2A48-938B-65E288F6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47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5E345-5C71-8A47-84D0-F6344653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711DFE-AF8B-624F-8659-24A61405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F934B-D413-F547-B21F-14685F02B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11B57-622A-D042-BA63-E85A7FE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D153B-3AC5-D246-988E-ECC13355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44842-8D6C-FB49-AED7-FE91A58F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82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71C9C-98EE-DC43-8F3D-195ECB3F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D9B1C-F6CE-0D4A-AD30-2AB659D6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C7E7F-3D15-564B-BAA3-DB060BD88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F4CA-5CDC-7F44-A8B9-B4CFFAECBF90}" type="datetimeFigureOut">
              <a:rPr kumimoji="1" lang="ko-KR" altLang="en-US" smtClean="0"/>
              <a:t>2018-09-12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6CD80-6E97-A24F-9409-05B3F575D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8BC25-0B13-5A43-8013-D522FFA9A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5D2A-4C35-3C4F-B222-C3FF08A97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2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상자 4">
            <a:extLst>
              <a:ext uri="{FF2B5EF4-FFF2-40B4-BE49-F238E27FC236}">
                <a16:creationId xmlns:a16="http://schemas.microsoft.com/office/drawing/2014/main" id="{01E47FD2-BE4A-6344-A250-1289D4E35CEF}"/>
              </a:ext>
            </a:extLst>
          </p:cNvPr>
          <p:cNvSpPr txBox="1"/>
          <p:nvPr/>
        </p:nvSpPr>
        <p:spPr>
          <a:xfrm>
            <a:off x="1423059" y="1102426"/>
            <a:ext cx="898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목표</a:t>
            </a:r>
            <a:r>
              <a:rPr kumimoji="1" lang="en-US" altLang="ko-KR" dirty="0"/>
              <a:t>: </a:t>
            </a:r>
          </a:p>
          <a:p>
            <a:r>
              <a:rPr kumimoji="1" lang="ko-KR" altLang="en-US" dirty="0"/>
              <a:t> 직원들 각각에 대해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그들이 참여한 프로젝트에 대해</a:t>
            </a:r>
            <a:r>
              <a:rPr kumimoji="1" lang="en-US" altLang="ko-KR" dirty="0"/>
              <a:t> </a:t>
            </a:r>
            <a:r>
              <a:rPr kumimoji="1" lang="ko-KR" altLang="en-US" b="1" dirty="0">
                <a:solidFill>
                  <a:srgbClr val="7030A0"/>
                </a:solidFill>
              </a:rPr>
              <a:t>직원 스스로 평가한 기여도</a:t>
            </a:r>
            <a:r>
              <a:rPr kumimoji="1" lang="ko-KR" altLang="en-US" dirty="0"/>
              <a:t>와 그 프로젝트에 참여한 </a:t>
            </a:r>
            <a:r>
              <a:rPr kumimoji="1" lang="ko-KR" altLang="en-US" b="1" dirty="0">
                <a:solidFill>
                  <a:srgbClr val="7030A0"/>
                </a:solidFill>
              </a:rPr>
              <a:t>다른 직원들에 의한 평가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dirty="0"/>
              <a:t>사이의 </a:t>
            </a:r>
            <a:r>
              <a:rPr kumimoji="1" lang="ko-KR" altLang="en-US" b="1" dirty="0">
                <a:solidFill>
                  <a:srgbClr val="FF0000"/>
                </a:solidFill>
              </a:rPr>
              <a:t>불일치성</a:t>
            </a:r>
            <a:r>
              <a:rPr kumimoji="1" lang="ko-KR" altLang="en-US" dirty="0"/>
              <a:t> 측정</a:t>
            </a:r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977F59B7-C172-7845-B2F9-FD992D2F5198}"/>
              </a:ext>
            </a:extLst>
          </p:cNvPr>
          <p:cNvSpPr txBox="1"/>
          <p:nvPr/>
        </p:nvSpPr>
        <p:spPr>
          <a:xfrm>
            <a:off x="1423058" y="2774868"/>
            <a:ext cx="8989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방법론</a:t>
            </a:r>
            <a:r>
              <a:rPr kumimoji="1" lang="en-US" altLang="ko-KR" dirty="0"/>
              <a:t>: </a:t>
            </a:r>
          </a:p>
          <a:p>
            <a:r>
              <a:rPr kumimoji="1" lang="en-US" altLang="ko-KR" dirty="0"/>
              <a:t>A.</a:t>
            </a:r>
            <a:r>
              <a:rPr kumimoji="1" lang="ko-KR" altLang="en-US" dirty="0"/>
              <a:t> 직원의 참여한 프로젝트에 대해</a:t>
            </a:r>
            <a:r>
              <a:rPr kumimoji="1" lang="en-US" altLang="ko-KR" dirty="0"/>
              <a:t> </a:t>
            </a:r>
            <a:r>
              <a:rPr kumimoji="1" lang="ko-KR" altLang="en-US" b="1" dirty="0">
                <a:solidFill>
                  <a:srgbClr val="7030A0"/>
                </a:solidFill>
              </a:rPr>
              <a:t>직원 스스로 평가한 참여도 </a:t>
            </a:r>
            <a:r>
              <a:rPr kumimoji="1" lang="ko-KR" altLang="en-US" dirty="0"/>
              <a:t>측정 </a:t>
            </a:r>
            <a:endParaRPr kumimoji="1" lang="en-US" altLang="ko-KR" dirty="0"/>
          </a:p>
          <a:p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HR_pace_YYYY.xlsx</a:t>
            </a:r>
            <a:r>
              <a:rPr kumimoji="1" lang="en-US" altLang="ko-KR" dirty="0"/>
              <a:t>  file </a:t>
            </a:r>
            <a:r>
              <a:rPr kumimoji="1" lang="ko-KR" altLang="en-US" dirty="0"/>
              <a:t>이용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B.</a:t>
            </a:r>
            <a:r>
              <a:rPr kumimoji="1" lang="ko-KR" altLang="en-US" dirty="0"/>
              <a:t> 직원의 참여한 프로젝트에 대한 </a:t>
            </a:r>
            <a:r>
              <a:rPr kumimoji="1" lang="ko-KR" altLang="en-US" b="1" dirty="0">
                <a:solidFill>
                  <a:srgbClr val="7030A0"/>
                </a:solidFill>
              </a:rPr>
              <a:t>다른 직원들에 의한 평가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dirty="0"/>
              <a:t>측정 </a:t>
            </a:r>
            <a:endParaRPr kumimoji="1" lang="en-US" altLang="ko-KR" dirty="0"/>
          </a:p>
          <a:p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HR_DACT</a:t>
            </a:r>
            <a:r>
              <a:rPr kumimoji="1" lang="ko-KR" altLang="en-US" dirty="0"/>
              <a:t>일일활동기록</a:t>
            </a:r>
            <a:r>
              <a:rPr kumimoji="1" lang="en-US" altLang="ko-KR" dirty="0"/>
              <a:t>_</a:t>
            </a:r>
            <a:r>
              <a:rPr kumimoji="1" lang="en-US" altLang="ko-KR" dirty="0" err="1"/>
              <a:t>YYYY.xlsx</a:t>
            </a:r>
            <a:r>
              <a:rPr kumimoji="1" lang="en-US" altLang="ko-KR" dirty="0"/>
              <a:t> file data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바탕으로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그래프 </a:t>
            </a:r>
            <a:r>
              <a:rPr kumimoji="1" lang="ko-KR" altLang="en-US"/>
              <a:t>이론 적용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C. A, B</a:t>
            </a:r>
            <a:r>
              <a:rPr kumimoji="1" lang="ko-KR" altLang="en-US" dirty="0"/>
              <a:t>에서 구해진 정보를 바탕으로 </a:t>
            </a:r>
            <a:r>
              <a:rPr kumimoji="1" lang="ko-KR" altLang="en-US" b="1" dirty="0">
                <a:solidFill>
                  <a:srgbClr val="FF0000"/>
                </a:solidFill>
              </a:rPr>
              <a:t>불일치성</a:t>
            </a:r>
            <a:r>
              <a:rPr kumimoji="1" lang="ko-KR" altLang="en-US" dirty="0"/>
              <a:t>을 측정한다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9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65332"/>
              </p:ext>
            </p:extLst>
          </p:nvPr>
        </p:nvGraphicFramePr>
        <p:xfrm>
          <a:off x="4575636" y="3231238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95500"/>
              </p:ext>
            </p:extLst>
          </p:nvPr>
        </p:nvGraphicFramePr>
        <p:xfrm>
          <a:off x="1079145" y="3128916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6" y="347471"/>
            <a:ext cx="3318551" cy="2488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30" y="731515"/>
            <a:ext cx="2662404" cy="19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645" y="457200"/>
            <a:ext cx="370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신용 등급 자료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10133"/>
              </p:ext>
            </p:extLst>
          </p:nvPr>
        </p:nvGraphicFramePr>
        <p:xfrm>
          <a:off x="1079275" y="977957"/>
          <a:ext cx="6464525" cy="3347720"/>
        </p:xfrm>
        <a:graphic>
          <a:graphicData uri="http://schemas.openxmlformats.org/drawingml/2006/table">
            <a:tbl>
              <a:tblPr/>
              <a:tblGrid>
                <a:gridCol w="782009">
                  <a:extLst>
                    <a:ext uri="{9D8B030D-6E8A-4147-A177-3AD203B41FA5}">
                      <a16:colId xmlns:a16="http://schemas.microsoft.com/office/drawing/2014/main" val="2922623935"/>
                    </a:ext>
                  </a:extLst>
                </a:gridCol>
                <a:gridCol w="5682516">
                  <a:extLst>
                    <a:ext uri="{9D8B030D-6E8A-4147-A177-3AD203B41FA5}">
                      <a16:colId xmlns:a16="http://schemas.microsoft.com/office/drawing/2014/main" val="3755213217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0759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금융권의 대출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신용거래정보 등을 평가하여 전체적인 신용상태를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1~10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등급으로 평가</a:t>
                      </a: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909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대부업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저축은행업권을 이용하는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 Prime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고객을 변별하기 위하여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1~10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등급으로 평가</a:t>
                      </a: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4329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</a:t>
                      </a: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개인회생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파산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면책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신용회복 등 도산가능성을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1~10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등급으로 평가</a:t>
                      </a: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51067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등의 거래패턴을 평가하여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1~5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등급으로 평가</a:t>
                      </a: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91158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</a:t>
                      </a: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보유대출의 채무수준 리스크를 평가하여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0~15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등급으로 평가</a:t>
                      </a: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69487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</a:t>
                      </a: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신용정보 외에 소득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상환여력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비금융정보를 포함하여 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1~10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등급으로 평가</a:t>
                      </a: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9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6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645" y="376083"/>
            <a:ext cx="370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신용 등급 자료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" y="745415"/>
            <a:ext cx="4182157" cy="31366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84" y="745415"/>
            <a:ext cx="4312433" cy="3234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81" y="796112"/>
            <a:ext cx="4316763" cy="3237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4" y="3848021"/>
            <a:ext cx="3888428" cy="28103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91" y="3882033"/>
            <a:ext cx="3628218" cy="2721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81" y="3817388"/>
            <a:ext cx="3828768" cy="287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645" y="272534"/>
            <a:ext cx="806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Quantile Analysis: Discrepancy measure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9" y="678320"/>
            <a:ext cx="3820821" cy="28656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86" y="652927"/>
            <a:ext cx="3968306" cy="29762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37" y="536783"/>
            <a:ext cx="4278022" cy="32085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9" y="3581907"/>
            <a:ext cx="3945192" cy="29588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43" y="3536919"/>
            <a:ext cx="4005176" cy="30038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4" y="3844108"/>
            <a:ext cx="3584848" cy="26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645" y="272534"/>
            <a:ext cx="50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Quantile Analysis: Degree Measure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0" y="641866"/>
            <a:ext cx="3419334" cy="25645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21" y="585109"/>
            <a:ext cx="3723930" cy="2792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680" y="548968"/>
            <a:ext cx="3820308" cy="28652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3" y="3414199"/>
            <a:ext cx="3605754" cy="270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64" y="3538262"/>
            <a:ext cx="3482837" cy="26121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680" y="3450340"/>
            <a:ext cx="3647952" cy="27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645" y="272534"/>
            <a:ext cx="50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Quantile Analysis: Info. Centrality Measure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2" y="848032"/>
            <a:ext cx="3751995" cy="28139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41" y="848032"/>
            <a:ext cx="3938808" cy="2954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61" y="722672"/>
            <a:ext cx="4367981" cy="32759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5" y="3868194"/>
            <a:ext cx="3358706" cy="25190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41" y="3806563"/>
            <a:ext cx="3769202" cy="28269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43" y="3942430"/>
            <a:ext cx="3663018" cy="27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585" y="437239"/>
            <a:ext cx="50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Learning Model: Random Forest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0877" y="966020"/>
            <a:ext cx="9697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Quantile Analysis </a:t>
            </a:r>
            <a:r>
              <a:rPr lang="ko-KR" altLang="en-US" dirty="0" smtClean="0"/>
              <a:t>로 부터 </a:t>
            </a:r>
            <a:r>
              <a:rPr lang="en-US" altLang="ko-KR" dirty="0" smtClean="0"/>
              <a:t>Features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Response variable (</a:t>
            </a:r>
            <a:r>
              <a:rPr lang="ko-KR" altLang="en-US" dirty="0" smtClean="0"/>
              <a:t>신용등급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간에 </a:t>
            </a:r>
            <a:r>
              <a:rPr lang="en-US" altLang="ko-KR" dirty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단조성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ko-KR" altLang="en-US" dirty="0" smtClean="0"/>
              <a:t> 보이지 않음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선형모</a:t>
            </a:r>
            <a:r>
              <a:rPr lang="ko-KR" altLang="en-US" dirty="0" err="1"/>
              <a:t>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(Linear Model)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Learning Model </a:t>
            </a:r>
            <a:r>
              <a:rPr lang="ko-KR" altLang="en-US" dirty="0" smtClean="0"/>
              <a:t>로 선택해서는 안된다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따라서 비 </a:t>
            </a:r>
            <a:r>
              <a:rPr lang="ko-KR" altLang="en-US" dirty="0" err="1" smtClean="0"/>
              <a:t>선형모형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 Non-Linear </a:t>
            </a:r>
            <a:r>
              <a:rPr lang="en-US" altLang="ko-KR" dirty="0"/>
              <a:t>Model)</a:t>
            </a:r>
            <a:r>
              <a:rPr lang="ko-KR" altLang="en-US" dirty="0" smtClean="0"/>
              <a:t> 중 하나인 </a:t>
            </a:r>
            <a:r>
              <a:rPr lang="en-US" altLang="ko-KR" dirty="0" smtClean="0"/>
              <a:t>Random Forest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Learning</a:t>
            </a:r>
          </a:p>
          <a:p>
            <a:r>
              <a:rPr lang="en-US" altLang="ko-KR" dirty="0" smtClean="0"/>
              <a:t> Model 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456" y="2622758"/>
            <a:ext cx="50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B. Model Design: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8919" y="3131578"/>
            <a:ext cx="9697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Feature Variables (X): 5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=&gt; '</a:t>
            </a:r>
            <a:r>
              <a:rPr lang="en-US" altLang="ko-KR" dirty="0" err="1" smtClean="0"/>
              <a:t>discrepancy_rate</a:t>
            </a:r>
            <a:r>
              <a:rPr lang="en-US" altLang="ko-KR" dirty="0"/>
              <a:t>', '</a:t>
            </a:r>
            <a:r>
              <a:rPr lang="en-US" altLang="ko-KR" dirty="0" err="1"/>
              <a:t>degree_centrality</a:t>
            </a:r>
            <a:r>
              <a:rPr lang="en-US" altLang="ko-KR" dirty="0"/>
              <a:t>', '</a:t>
            </a:r>
            <a:r>
              <a:rPr lang="en-US" altLang="ko-KR" dirty="0" err="1"/>
              <a:t>info_centrality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between_centrality</a:t>
            </a:r>
            <a:r>
              <a:rPr lang="en-US" altLang="ko-KR" dirty="0" smtClean="0"/>
              <a:t>', 'age</a:t>
            </a:r>
            <a:r>
              <a:rPr lang="en-US" altLang="ko-KR" dirty="0"/>
              <a:t>'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Response </a:t>
            </a:r>
            <a:r>
              <a:rPr lang="en-US" altLang="ko-KR" dirty="0"/>
              <a:t>Variables </a:t>
            </a:r>
            <a:r>
              <a:rPr lang="en-US" altLang="ko-KR" dirty="0" smtClean="0"/>
              <a:t>(Y): </a:t>
            </a:r>
            <a:r>
              <a:rPr lang="ko-KR" altLang="en-US" dirty="0" smtClean="0"/>
              <a:t>각 신용 등급</a:t>
            </a:r>
            <a:endParaRPr lang="en-US" altLang="ko-KR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</a:t>
            </a:r>
            <a:r>
              <a:rPr lang="ko-KR" altLang="en-US" dirty="0" smtClean="0"/>
              <a:t> 총 샘플 숫자</a:t>
            </a:r>
            <a:r>
              <a:rPr lang="en-US" altLang="ko-KR" dirty="0" smtClean="0"/>
              <a:t>: 77</a:t>
            </a:r>
            <a:br>
              <a:rPr lang="en-US" altLang="ko-KR" dirty="0" smtClean="0"/>
            </a:br>
            <a:r>
              <a:rPr lang="en-US" altLang="ko-KR" dirty="0" smtClean="0"/>
              <a:t>4. Training Sample: 57 (Random Sample)</a:t>
            </a:r>
          </a:p>
          <a:p>
            <a:r>
              <a:rPr lang="en-US" altLang="ko-KR" dirty="0" smtClean="0"/>
              <a:t>5. Test Sample: 20</a:t>
            </a:r>
            <a:r>
              <a:rPr lang="en-US" altLang="ko-KR" dirty="0"/>
              <a:t> (Random Sample)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0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585" y="437239"/>
            <a:ext cx="50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. Model Evaluation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0877" y="966020"/>
            <a:ext cx="9697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Test set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명에 대한  </a:t>
            </a:r>
            <a:r>
              <a:rPr lang="en-US" altLang="ko-KR" dirty="0" smtClean="0"/>
              <a:t>Learning model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예측치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(Predicted </a:t>
            </a:r>
            <a:r>
              <a:rPr lang="ko-KR" altLang="en-US" dirty="0" smtClean="0"/>
              <a:t>신용등급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바탕으로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신용등급 하위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(25%) 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/>
              <a:t>Test set </a:t>
            </a:r>
            <a:r>
              <a:rPr lang="ko-KR" altLang="en-US" dirty="0"/>
              <a:t>의 </a:t>
            </a:r>
            <a:r>
              <a:rPr lang="en-US" altLang="ko-KR" dirty="0"/>
              <a:t>20</a:t>
            </a:r>
            <a:r>
              <a:rPr lang="ko-KR" altLang="en-US" dirty="0"/>
              <a:t>명에 대한 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신용등급을 </a:t>
            </a:r>
            <a:r>
              <a:rPr lang="ko-KR" altLang="en-US" dirty="0"/>
              <a:t>바탕으로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마찬가지로 신용등급 </a:t>
            </a:r>
            <a:r>
              <a:rPr lang="ko-KR" altLang="en-US" dirty="0"/>
              <a:t>하위 </a:t>
            </a:r>
            <a:r>
              <a:rPr lang="en-US" altLang="ko-KR" dirty="0"/>
              <a:t>5</a:t>
            </a:r>
            <a:r>
              <a:rPr lang="ko-KR" altLang="en-US" dirty="0"/>
              <a:t>명 </a:t>
            </a:r>
            <a:r>
              <a:rPr lang="en-US" altLang="ko-KR" dirty="0"/>
              <a:t>(25%) 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1, 2</a:t>
            </a:r>
            <a:r>
              <a:rPr lang="ko-KR" altLang="en-US" dirty="0" smtClean="0"/>
              <a:t>에서 선택된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명중 양쪽 모두에 속하는 사람의 비율 </a:t>
            </a:r>
            <a:r>
              <a:rPr lang="en-US" altLang="ko-KR" dirty="0" smtClean="0"/>
              <a:t>(The same Rate) 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Ex)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74863"/>
              </p:ext>
            </p:extLst>
          </p:nvPr>
        </p:nvGraphicFramePr>
        <p:xfrm>
          <a:off x="1281602" y="279131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96072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89622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2522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예측신용등급 기반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신용등급 기반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8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하위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A, H,</a:t>
                      </a:r>
                      <a:r>
                        <a:rPr lang="en-US" altLang="ko-KR" baseline="0" dirty="0" smtClean="0"/>
                        <a:t> J, M, 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B, H,</a:t>
                      </a:r>
                      <a:r>
                        <a:rPr lang="en-US" altLang="ko-KR" baseline="0" dirty="0" smtClean="0"/>
                        <a:t> L, T, 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75732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4286176" y="3153205"/>
            <a:ext cx="324465" cy="4350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42664" y="3168445"/>
            <a:ext cx="324465" cy="4350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986704" y="3137965"/>
            <a:ext cx="324465" cy="4350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51752" y="3153205"/>
            <a:ext cx="324465" cy="4350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4345" y="3780895"/>
            <a:ext cx="50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비율</a:t>
            </a:r>
            <a:r>
              <a:rPr lang="en-US" altLang="ko-KR" dirty="0" smtClean="0"/>
              <a:t>: 2/5 = 20%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6973" y="4282244"/>
            <a:ext cx="9697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4. 1,2,3 </a:t>
            </a:r>
            <a:r>
              <a:rPr lang="ko-KR" altLang="en-US" dirty="0" smtClean="0"/>
              <a:t>의 과정을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반복하여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신용등급별 예측 정확도를 구한다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7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585" y="437239"/>
            <a:ext cx="50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D. Experimental Result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3883"/>
              </p:ext>
            </p:extLst>
          </p:nvPr>
        </p:nvGraphicFramePr>
        <p:xfrm>
          <a:off x="1035304" y="1085426"/>
          <a:ext cx="8127999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4014559656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2898624336"/>
                    </a:ext>
                  </a:extLst>
                </a:gridCol>
                <a:gridCol w="3686047">
                  <a:extLst>
                    <a:ext uri="{9D8B030D-6E8A-4147-A177-3AD203B41FA5}">
                      <a16:colId xmlns:a16="http://schemas.microsoft.com/office/drawing/2014/main" val="266926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신용등급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The same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4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55%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5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0.5%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3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0.5%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9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0.5%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481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0.5%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808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42%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0.5%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7974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" y="4334256"/>
            <a:ext cx="965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F. Implication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모형이 아무런 예측력이 없을 경우에 </a:t>
            </a:r>
            <a:r>
              <a:rPr lang="en-US" altLang="ko-KR" dirty="0" smtClean="0"/>
              <a:t>“The same rate”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25%</a:t>
            </a:r>
            <a:r>
              <a:rPr lang="ko-KR" altLang="en-US" dirty="0" smtClean="0"/>
              <a:t>가 나오게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위 결과는 </a:t>
            </a:r>
            <a:r>
              <a:rPr lang="en-US" altLang="ko-KR" dirty="0" smtClean="0"/>
              <a:t>CB, SP </a:t>
            </a:r>
            <a:r>
              <a:rPr lang="ko-KR" altLang="en-US" dirty="0" smtClean="0"/>
              <a:t>를 예측하는 데에 있어서 우리 모형이 상당한 예측력을 보여준다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3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7B328B90-FB0E-9F46-8322-747C6D76D66B}"/>
              </a:ext>
            </a:extLst>
          </p:cNvPr>
          <p:cNvSpPr txBox="1"/>
          <p:nvPr/>
        </p:nvSpPr>
        <p:spPr>
          <a:xfrm>
            <a:off x="1318418" y="3808006"/>
            <a:ext cx="8989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B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직원의 참여한 프로젝트에 대한 </a:t>
            </a:r>
            <a:r>
              <a:rPr kumimoji="1" lang="ko-KR" altLang="en-US" b="1" dirty="0">
                <a:solidFill>
                  <a:srgbClr val="7030A0"/>
                </a:solidFill>
              </a:rPr>
              <a:t>다른 직원들에 의한 평가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dirty="0"/>
              <a:t>측정 </a:t>
            </a:r>
            <a:endParaRPr kumimoji="1" lang="en-US" altLang="ko-KR" dirty="0"/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dirty="0"/>
              <a:t>그래프 이론 이용</a:t>
            </a:r>
            <a:r>
              <a:rPr kumimoji="1" lang="en-US" altLang="ko-KR" dirty="0"/>
              <a:t>( HR_DACT</a:t>
            </a:r>
            <a:r>
              <a:rPr kumimoji="1" lang="ko-KR" altLang="en-US" dirty="0"/>
              <a:t>일일활동기록</a:t>
            </a:r>
            <a:r>
              <a:rPr kumimoji="1" lang="en-US" altLang="ko-KR" dirty="0"/>
              <a:t>_</a:t>
            </a:r>
            <a:r>
              <a:rPr kumimoji="1" lang="en-US" altLang="ko-KR" dirty="0" err="1"/>
              <a:t>YYYY.xlsx</a:t>
            </a:r>
            <a:r>
              <a:rPr kumimoji="1" lang="en-US" altLang="ko-KR" dirty="0"/>
              <a:t> file data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).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1) </a:t>
            </a:r>
            <a:r>
              <a:rPr kumimoji="1" lang="ko-KR" altLang="en-US" dirty="0"/>
              <a:t>프로젝트에 참여한 직원들 사이에 </a:t>
            </a:r>
            <a:r>
              <a:rPr kumimoji="1" lang="ko-KR" altLang="en-US" b="1" u="sng" dirty="0"/>
              <a:t>주고받은 별 데이터를 이용</a:t>
            </a:r>
            <a:r>
              <a:rPr kumimoji="1" lang="ko-KR" altLang="en-US" dirty="0"/>
              <a:t>하여 각 </a:t>
            </a:r>
            <a:r>
              <a:rPr kumimoji="1" lang="ko-KR" altLang="en-US" dirty="0" err="1"/>
              <a:t>프로젝트마</a:t>
            </a:r>
            <a:r>
              <a:rPr kumimoji="1" lang="en-US" altLang="ko-KR" dirty="0"/>
              <a:t>   </a:t>
            </a:r>
            <a:br>
              <a:rPr kumimoji="1" lang="en-US" altLang="ko-KR" dirty="0"/>
            </a:br>
            <a:r>
              <a:rPr kumimoji="1" lang="en-US" altLang="ko-KR" dirty="0"/>
              <a:t>     </a:t>
            </a:r>
            <a:r>
              <a:rPr kumimoji="1" lang="ko-KR" altLang="en-US" dirty="0"/>
              <a:t>다</a:t>
            </a:r>
            <a:r>
              <a:rPr kumimoji="1" lang="en-US" altLang="ko-KR" dirty="0"/>
              <a:t> </a:t>
            </a:r>
            <a:r>
              <a:rPr kumimoji="1" lang="ko-KR" altLang="en-US" dirty="0"/>
              <a:t>참가한 </a:t>
            </a:r>
            <a:r>
              <a:rPr kumimoji="1" lang="ko-KR" altLang="en-US" b="1" u="sng" dirty="0"/>
              <a:t>직원들 간의 네트워크</a:t>
            </a:r>
            <a:r>
              <a:rPr kumimoji="1" lang="ko-KR" altLang="en-US" dirty="0"/>
              <a:t>를 만든다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2) </a:t>
            </a:r>
            <a:r>
              <a:rPr kumimoji="1" lang="ko-KR" altLang="en-US" dirty="0"/>
              <a:t>만들어진 네트워크에서  다양한 </a:t>
            </a:r>
            <a:r>
              <a:rPr kumimoji="1" lang="en-US" altLang="ko-KR" b="1" u="sng" dirty="0"/>
              <a:t>Centrality(</a:t>
            </a:r>
            <a:r>
              <a:rPr kumimoji="1" lang="ko-KR" altLang="en-US" b="1" u="sng" dirty="0"/>
              <a:t>중심도</a:t>
            </a:r>
            <a:r>
              <a:rPr kumimoji="1" lang="en-US" altLang="ko-KR" b="1" u="sng" dirty="0"/>
              <a:t>)</a:t>
            </a:r>
            <a:r>
              <a:rPr kumimoji="1" lang="ko-KR" altLang="en-US" b="1" u="sng" dirty="0"/>
              <a:t> </a:t>
            </a:r>
            <a:r>
              <a:rPr kumimoji="1" lang="en-US" altLang="ko-KR" b="1" u="sng" dirty="0"/>
              <a:t>Measures</a:t>
            </a:r>
            <a:r>
              <a:rPr kumimoji="1" lang="ko-KR" altLang="en-US" b="1" u="sng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직원들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     간의 </a:t>
            </a:r>
            <a:r>
              <a:rPr kumimoji="1" lang="ko-KR" altLang="en-US" b="1" u="sng" dirty="0" err="1"/>
              <a:t>중심도를</a:t>
            </a:r>
            <a:r>
              <a:rPr kumimoji="1" lang="ko-KR" altLang="en-US" b="1" u="sng" dirty="0"/>
              <a:t> 기반으로 한 순서</a:t>
            </a:r>
            <a:r>
              <a:rPr kumimoji="1" lang="ko-KR" altLang="en-US" dirty="0"/>
              <a:t>를</a:t>
            </a:r>
            <a:r>
              <a:rPr kumimoji="1" lang="ko-KR" altLang="en-US" b="1" u="sng" dirty="0"/>
              <a:t> </a:t>
            </a:r>
            <a:r>
              <a:rPr kumimoji="1" lang="ko-KR" altLang="en-US" dirty="0"/>
              <a:t>만들어 낸다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ex) </a:t>
            </a:r>
            <a:r>
              <a:rPr kumimoji="1" lang="ko-KR" altLang="en-US" dirty="0"/>
              <a:t>중심도 랭킹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 </a:t>
            </a:r>
            <a:r>
              <a:rPr kumimoji="1" lang="en-US" altLang="ko-KR" dirty="0"/>
              <a:t>B&gt;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C 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A 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D &gt; 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F</a:t>
            </a:r>
          </a:p>
          <a:p>
            <a:endParaRPr kumimoji="1" lang="en-US" altLang="ko-KR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C3326372-657C-DE40-B8FB-C4AE8C898AE0}"/>
              </a:ext>
            </a:extLst>
          </p:cNvPr>
          <p:cNvSpPr txBox="1"/>
          <p:nvPr/>
        </p:nvSpPr>
        <p:spPr>
          <a:xfrm>
            <a:off x="1224275" y="813546"/>
            <a:ext cx="8989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 </a:t>
            </a:r>
          </a:p>
          <a:p>
            <a:r>
              <a:rPr kumimoji="1" lang="en-US" altLang="ko-KR" b="1" dirty="0">
                <a:solidFill>
                  <a:srgbClr val="FF0000"/>
                </a:solidFill>
              </a:rPr>
              <a:t>A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직원의 참여한 프로젝트에 대해</a:t>
            </a:r>
            <a:r>
              <a:rPr kumimoji="1" lang="en-US" altLang="ko-KR" dirty="0"/>
              <a:t> </a:t>
            </a:r>
            <a:r>
              <a:rPr kumimoji="1" lang="ko-KR" altLang="en-US" b="1" dirty="0">
                <a:solidFill>
                  <a:srgbClr val="7030A0"/>
                </a:solidFill>
              </a:rPr>
              <a:t>직원 스스로 평가한 참여도 </a:t>
            </a:r>
            <a:r>
              <a:rPr kumimoji="1" lang="ko-KR" altLang="en-US" dirty="0"/>
              <a:t>측정 </a:t>
            </a:r>
            <a:endParaRPr kumimoji="1" lang="en-US" altLang="ko-KR" dirty="0"/>
          </a:p>
          <a:p>
            <a:pPr marL="285750" indent="-285750">
              <a:buFont typeface="Symbol" pitchFamily="2" charset="2"/>
              <a:buChar char="Þ"/>
            </a:pPr>
            <a:r>
              <a:rPr kumimoji="1" lang="en-US" altLang="ko-KR" dirty="0" err="1"/>
              <a:t>HR_pace_YYYY.xlsx</a:t>
            </a:r>
            <a:r>
              <a:rPr kumimoji="1" lang="en-US" altLang="ko-KR" dirty="0"/>
              <a:t>  file </a:t>
            </a:r>
            <a:r>
              <a:rPr kumimoji="1" lang="ko-KR" altLang="en-US" dirty="0"/>
              <a:t>이용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위 파일의 </a:t>
            </a:r>
            <a:r>
              <a:rPr kumimoji="1" lang="en-US" altLang="ko-KR" dirty="0"/>
              <a:t>”</a:t>
            </a:r>
            <a:r>
              <a:rPr kumimoji="1" lang="en-US" altLang="ko-KR" dirty="0" err="1"/>
              <a:t>pact_rate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필드를 이용하여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프로젝트에 참여한 직원들간의 참여도를 </a:t>
            </a:r>
            <a:r>
              <a:rPr kumimoji="1" lang="ko-KR" altLang="en-US" dirty="0" err="1"/>
              <a:t>기반으로한</a:t>
            </a:r>
            <a:r>
              <a:rPr kumimoji="1" lang="ko-KR" altLang="en-US" dirty="0"/>
              <a:t> 순서를 만들어 낸다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ex) </a:t>
            </a:r>
            <a:r>
              <a:rPr kumimoji="1" lang="ko-KR" altLang="en-US" dirty="0"/>
              <a:t>참여도 랭킹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 </a:t>
            </a:r>
            <a:r>
              <a:rPr kumimoji="1" lang="en-US" altLang="ko-KR" dirty="0"/>
              <a:t>A&gt;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C 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D 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F &gt; 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B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98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상자 5">
            <a:extLst>
              <a:ext uri="{FF2B5EF4-FFF2-40B4-BE49-F238E27FC236}">
                <a16:creationId xmlns:a16="http://schemas.microsoft.com/office/drawing/2014/main" id="{977F59B7-C172-7845-B2F9-FD992D2F5198}"/>
              </a:ext>
            </a:extLst>
          </p:cNvPr>
          <p:cNvSpPr txBox="1"/>
          <p:nvPr/>
        </p:nvSpPr>
        <p:spPr>
          <a:xfrm>
            <a:off x="1409806" y="826798"/>
            <a:ext cx="89896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</a:t>
            </a:r>
            <a:r>
              <a:rPr kumimoji="1" lang="en-US" altLang="ko-KR" dirty="0"/>
              <a:t>. A, B</a:t>
            </a:r>
            <a:r>
              <a:rPr kumimoji="1" lang="ko-KR" altLang="en-US" dirty="0"/>
              <a:t>에서 구해진 정보를 바탕으로 </a:t>
            </a:r>
            <a:r>
              <a:rPr kumimoji="1" lang="ko-KR" altLang="en-US" b="1" dirty="0">
                <a:solidFill>
                  <a:srgbClr val="FF0000"/>
                </a:solidFill>
              </a:rPr>
              <a:t>불일치성</a:t>
            </a:r>
            <a:r>
              <a:rPr kumimoji="1" lang="ko-KR" altLang="en-US" dirty="0"/>
              <a:t>을 측정한다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ex) </a:t>
            </a:r>
          </a:p>
          <a:p>
            <a:r>
              <a:rPr kumimoji="1" lang="ko-KR" altLang="en-US" dirty="0"/>
              <a:t>                     </a:t>
            </a:r>
            <a:r>
              <a:rPr kumimoji="1" lang="en-US" altLang="ko-KR" dirty="0"/>
              <a:t>1. </a:t>
            </a:r>
            <a:r>
              <a:rPr kumimoji="1" lang="ko-KR" altLang="en-US" dirty="0"/>
              <a:t>     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         </a:t>
            </a:r>
            <a:r>
              <a:rPr kumimoji="1" lang="en-US" altLang="ko-KR" dirty="0"/>
              <a:t>3 </a:t>
            </a:r>
            <a:r>
              <a:rPr kumimoji="1" lang="ko-KR" altLang="en-US" dirty="0"/>
              <a:t>          </a:t>
            </a:r>
            <a:r>
              <a:rPr kumimoji="1" lang="en-US" altLang="ko-KR" dirty="0"/>
              <a:t>4 </a:t>
            </a:r>
            <a:r>
              <a:rPr kumimoji="1" lang="ko-KR" altLang="en-US" dirty="0"/>
              <a:t>         </a:t>
            </a:r>
            <a:r>
              <a:rPr kumimoji="1" lang="en-US" altLang="ko-KR" dirty="0"/>
              <a:t>5	</a:t>
            </a:r>
          </a:p>
          <a:p>
            <a:r>
              <a:rPr kumimoji="1" lang="ko-KR" altLang="en-US" dirty="0" smtClean="0"/>
              <a:t>중심도 </a:t>
            </a:r>
            <a:r>
              <a:rPr kumimoji="1" lang="ko-KR" altLang="en-US" dirty="0"/>
              <a:t>랭킹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 </a:t>
            </a:r>
            <a:r>
              <a:rPr kumimoji="1" lang="en-US" altLang="ko-KR" dirty="0"/>
              <a:t>B&gt;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C 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A 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D &gt; 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F</a:t>
            </a:r>
          </a:p>
          <a:p>
            <a:r>
              <a:rPr kumimoji="1" lang="ko-KR" altLang="en-US" dirty="0"/>
              <a:t>참여도 랭킹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 </a:t>
            </a:r>
            <a:r>
              <a:rPr kumimoji="1" lang="en-US" altLang="ko-KR" dirty="0"/>
              <a:t>A&gt;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C 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D &gt;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F &gt;  </a:t>
            </a:r>
            <a:r>
              <a:rPr kumimoji="1" lang="ko-KR" altLang="en-US" dirty="0"/>
              <a:t>직원 </a:t>
            </a:r>
            <a:r>
              <a:rPr kumimoji="1" lang="en-US" altLang="ko-KR" dirty="0"/>
              <a:t>B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불일치성 </a:t>
            </a:r>
            <a:r>
              <a:rPr kumimoji="1" lang="en-US" altLang="ko-KR" dirty="0" smtClean="0"/>
              <a:t>= (</a:t>
            </a:r>
            <a:r>
              <a:rPr kumimoji="1" lang="ko-KR" altLang="en-US" dirty="0"/>
              <a:t>참여도 </a:t>
            </a:r>
            <a:r>
              <a:rPr kumimoji="1" lang="ko-KR" altLang="en-US" dirty="0" smtClean="0"/>
              <a:t>랭킹 </a:t>
            </a:r>
            <a:r>
              <a:rPr kumimoji="1" lang="en-US" altLang="ko-KR" dirty="0" smtClean="0"/>
              <a:t>-</a:t>
            </a:r>
            <a:r>
              <a:rPr kumimoji="1" lang="ko-KR" altLang="en-US" dirty="0"/>
              <a:t> 중심도 </a:t>
            </a:r>
            <a:r>
              <a:rPr kumimoji="1" lang="ko-KR" altLang="en-US" dirty="0" smtClean="0"/>
              <a:t>랭킹</a:t>
            </a:r>
            <a:r>
              <a:rPr kumimoji="1" lang="en-US" altLang="ko-KR" dirty="0" smtClean="0"/>
              <a:t>)/4 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직원 </a:t>
            </a:r>
            <a:r>
              <a:rPr kumimoji="1" lang="en-US" altLang="ko-KR" dirty="0"/>
              <a:t>A: </a:t>
            </a:r>
            <a:r>
              <a:rPr kumimoji="1" lang="en-US" altLang="ko-KR" dirty="0" smtClean="0"/>
              <a:t>(1-3)/(</a:t>
            </a:r>
            <a:r>
              <a:rPr kumimoji="1" lang="en-US" altLang="ko-KR" dirty="0"/>
              <a:t>5-1) = 2/4 = </a:t>
            </a:r>
            <a:r>
              <a:rPr kumimoji="1" lang="en-US" altLang="ko-KR" dirty="0" smtClean="0"/>
              <a:t>-0.5</a:t>
            </a:r>
            <a:endParaRPr kumimoji="1" lang="en-US" altLang="ko-KR" dirty="0"/>
          </a:p>
          <a:p>
            <a:r>
              <a:rPr kumimoji="1" lang="ko-KR" altLang="en-US" dirty="0"/>
              <a:t>직원 </a:t>
            </a:r>
            <a:r>
              <a:rPr kumimoji="1" lang="en-US" altLang="ko-KR" dirty="0"/>
              <a:t>B: </a:t>
            </a:r>
            <a:r>
              <a:rPr kumimoji="1" lang="en-US" altLang="ko-KR" dirty="0" smtClean="0"/>
              <a:t>(5-1)/(</a:t>
            </a:r>
            <a:r>
              <a:rPr kumimoji="1" lang="en-US" altLang="ko-KR" dirty="0"/>
              <a:t>5-1) = -4/4 = </a:t>
            </a:r>
            <a:r>
              <a:rPr kumimoji="1" lang="en-US" altLang="ko-KR" dirty="0" smtClean="0"/>
              <a:t>+1</a:t>
            </a:r>
            <a:endParaRPr kumimoji="1" lang="en-US" altLang="ko-KR" dirty="0"/>
          </a:p>
          <a:p>
            <a:r>
              <a:rPr kumimoji="1" lang="ko-KR" altLang="en-US" dirty="0"/>
              <a:t>직원 </a:t>
            </a:r>
            <a:r>
              <a:rPr kumimoji="1" lang="en-US" altLang="ko-KR" dirty="0"/>
              <a:t>C: (</a:t>
            </a:r>
            <a:r>
              <a:rPr kumimoji="1" lang="en-US" altLang="ko-KR" dirty="0" smtClean="0"/>
              <a:t>2-2</a:t>
            </a:r>
            <a:r>
              <a:rPr kumimoji="1" lang="en-US" altLang="ko-KR" dirty="0"/>
              <a:t>)/(5-1) = 0/4 = </a:t>
            </a:r>
            <a:r>
              <a:rPr kumimoji="1" lang="en-US" altLang="ko-KR" dirty="0" smtClean="0"/>
              <a:t>0</a:t>
            </a:r>
            <a:endParaRPr kumimoji="1" lang="en-US" altLang="ko-KR" dirty="0"/>
          </a:p>
          <a:p>
            <a:r>
              <a:rPr kumimoji="1" lang="ko-KR" altLang="en-US" dirty="0"/>
              <a:t>직원 </a:t>
            </a:r>
            <a:r>
              <a:rPr kumimoji="1" lang="en-US" altLang="ko-KR" dirty="0"/>
              <a:t>D: </a:t>
            </a:r>
            <a:r>
              <a:rPr kumimoji="1" lang="en-US" altLang="ko-KR" dirty="0" smtClean="0"/>
              <a:t>(3-4)/(</a:t>
            </a:r>
            <a:r>
              <a:rPr kumimoji="1" lang="en-US" altLang="ko-KR" dirty="0"/>
              <a:t>5-1) = 1/4 = </a:t>
            </a:r>
            <a:r>
              <a:rPr kumimoji="1" lang="en-US" altLang="ko-KR" dirty="0" smtClean="0"/>
              <a:t>-0.25</a:t>
            </a:r>
            <a:endParaRPr kumimoji="1" lang="en-US" altLang="ko-KR" dirty="0"/>
          </a:p>
          <a:p>
            <a:r>
              <a:rPr kumimoji="1" lang="ko-KR" altLang="en-US" dirty="0"/>
              <a:t>직원 </a:t>
            </a:r>
            <a:r>
              <a:rPr kumimoji="1" lang="en-US" altLang="ko-KR" dirty="0"/>
              <a:t>F: </a:t>
            </a:r>
            <a:r>
              <a:rPr kumimoji="1" lang="en-US" altLang="ko-KR" dirty="0" smtClean="0"/>
              <a:t>(4-5)/(</a:t>
            </a:r>
            <a:r>
              <a:rPr kumimoji="1" lang="en-US" altLang="ko-KR" dirty="0"/>
              <a:t>5-1) =</a:t>
            </a:r>
            <a:r>
              <a:rPr kumimoji="1" lang="ko-KR" altLang="en-US" dirty="0"/>
              <a:t> </a:t>
            </a:r>
            <a:r>
              <a:rPr kumimoji="1" lang="en-US" altLang="ko-KR" dirty="0"/>
              <a:t>1/4 = </a:t>
            </a:r>
            <a:r>
              <a:rPr kumimoji="1" lang="en-US" altLang="ko-KR" dirty="0" smtClean="0"/>
              <a:t>-0.25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70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4" y="200298"/>
            <a:ext cx="2729419" cy="2155023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78745"/>
              </p:ext>
            </p:extLst>
          </p:nvPr>
        </p:nvGraphicFramePr>
        <p:xfrm>
          <a:off x="740038" y="2355321"/>
          <a:ext cx="2130337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096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5224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68" y="176343"/>
            <a:ext cx="2742293" cy="2114011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55139"/>
              </p:ext>
            </p:extLst>
          </p:nvPr>
        </p:nvGraphicFramePr>
        <p:xfrm>
          <a:off x="3487054" y="2371621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15" y="200298"/>
            <a:ext cx="2632897" cy="1974673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45393"/>
              </p:ext>
            </p:extLst>
          </p:nvPr>
        </p:nvGraphicFramePr>
        <p:xfrm>
          <a:off x="6103980" y="2371621"/>
          <a:ext cx="219528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015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81274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149" y="172545"/>
            <a:ext cx="2669901" cy="2002426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78357"/>
              </p:ext>
            </p:extLst>
          </p:nvPr>
        </p:nvGraphicFramePr>
        <p:xfrm>
          <a:off x="9008288" y="2371621"/>
          <a:ext cx="219528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015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81274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97732"/>
              </p:ext>
            </p:extLst>
          </p:nvPr>
        </p:nvGraphicFramePr>
        <p:xfrm>
          <a:off x="3452951" y="5440645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4" y="3339361"/>
            <a:ext cx="2542909" cy="1907182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03201"/>
              </p:ext>
            </p:extLst>
          </p:nvPr>
        </p:nvGraphicFramePr>
        <p:xfrm>
          <a:off x="571132" y="5440645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75" y="3252443"/>
            <a:ext cx="2774690" cy="2081017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7855"/>
              </p:ext>
            </p:extLst>
          </p:nvPr>
        </p:nvGraphicFramePr>
        <p:xfrm>
          <a:off x="6247682" y="5360842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65" y="3421711"/>
            <a:ext cx="2455832" cy="18418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78" y="3421711"/>
            <a:ext cx="2624353" cy="1800682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58395"/>
              </p:ext>
            </p:extLst>
          </p:nvPr>
        </p:nvGraphicFramePr>
        <p:xfrm>
          <a:off x="9008288" y="5419231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0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81110"/>
              </p:ext>
            </p:extLst>
          </p:nvPr>
        </p:nvGraphicFramePr>
        <p:xfrm>
          <a:off x="4575636" y="3231238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14" y="257619"/>
            <a:ext cx="3787279" cy="28404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7" y="476789"/>
            <a:ext cx="3288943" cy="2466707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34002"/>
              </p:ext>
            </p:extLst>
          </p:nvPr>
        </p:nvGraphicFramePr>
        <p:xfrm>
          <a:off x="1079145" y="3128916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2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34" y="396948"/>
            <a:ext cx="2632897" cy="197467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91185"/>
              </p:ext>
            </p:extLst>
          </p:nvPr>
        </p:nvGraphicFramePr>
        <p:xfrm>
          <a:off x="4769399" y="2568271"/>
          <a:ext cx="219528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015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81274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51133"/>
              </p:ext>
            </p:extLst>
          </p:nvPr>
        </p:nvGraphicFramePr>
        <p:xfrm>
          <a:off x="2118370" y="5637295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94" y="3449093"/>
            <a:ext cx="2774690" cy="20810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97" y="3618361"/>
            <a:ext cx="2624353" cy="1800682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39318"/>
              </p:ext>
            </p:extLst>
          </p:nvPr>
        </p:nvGraphicFramePr>
        <p:xfrm>
          <a:off x="7673707" y="5615881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4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07453"/>
              </p:ext>
            </p:extLst>
          </p:nvPr>
        </p:nvGraphicFramePr>
        <p:xfrm>
          <a:off x="740038" y="2355321"/>
          <a:ext cx="2130337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096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5224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49867"/>
              </p:ext>
            </p:extLst>
          </p:nvPr>
        </p:nvGraphicFramePr>
        <p:xfrm>
          <a:off x="3487054" y="2371621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20713"/>
              </p:ext>
            </p:extLst>
          </p:nvPr>
        </p:nvGraphicFramePr>
        <p:xfrm>
          <a:off x="6103980" y="2371621"/>
          <a:ext cx="219528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015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81274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51987"/>
              </p:ext>
            </p:extLst>
          </p:nvPr>
        </p:nvGraphicFramePr>
        <p:xfrm>
          <a:off x="9008288" y="2371621"/>
          <a:ext cx="219528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015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81274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17987"/>
              </p:ext>
            </p:extLst>
          </p:nvPr>
        </p:nvGraphicFramePr>
        <p:xfrm>
          <a:off x="3452951" y="5440645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27848"/>
              </p:ext>
            </p:extLst>
          </p:nvPr>
        </p:nvGraphicFramePr>
        <p:xfrm>
          <a:off x="571132" y="5440645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21133"/>
              </p:ext>
            </p:extLst>
          </p:nvPr>
        </p:nvGraphicFramePr>
        <p:xfrm>
          <a:off x="6247682" y="5360842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33104"/>
              </p:ext>
            </p:extLst>
          </p:nvPr>
        </p:nvGraphicFramePr>
        <p:xfrm>
          <a:off x="9008288" y="5419231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2" y="367091"/>
            <a:ext cx="2392170" cy="1794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54" y="355922"/>
            <a:ext cx="2407063" cy="1805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346" y="143944"/>
            <a:ext cx="2783172" cy="20873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1" y="3295658"/>
            <a:ext cx="2791973" cy="20939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59" y="3421711"/>
            <a:ext cx="2455832" cy="184187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77" y="3572436"/>
            <a:ext cx="2384541" cy="17884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584" y="3576422"/>
            <a:ext cx="2178156" cy="16336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54" y="331354"/>
            <a:ext cx="2225047" cy="16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6622"/>
              </p:ext>
            </p:extLst>
          </p:nvPr>
        </p:nvGraphicFramePr>
        <p:xfrm>
          <a:off x="4575636" y="3231238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61471"/>
              </p:ext>
            </p:extLst>
          </p:nvPr>
        </p:nvGraphicFramePr>
        <p:xfrm>
          <a:off x="1079145" y="3128916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27" y="347471"/>
            <a:ext cx="3318550" cy="24889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6" y="457195"/>
            <a:ext cx="3023623" cy="2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91243"/>
              </p:ext>
            </p:extLst>
          </p:nvPr>
        </p:nvGraphicFramePr>
        <p:xfrm>
          <a:off x="740038" y="2355321"/>
          <a:ext cx="2130337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096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5224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18635"/>
              </p:ext>
            </p:extLst>
          </p:nvPr>
        </p:nvGraphicFramePr>
        <p:xfrm>
          <a:off x="3487054" y="2371621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65289"/>
              </p:ext>
            </p:extLst>
          </p:nvPr>
        </p:nvGraphicFramePr>
        <p:xfrm>
          <a:off x="6103980" y="2371621"/>
          <a:ext cx="219528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015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81274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78762"/>
              </p:ext>
            </p:extLst>
          </p:nvPr>
        </p:nvGraphicFramePr>
        <p:xfrm>
          <a:off x="9008288" y="2371621"/>
          <a:ext cx="219528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015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981274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56195"/>
              </p:ext>
            </p:extLst>
          </p:nvPr>
        </p:nvGraphicFramePr>
        <p:xfrm>
          <a:off x="3452951" y="5440645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30646"/>
              </p:ext>
            </p:extLst>
          </p:nvPr>
        </p:nvGraphicFramePr>
        <p:xfrm>
          <a:off x="571132" y="5440645"/>
          <a:ext cx="23687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26616"/>
              </p:ext>
            </p:extLst>
          </p:nvPr>
        </p:nvGraphicFramePr>
        <p:xfrm>
          <a:off x="6247682" y="5360842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91719"/>
              </p:ext>
            </p:extLst>
          </p:nvPr>
        </p:nvGraphicFramePr>
        <p:xfrm>
          <a:off x="9008288" y="5419231"/>
          <a:ext cx="2368732" cy="89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31">
                  <a:extLst>
                    <a:ext uri="{9D8B030D-6E8A-4147-A177-3AD203B41FA5}">
                      <a16:colId xmlns:a16="http://schemas.microsoft.com/office/drawing/2014/main" val="2733885951"/>
                    </a:ext>
                  </a:extLst>
                </a:gridCol>
                <a:gridCol w="1058801">
                  <a:extLst>
                    <a:ext uri="{9D8B030D-6E8A-4147-A177-3AD203B41FA5}">
                      <a16:colId xmlns:a16="http://schemas.microsoft.com/office/drawing/2014/main" val="382395983"/>
                    </a:ext>
                  </a:extLst>
                </a:gridCol>
              </a:tblGrid>
              <a:tr h="25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25489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56308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5179"/>
                  </a:ext>
                </a:extLst>
              </a:tr>
              <a:tr h="187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sample t-test (P-value)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89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5" y="143944"/>
            <a:ext cx="2389639" cy="17922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86" y="237719"/>
            <a:ext cx="2349895" cy="17624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3" y="172773"/>
            <a:ext cx="2669597" cy="20021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64" y="200645"/>
            <a:ext cx="2632435" cy="19743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" y="3636115"/>
            <a:ext cx="2214729" cy="166104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86" y="3596542"/>
            <a:ext cx="2443500" cy="16344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43" y="3357775"/>
            <a:ext cx="2541271" cy="19059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12" y="3225061"/>
            <a:ext cx="2549883" cy="19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1000</Words>
  <Application>Microsoft Office PowerPoint</Application>
  <PresentationFormat>와이드스크린</PresentationFormat>
  <Paragraphs>359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aquinasws</cp:lastModifiedBy>
  <cp:revision>43</cp:revision>
  <dcterms:created xsi:type="dcterms:W3CDTF">2018-06-14T06:00:21Z</dcterms:created>
  <dcterms:modified xsi:type="dcterms:W3CDTF">2018-09-12T12:39:10Z</dcterms:modified>
</cp:coreProperties>
</file>