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0" r:id="rId13"/>
    <p:sldId id="289" r:id="rId14"/>
    <p:sldId id="291" r:id="rId15"/>
    <p:sldId id="28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00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EC08-D5AF-4999-B696-0D30C4123F95}" type="datetimeFigureOut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3620-273A-4D07-9A18-982E422AB4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34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EC08-D5AF-4999-B696-0D30C4123F95}" type="datetimeFigureOut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3620-273A-4D07-9A18-982E422AB4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9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EC08-D5AF-4999-B696-0D30C4123F95}" type="datetimeFigureOut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3620-273A-4D07-9A18-982E422AB4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34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EC08-D5AF-4999-B696-0D30C4123F95}" type="datetimeFigureOut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3620-273A-4D07-9A18-982E422AB4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04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EC08-D5AF-4999-B696-0D30C4123F95}" type="datetimeFigureOut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3620-273A-4D07-9A18-982E422AB4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40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EC08-D5AF-4999-B696-0D30C4123F95}" type="datetimeFigureOut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3620-273A-4D07-9A18-982E422AB4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7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EC08-D5AF-4999-B696-0D30C4123F95}" type="datetimeFigureOut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3620-273A-4D07-9A18-982E422AB4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4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EC08-D5AF-4999-B696-0D30C4123F95}" type="datetimeFigureOut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3620-273A-4D07-9A18-982E422AB4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17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EC08-D5AF-4999-B696-0D30C4123F95}" type="datetimeFigureOut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3620-273A-4D07-9A18-982E422AB4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58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EC08-D5AF-4999-B696-0D30C4123F95}" type="datetimeFigureOut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3620-273A-4D07-9A18-982E422AB4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19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EC08-D5AF-4999-B696-0D30C4123F95}" type="datetimeFigureOut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3620-273A-4D07-9A18-982E422AB4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56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BEC08-D5AF-4999-B696-0D30C4123F95}" type="datetimeFigureOut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F3620-273A-4D07-9A18-982E422AB4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1175" y="1767761"/>
            <a:ext cx="7629582" cy="4618748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597061"/>
            <a:ext cx="9567556" cy="83099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개인별 네트워크 분석연구</a:t>
            </a:r>
            <a:endParaRPr lang="en-US" altLang="ko-KR" sz="2400" b="1" dirty="0" smtClean="0"/>
          </a:p>
          <a:p>
            <a:pPr marL="342900" indent="-342900">
              <a:buFontTx/>
              <a:buChar char="-"/>
            </a:pPr>
            <a:r>
              <a:rPr lang="en-US" altLang="ko-KR" sz="2400" b="1" dirty="0" smtClean="0"/>
              <a:t>Spanning Complexity and </a:t>
            </a:r>
            <a:r>
              <a:rPr lang="en-US" altLang="ko-KR" sz="2400" b="1" dirty="0" err="1" smtClean="0"/>
              <a:t>Mapview</a:t>
            </a:r>
            <a:r>
              <a:rPr lang="en-US" altLang="ko-KR" sz="2400" b="1" dirty="0" smtClean="0"/>
              <a:t> with </a:t>
            </a:r>
            <a:r>
              <a:rPr lang="en-US" altLang="ko-KR" sz="2400" b="1" dirty="0" err="1" smtClean="0"/>
              <a:t>GoodMorn</a:t>
            </a:r>
            <a:r>
              <a:rPr lang="en-US" altLang="ko-KR" sz="2400" b="1" dirty="0" smtClean="0"/>
              <a:t> Network</a:t>
            </a:r>
            <a:endParaRPr lang="ko-KR" altLang="en-US" sz="24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148478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53739" y="5275650"/>
            <a:ext cx="460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/>
              <a:t>서울대학교</a:t>
            </a:r>
            <a:endParaRPr lang="en-US" altLang="ko-KR" sz="2000" dirty="0" smtClean="0"/>
          </a:p>
          <a:p>
            <a:pPr algn="r"/>
            <a:r>
              <a:rPr lang="ko-KR" altLang="en-US" sz="2000" dirty="0" smtClean="0"/>
              <a:t>수학기반 산업데이터해석 연구센터</a:t>
            </a:r>
            <a:endParaRPr lang="en-US" altLang="ko-KR" sz="2000" dirty="0" smtClean="0"/>
          </a:p>
          <a:p>
            <a:pPr algn="r"/>
            <a:r>
              <a:rPr lang="ko-KR" altLang="en-US" sz="2000" dirty="0" smtClean="0"/>
              <a:t>진성태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37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3854" y="128255"/>
            <a:ext cx="3316549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Spanning Complexity</a:t>
            </a:r>
            <a:endParaRPr lang="ko-KR" altLang="en-US" sz="24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3854" y="570377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6463" y="1156996"/>
            <a:ext cx="53653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우리는 </a:t>
            </a:r>
            <a:r>
              <a:rPr lang="en-US" altLang="ko-KR" dirty="0" smtClean="0"/>
              <a:t>Network Reduction</a:t>
            </a:r>
            <a:r>
              <a:rPr lang="ko-KR" altLang="en-US" dirty="0" smtClean="0"/>
              <a:t>을 통하여 약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단계에 거쳐 점차 축소 되는 개인별 네트워크를 관찰할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우리는 여기에서 각 단계의 개인별 네트워크 안에 </a:t>
            </a:r>
            <a:r>
              <a:rPr lang="en-US" altLang="ko-KR" dirty="0" smtClean="0"/>
              <a:t>Spanning Tree</a:t>
            </a:r>
            <a:r>
              <a:rPr lang="ko-KR" altLang="en-US" dirty="0" smtClean="0"/>
              <a:t>의 개수를 세는 것으로 네트워크의 연결 정도가 어떻게 변화하는지 확인할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여기서 개인별 네트워크는 각 </a:t>
            </a:r>
            <a:r>
              <a:rPr lang="ko-KR" altLang="en-US" dirty="0" err="1" smtClean="0"/>
              <a:t>엣지의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degree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보다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크거나 같은 멀티 그래프의 형태를 띄기 때문에 </a:t>
            </a:r>
            <a:r>
              <a:rPr lang="en-US" altLang="ko-KR" dirty="0" smtClean="0"/>
              <a:t>Spanning tree</a:t>
            </a:r>
            <a:r>
              <a:rPr lang="ko-KR" altLang="en-US" dirty="0" smtClean="0"/>
              <a:t>의 개수</a:t>
            </a:r>
            <a:r>
              <a:rPr lang="en-US" altLang="ko-KR" dirty="0" smtClean="0"/>
              <a:t>(#St)</a:t>
            </a:r>
            <a:r>
              <a:rPr lang="ko-KR" altLang="en-US" dirty="0" smtClean="0"/>
              <a:t>는 상당히 크게 계산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이를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 값을 취한 후 </a:t>
            </a:r>
            <a:r>
              <a:rPr lang="en-US" altLang="ko-KR" dirty="0" smtClean="0"/>
              <a:t>degree</a:t>
            </a:r>
            <a:r>
              <a:rPr lang="ko-KR" altLang="en-US" dirty="0" smtClean="0"/>
              <a:t> 합의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값으로 나눈 값을 </a:t>
            </a:r>
            <a:r>
              <a:rPr lang="en-US" altLang="ko-KR" dirty="0" smtClean="0"/>
              <a:t>Spanning Complexity(SC)</a:t>
            </a:r>
            <a:r>
              <a:rPr lang="ko-KR" altLang="en-US" dirty="0" smtClean="0"/>
              <a:t>로 정의하고 이 값의 변화를 비교하려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6568" y="3413810"/>
            <a:ext cx="4980416" cy="328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419255"/>
              </p:ext>
            </p:extLst>
          </p:nvPr>
        </p:nvGraphicFramePr>
        <p:xfrm>
          <a:off x="5741456" y="1137454"/>
          <a:ext cx="6327791" cy="2276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" r:id="rId4" imgW="7555320" imgH="2717280" progId="Photoshop.Image.7">
                  <p:embed/>
                </p:oleObj>
              </mc:Choice>
              <mc:Fallback>
                <p:oleObj name="Image" r:id="rId4" imgW="7555320" imgH="2717280" progId="Photoshop.Image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41456" y="1137454"/>
                        <a:ext cx="6327791" cy="2276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463" y="5255741"/>
            <a:ext cx="5387473" cy="87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3854" y="128255"/>
            <a:ext cx="3316549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Spanning Complexity</a:t>
            </a:r>
            <a:endParaRPr lang="ko-KR" altLang="en-US" sz="24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3854" y="570377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6463" y="1156996"/>
            <a:ext cx="53653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개인별 네트워크에서 해당 개인을 중심으로 주위가 상당히 잘 연결 되어 있을 경우에는 축소 된 네트워크에서도 그 성향이 유지되며 </a:t>
            </a:r>
            <a:r>
              <a:rPr lang="en-US" altLang="ko-KR" dirty="0" smtClean="0"/>
              <a:t>Spanning Complexity</a:t>
            </a:r>
            <a:r>
              <a:rPr lang="ko-KR" altLang="en-US" dirty="0" smtClean="0"/>
              <a:t>가 느리게 하락하는 경향</a:t>
            </a:r>
            <a:r>
              <a:rPr lang="en-US" altLang="ko-KR" dirty="0" smtClean="0"/>
              <a:t>(convex)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이에 비해 개인별 네트워크가 해당 개인과의 연결만이 있고 이웃 끼리 서로 연결이 약할 때에는 </a:t>
            </a:r>
            <a:r>
              <a:rPr lang="en-US" altLang="ko-KR" dirty="0" smtClean="0"/>
              <a:t>Spanning Complexity</a:t>
            </a:r>
            <a:r>
              <a:rPr lang="ko-KR" altLang="en-US" dirty="0" smtClean="0"/>
              <a:t>가 급격하게 하락하는 경향</a:t>
            </a:r>
            <a:r>
              <a:rPr lang="en-US" altLang="ko-KR" dirty="0" smtClean="0"/>
              <a:t>(concave)</a:t>
            </a:r>
            <a:r>
              <a:rPr lang="ko-KR" altLang="en-US" dirty="0" smtClean="0"/>
              <a:t>이 확인되고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특히 </a:t>
            </a:r>
            <a:r>
              <a:rPr lang="ko-KR" altLang="en-US" dirty="0" err="1" smtClean="0"/>
              <a:t>어뷰져</a:t>
            </a:r>
            <a:r>
              <a:rPr lang="en-US" altLang="ko-KR" dirty="0" smtClean="0"/>
              <a:t>(Abuser) 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Spanning Complexity</a:t>
            </a:r>
            <a:r>
              <a:rPr lang="ko-KR" altLang="en-US" dirty="0" smtClean="0"/>
              <a:t>가 매우 낮게 유지됨을 확인할 수 있었다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우리는 이와 같이 개인별 네트워크의 경향을 </a:t>
            </a:r>
            <a:r>
              <a:rPr lang="en-US" altLang="ko-KR" dirty="0" smtClean="0"/>
              <a:t>Spanning Complexity</a:t>
            </a:r>
            <a:r>
              <a:rPr lang="ko-KR" altLang="en-US" dirty="0" smtClean="0"/>
              <a:t>를 통하여 확인을 할 수 있고 네트워크의 견고성을 수치화 할 수 있는 지표로 사용할 수 있으리라 예상한다</a:t>
            </a:r>
            <a:r>
              <a:rPr lang="en-US" altLang="ko-KR" dirty="0" smtClean="0"/>
              <a:t>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87" y="1898950"/>
            <a:ext cx="5576115" cy="3712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244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3854" y="128255"/>
            <a:ext cx="1505540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/>
              <a:t>Mapview</a:t>
            </a:r>
            <a:endParaRPr lang="ko-KR" altLang="en-US" sz="24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3854" y="570377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6463" y="1156996"/>
            <a:ext cx="5365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Mapview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GoodMorn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안의 특정 개인을 중심으로 한 개인별 네트워크를 정리하여 출력하는 인터페이스를 목표로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81" y="2351049"/>
            <a:ext cx="4283676" cy="41152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41773" y="1156996"/>
            <a:ext cx="5365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앞서 소개 된 바와 같이 </a:t>
            </a:r>
            <a:r>
              <a:rPr lang="en-US" altLang="ko-KR" dirty="0" err="1" smtClean="0"/>
              <a:t>GoodMorn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네트워크는 매우 복잡하기 때문에 특정 개인을 중심으로 한 주변 네트워크를 모두 출력하기에는 어려움이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이에 우리는 네트워크 축소 기법을 응용하여 주변 네트워크를 간결하게 표현하려 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5123935" y="3838832"/>
            <a:ext cx="535460" cy="12768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760" y="2784084"/>
            <a:ext cx="3504925" cy="401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96938" y="1611348"/>
            <a:ext cx="39995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대상이 되는 개인으로부터 </a:t>
            </a:r>
            <a:r>
              <a:rPr lang="ko-KR" altLang="en-US" dirty="0" err="1" smtClean="0"/>
              <a:t>엣지로</a:t>
            </a:r>
            <a:r>
              <a:rPr lang="ko-KR" altLang="en-US" dirty="0" smtClean="0"/>
              <a:t> 이어진 거리를 깊이</a:t>
            </a:r>
            <a:r>
              <a:rPr lang="en-US" altLang="ko-KR" dirty="0" smtClean="0"/>
              <a:t>(Depth)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Mapview</a:t>
            </a:r>
            <a:r>
              <a:rPr lang="ko-KR" altLang="en-US" dirty="0" smtClean="0"/>
              <a:t>는 깊이 별로 인접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검색하며 나아가고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깊이에서 설정 된 인원이 초과 될 경우에는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중요도에 의해서 선별하는 알고리즘이다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좌측의 예제는 </a:t>
            </a:r>
            <a:r>
              <a:rPr lang="en-US" altLang="ko-KR" dirty="0" smtClean="0"/>
              <a:t>depth 4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수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으로 설정한 경우가 된다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84452" y="1404759"/>
            <a:ext cx="7471924" cy="5028789"/>
            <a:chOff x="-7433" y="0"/>
            <a:chExt cx="5642651" cy="379764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41" y="0"/>
              <a:ext cx="5627277" cy="3797643"/>
            </a:xfrm>
            <a:prstGeom prst="rect">
              <a:avLst/>
            </a:prstGeom>
          </p:spPr>
        </p:pic>
        <p:sp>
          <p:nvSpPr>
            <p:cNvPr id="4" name="원호 3"/>
            <p:cNvSpPr/>
            <p:nvPr/>
          </p:nvSpPr>
          <p:spPr>
            <a:xfrm rot="1695091">
              <a:off x="-7433" y="1623466"/>
              <a:ext cx="805263" cy="805263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354" y="2274279"/>
              <a:ext cx="613994" cy="197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Depth : 0</a:t>
              </a:r>
              <a:endParaRPr lang="ko-KR" altLang="en-US" sz="1100" b="1" dirty="0"/>
            </a:p>
          </p:txBody>
        </p:sp>
        <p:sp>
          <p:nvSpPr>
            <p:cNvPr id="6" name="원호 5"/>
            <p:cNvSpPr/>
            <p:nvPr/>
          </p:nvSpPr>
          <p:spPr>
            <a:xfrm rot="1695091">
              <a:off x="1241066" y="1290426"/>
              <a:ext cx="805263" cy="805263"/>
            </a:xfrm>
            <a:prstGeom prst="arc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5100" y="2035498"/>
              <a:ext cx="613994" cy="197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Depth : 1</a:t>
              </a:r>
              <a:endParaRPr lang="ko-KR" altLang="en-US" sz="1100" b="1" dirty="0"/>
            </a:p>
          </p:txBody>
        </p:sp>
        <p:sp>
          <p:nvSpPr>
            <p:cNvPr id="8" name="원호 7"/>
            <p:cNvSpPr/>
            <p:nvPr/>
          </p:nvSpPr>
          <p:spPr>
            <a:xfrm rot="1995039">
              <a:off x="2194652" y="735498"/>
              <a:ext cx="1405279" cy="1579925"/>
            </a:xfrm>
            <a:prstGeom prst="arc">
              <a:avLst>
                <a:gd name="adj1" fmla="val 14219966"/>
                <a:gd name="adj2" fmla="val 3367126"/>
              </a:avLst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01348" y="1992089"/>
              <a:ext cx="613994" cy="197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Depth : 2</a:t>
              </a:r>
              <a:endParaRPr lang="ko-KR" altLang="en-US" sz="1100" b="1" dirty="0"/>
            </a:p>
          </p:txBody>
        </p:sp>
        <p:sp>
          <p:nvSpPr>
            <p:cNvPr id="10" name="원호 9"/>
            <p:cNvSpPr/>
            <p:nvPr/>
          </p:nvSpPr>
          <p:spPr>
            <a:xfrm rot="5051874">
              <a:off x="2459686" y="724043"/>
              <a:ext cx="2349554" cy="2349554"/>
            </a:xfrm>
            <a:prstGeom prst="arc">
              <a:avLst/>
            </a:prstGeom>
            <a:ln>
              <a:solidFill>
                <a:srgbClr val="FF3399">
                  <a:alpha val="37000"/>
                </a:srgb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88347" y="2858804"/>
              <a:ext cx="613994" cy="197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Depth : 3</a:t>
              </a:r>
              <a:endParaRPr lang="ko-KR" altLang="en-US" sz="11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81965" y="3453601"/>
              <a:ext cx="613994" cy="197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Depth : 4</a:t>
              </a:r>
              <a:endParaRPr lang="ko-KR" altLang="en-US" sz="1100" b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93854" y="128255"/>
            <a:ext cx="1505540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/>
              <a:t>Mapview</a:t>
            </a:r>
            <a:endParaRPr lang="ko-KR" altLang="en-US" sz="2400" b="1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193854" y="570377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3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4347" y="1100132"/>
            <a:ext cx="37350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중요도 선별은 앞서 수행했던 네트워크 축소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기법을 사용하여 각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별로 순위를 매기며 선별하는 작업을 거친다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또한 시각적 효과로서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Pagerank</a:t>
            </a:r>
            <a:r>
              <a:rPr lang="ko-KR" altLang="en-US" dirty="0" smtClean="0"/>
              <a:t>값의 높고 낮음에 따라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크기를 조정하고 두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사이의 씨앗을 주고 받은 횟수에 비례하여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의 굵기를 표현했다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93854" y="128255"/>
            <a:ext cx="1505540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/>
              <a:t>Mapview</a:t>
            </a:r>
            <a:endParaRPr lang="ko-KR" altLang="en-US" sz="2400" b="1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193854" y="570377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943" y="695259"/>
            <a:ext cx="5364940" cy="58455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270309" y="11001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이웃의 수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씨앗을 주고 받은 개수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씨앗을 주고 받은 횟수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Pagerank</a:t>
            </a:r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581632" y="4209535"/>
            <a:ext cx="5412992" cy="2397007"/>
            <a:chOff x="-7433" y="0"/>
            <a:chExt cx="5642651" cy="379764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41" y="0"/>
              <a:ext cx="5627277" cy="3797643"/>
            </a:xfrm>
            <a:prstGeom prst="rect">
              <a:avLst/>
            </a:prstGeom>
          </p:spPr>
        </p:pic>
        <p:sp>
          <p:nvSpPr>
            <p:cNvPr id="9" name="원호 8"/>
            <p:cNvSpPr/>
            <p:nvPr/>
          </p:nvSpPr>
          <p:spPr>
            <a:xfrm rot="1695091">
              <a:off x="-7433" y="1623466"/>
              <a:ext cx="805263" cy="805263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54" y="2274279"/>
              <a:ext cx="613994" cy="197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Depth : 0</a:t>
              </a:r>
              <a:endParaRPr lang="ko-KR" altLang="en-US" sz="1100" b="1" dirty="0"/>
            </a:p>
          </p:txBody>
        </p:sp>
        <p:sp>
          <p:nvSpPr>
            <p:cNvPr id="11" name="원호 10"/>
            <p:cNvSpPr/>
            <p:nvPr/>
          </p:nvSpPr>
          <p:spPr>
            <a:xfrm rot="1695091">
              <a:off x="1241066" y="1290426"/>
              <a:ext cx="805263" cy="805263"/>
            </a:xfrm>
            <a:prstGeom prst="arc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95100" y="2035498"/>
              <a:ext cx="613994" cy="197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Depth : 1</a:t>
              </a:r>
              <a:endParaRPr lang="ko-KR" altLang="en-US" sz="1100" b="1" dirty="0"/>
            </a:p>
          </p:txBody>
        </p:sp>
        <p:sp>
          <p:nvSpPr>
            <p:cNvPr id="13" name="원호 12"/>
            <p:cNvSpPr/>
            <p:nvPr/>
          </p:nvSpPr>
          <p:spPr>
            <a:xfrm rot="1995039">
              <a:off x="2194652" y="735498"/>
              <a:ext cx="1405279" cy="1579925"/>
            </a:xfrm>
            <a:prstGeom prst="arc">
              <a:avLst>
                <a:gd name="adj1" fmla="val 14219966"/>
                <a:gd name="adj2" fmla="val 3367126"/>
              </a:avLst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01348" y="1992089"/>
              <a:ext cx="613994" cy="197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Depth : 2</a:t>
              </a:r>
              <a:endParaRPr lang="ko-KR" altLang="en-US" sz="1100" b="1" dirty="0"/>
            </a:p>
          </p:txBody>
        </p:sp>
        <p:sp>
          <p:nvSpPr>
            <p:cNvPr id="19" name="원호 18"/>
            <p:cNvSpPr/>
            <p:nvPr/>
          </p:nvSpPr>
          <p:spPr>
            <a:xfrm rot="5051874">
              <a:off x="2459686" y="724043"/>
              <a:ext cx="2349554" cy="2349554"/>
            </a:xfrm>
            <a:prstGeom prst="arc">
              <a:avLst/>
            </a:prstGeom>
            <a:ln>
              <a:solidFill>
                <a:srgbClr val="FF3399">
                  <a:alpha val="37000"/>
                </a:srgb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88347" y="2858804"/>
              <a:ext cx="613994" cy="197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Depth : 3</a:t>
              </a:r>
              <a:endParaRPr lang="ko-KR" altLang="en-US" sz="11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81965" y="3453601"/>
              <a:ext cx="613994" cy="197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Depth : 4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3006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881449" cy="2800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28303" y="2875005"/>
            <a:ext cx="3987113" cy="14498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ea typeface="Arial Unicode MS" pitchFamily="50" charset="-127"/>
                <a:cs typeface="Arial Unicode MS" pitchFamily="50" charset="-127"/>
              </a:rPr>
              <a:t>Thank You!!</a:t>
            </a:r>
            <a:endParaRPr lang="ko-KR" altLang="en-US" sz="4400" dirty="0"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6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32449" y="1996751"/>
            <a:ext cx="7937492" cy="4483064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836712"/>
            <a:ext cx="995785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Index</a:t>
            </a:r>
            <a:endParaRPr lang="ko-KR" altLang="en-US" sz="24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148478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1781162"/>
            <a:ext cx="2512547" cy="107721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 smtClean="0"/>
              <a:t>GoodMorn</a:t>
            </a:r>
            <a:r>
              <a:rPr lang="en-US" altLang="ko-KR" sz="1600" dirty="0" smtClean="0"/>
              <a:t> Network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Network Reduction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Spanning Complexity</a:t>
            </a:r>
          </a:p>
          <a:p>
            <a:pPr marL="342900" indent="-342900">
              <a:buAutoNum type="arabicPeriod"/>
            </a:pPr>
            <a:r>
              <a:rPr lang="en-US" altLang="ko-KR" sz="1600" dirty="0" err="1" smtClean="0"/>
              <a:t>Mapview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91209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3854" y="128255"/>
            <a:ext cx="3136693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/>
              <a:t>Goodmorn</a:t>
            </a:r>
            <a:r>
              <a:rPr lang="en-US" altLang="ko-KR" sz="2400" b="1" dirty="0" smtClean="0"/>
              <a:t> Network</a:t>
            </a:r>
            <a:endParaRPr lang="ko-KR" altLang="en-US" sz="24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3854" y="570377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4" y="787045"/>
            <a:ext cx="5924001" cy="55857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38725" y="914400"/>
            <a:ext cx="5284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우리는 </a:t>
            </a:r>
            <a:r>
              <a:rPr lang="en-US" altLang="ko-KR" dirty="0" err="1" smtClean="0"/>
              <a:t>MyCreditChain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이하 </a:t>
            </a:r>
            <a:r>
              <a:rPr lang="en-US" altLang="ko-KR" dirty="0" smtClean="0"/>
              <a:t>MCC)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GoodMorn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데이터를 기반으로 개인별 네트워크를 분석하는 기법에 대한 연구를 수행하였다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 우리는 </a:t>
            </a:r>
            <a:r>
              <a:rPr lang="en-US" altLang="ko-KR" dirty="0" err="1" smtClean="0"/>
              <a:t>GoodMorn</a:t>
            </a:r>
            <a:r>
              <a:rPr lang="ko-KR" altLang="en-US" dirty="0" smtClean="0"/>
              <a:t>의 시스템과 데이터로부터 </a:t>
            </a:r>
            <a:r>
              <a:rPr lang="en-US" altLang="ko-KR" dirty="0" err="1" smtClean="0"/>
              <a:t>GoodMorn</a:t>
            </a:r>
            <a:r>
              <a:rPr lang="en-US" altLang="ko-KR" dirty="0" smtClean="0"/>
              <a:t> Network</a:t>
            </a:r>
            <a:r>
              <a:rPr lang="ko-KR" altLang="en-US" dirty="0" smtClean="0"/>
              <a:t>를 정의할 수 있었다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와 유사한 유저 사이의 관계를 표현하는 네트워크로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GoodMorn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시스템을 통하여 씨앗을 주고 받은 관계를 기반으로 한 네트워크를 정의 하였다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 네트워크에서 각 점은 </a:t>
            </a:r>
            <a:r>
              <a:rPr lang="ko-KR" altLang="en-US" dirty="0" err="1" smtClean="0"/>
              <a:t>노드</a:t>
            </a:r>
            <a:r>
              <a:rPr lang="en-US" altLang="ko-KR" dirty="0" smtClean="0"/>
              <a:t>(node)</a:t>
            </a:r>
            <a:r>
              <a:rPr lang="ko-KR" altLang="en-US" dirty="0" smtClean="0"/>
              <a:t>라 불리며 이는 각 개인을 의미하고 그 번호로 식별한다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왼쪽 그림은 붉은색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중심으로 한 네트워크의 일부분이다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두 점이 선로 이어져 있다는 것은 두 사람 사이에 씨앗을 주고 받았음을 의미하고 이 선은 </a:t>
            </a:r>
            <a:r>
              <a:rPr lang="ko-KR" altLang="en-US" dirty="0" err="1" smtClean="0"/>
              <a:t>엣지</a:t>
            </a:r>
            <a:r>
              <a:rPr lang="en-US" altLang="ko-KR" dirty="0" smtClean="0"/>
              <a:t>(edge)</a:t>
            </a:r>
            <a:r>
              <a:rPr lang="ko-KR" altLang="en-US" dirty="0" smtClean="0"/>
              <a:t>라고 부른다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4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3854" y="128255"/>
            <a:ext cx="3245697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/>
              <a:t>Goodmorn</a:t>
            </a:r>
            <a:r>
              <a:rPr lang="en-US" altLang="ko-KR" sz="2400" b="1" dirty="0" smtClean="0"/>
              <a:t> Network</a:t>
            </a:r>
            <a:endParaRPr lang="ko-KR" altLang="en-US" sz="24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3854" y="570377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370" y="1027419"/>
            <a:ext cx="5542838" cy="54155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873" y="1012500"/>
            <a:ext cx="5597025" cy="54910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6463" y="1156996"/>
            <a:ext cx="54084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실제 데이터를 기반으로 한 네트워크 분석이 어려운 점 이유 중 하나는 이러한 네트워크의 크기가 상당히 크기 때문이다</a:t>
            </a:r>
            <a:r>
              <a:rPr lang="en-US" altLang="ko-KR" dirty="0" smtClean="0"/>
              <a:t>. A</a:t>
            </a:r>
            <a:r>
              <a:rPr lang="ko-KR" altLang="en-US" dirty="0" smtClean="0"/>
              <a:t>라는 사람과 연결 된 사람의 집합을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이웃이라고 정의했을 때</a:t>
            </a:r>
            <a:r>
              <a:rPr lang="en-US" altLang="ko-KR" dirty="0" smtClean="0"/>
              <a:t>, A</a:t>
            </a:r>
            <a:r>
              <a:rPr lang="ko-KR" altLang="en-US" dirty="0" smtClean="0"/>
              <a:t>의 이웃이 충분히 많아지면 우측과 같이 식별이 거의 불가능한 그래프가 그려진다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우리는 이러한 네트워크를 분석하기 위하여 각 </a:t>
            </a:r>
            <a:r>
              <a:rPr lang="ko-KR" altLang="en-US" dirty="0" err="1" smtClean="0"/>
              <a:t>노드별</a:t>
            </a:r>
            <a:r>
              <a:rPr lang="ko-KR" altLang="en-US" dirty="0" smtClean="0"/>
              <a:t> 중요도를 고려하고 이를 기반으로 네트워크를 축소 시키며 그 변화를 관찰하는 기법을 연구하기 시작하였다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44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3854" y="128255"/>
            <a:ext cx="3031343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Network Reduction</a:t>
            </a:r>
            <a:endParaRPr lang="ko-KR" altLang="en-US" sz="24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3854" y="570377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6463" y="1156996"/>
            <a:ext cx="53817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네트워크 안의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제거 해나가며 네트워크를 축소시키는 기법은 잘 알려져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중요한 것은 어떤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우선 탈락 시킬지 정하는 것이다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우리는 </a:t>
            </a:r>
            <a:r>
              <a:rPr lang="en-US" altLang="ko-KR" dirty="0" err="1" smtClean="0"/>
              <a:t>GoodMorn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네트워크의 특성을 감안하여 아래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가지를 그 기준으로 삼았다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이웃의 수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씨앗을 주고 받은 개수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씨앗을 주고 받은 횟수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 smtClean="0"/>
              <a:t>Pagerank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7843" y="615519"/>
            <a:ext cx="4095750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244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3854" y="128255"/>
            <a:ext cx="3031343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Network Reduction</a:t>
            </a:r>
            <a:endParaRPr lang="ko-KR" altLang="en-US" sz="24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3854" y="570377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67663" y="1148758"/>
            <a:ext cx="55465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이웃의 수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씨앗을 주고 받은 개수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씨앗을 주고 받은 횟수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 smtClean="0"/>
              <a:t>Pagerank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1~3</a:t>
            </a:r>
            <a:r>
              <a:rPr lang="ko-KR" altLang="en-US" dirty="0" smtClean="0"/>
              <a:t>을 통하여 각 노드의 활동 성향을 분석하고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Pagerank</a:t>
            </a:r>
            <a:r>
              <a:rPr lang="ko-KR" altLang="en-US" dirty="0" smtClean="0"/>
              <a:t>를 통하여 각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가지는 중요성을 전체 네트워크 관점에서 비교한다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Pagerank</a:t>
            </a:r>
            <a:r>
              <a:rPr lang="ko-KR" altLang="en-US" dirty="0" smtClean="0"/>
              <a:t>가 가지는 특징은 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중요한 페이지에서 연결된 페이지는 중요하다</a:t>
            </a:r>
            <a:r>
              <a:rPr lang="en-US" altLang="ko-KR" dirty="0" smtClean="0"/>
              <a:t>’</a:t>
            </a:r>
          </a:p>
          <a:p>
            <a:r>
              <a:rPr lang="ko-KR" altLang="en-US" dirty="0" smtClean="0"/>
              <a:t>는 이론으로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</a:t>
            </a:r>
            <a:r>
              <a:rPr lang="en-US" altLang="ko-KR" dirty="0" err="1" smtClean="0"/>
              <a:t>GoodMorn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네트워크에선 다음과 같이 해석하려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‘</a:t>
            </a:r>
            <a:r>
              <a:rPr lang="ko-KR" altLang="en-US" b="1" dirty="0" smtClean="0"/>
              <a:t>신뢰할 수 있는 이의 이웃은 신뢰 할 수 있다</a:t>
            </a:r>
            <a:r>
              <a:rPr lang="en-US" altLang="ko-KR" b="1" dirty="0" smtClean="0"/>
              <a:t>’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37" y="922135"/>
            <a:ext cx="5582045" cy="482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3854" y="128255"/>
            <a:ext cx="3031343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Network Reduction</a:t>
            </a:r>
            <a:endParaRPr lang="ko-KR" altLang="en-US" sz="24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3854" y="570377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6463" y="1156996"/>
            <a:ext cx="53653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개인별 네트워크는 어떤 개인을 중심으로 그 이웃으로 구성된 네트워크를 의미한다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우리는 개인별 네트워크 안에서 각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중요도를 가늠하고 그에 따라서 네트워크를 축소하는 방안을 생각한다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네트워크 안의 각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대해서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중요도는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이웃의 수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씨앗을 주고 받은 개수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씨앗을 주고 받은 횟수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 smtClean="0"/>
              <a:t>Pagerank</a:t>
            </a:r>
            <a:endParaRPr lang="en-US" altLang="ko-KR" dirty="0" smtClean="0"/>
          </a:p>
          <a:p>
            <a:r>
              <a:rPr lang="ko-KR" altLang="en-US" dirty="0" smtClean="0"/>
              <a:t>각각의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내림차순 순위</a:t>
            </a:r>
            <a:r>
              <a:rPr lang="en-US" altLang="ko-KR" dirty="0" smtClean="0"/>
              <a:t>)/(</a:t>
            </a:r>
            <a:r>
              <a:rPr lang="ko-KR" altLang="en-US" dirty="0" smtClean="0"/>
              <a:t>전체 개수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의 평균으로 정한다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예를 들어 전체 네트워크가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노드로</a:t>
            </a:r>
            <a:r>
              <a:rPr lang="ko-KR" altLang="en-US" dirty="0" smtClean="0"/>
              <a:t> 이루어졌고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이웃의 수가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번째로 많은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이웃 점수는 </a:t>
            </a:r>
            <a:r>
              <a:rPr lang="en-US" altLang="ko-KR" dirty="0" smtClean="0"/>
              <a:t>16/20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827059" y="642551"/>
            <a:ext cx="6158995" cy="6075406"/>
            <a:chOff x="5827059" y="642551"/>
            <a:chExt cx="6158995" cy="6075406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827059" y="642551"/>
              <a:ext cx="3819418" cy="354227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638122" y="3502497"/>
              <a:ext cx="3347932" cy="32154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</p:pic>
        <p:sp>
          <p:nvSpPr>
            <p:cNvPr id="12" name="아래쪽 화살표 11"/>
            <p:cNvSpPr/>
            <p:nvPr/>
          </p:nvSpPr>
          <p:spPr>
            <a:xfrm rot="18508812">
              <a:off x="8394357" y="3336324"/>
              <a:ext cx="568411" cy="444843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44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3854" y="128255"/>
            <a:ext cx="3031343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Network Reduction</a:t>
            </a:r>
            <a:endParaRPr lang="ko-KR" altLang="en-US" sz="24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3854" y="570377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6463" y="1156996"/>
            <a:ext cx="53653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엣지</a:t>
            </a:r>
            <a:r>
              <a:rPr lang="ko-KR" altLang="en-US" dirty="0" smtClean="0"/>
              <a:t> 중요도에 대한 각 점수는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사이의 값으로 표현되므로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이들의 평균 역시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사이의 값으로 나타나게 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우리는 각 </a:t>
            </a:r>
            <a:r>
              <a:rPr lang="ko-KR" altLang="en-US" dirty="0" err="1" smtClean="0"/>
              <a:t>엣지가</a:t>
            </a:r>
            <a:r>
              <a:rPr lang="ko-KR" altLang="en-US" dirty="0" smtClean="0"/>
              <a:t> 가지는 스코어의 분포를 확인 한 뒤 이를 약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분할 하여 해당 </a:t>
            </a:r>
            <a:r>
              <a:rPr lang="ko-KR" altLang="en-US" dirty="0" err="1" smtClean="0"/>
              <a:t>기준값</a:t>
            </a:r>
            <a:r>
              <a:rPr lang="ko-KR" altLang="en-US" dirty="0" smtClean="0"/>
              <a:t> 보다 스코어가 낮은 </a:t>
            </a:r>
            <a:r>
              <a:rPr lang="ko-KR" altLang="en-US" dirty="0" err="1" smtClean="0"/>
              <a:t>엣지들을</a:t>
            </a:r>
            <a:r>
              <a:rPr lang="ko-KR" altLang="en-US" dirty="0" smtClean="0"/>
              <a:t> 제거해나가며 축소 된 네트워크를 순차적으로 얻을 수 있다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453316" y="1349075"/>
            <a:ext cx="4953000" cy="4508027"/>
            <a:chOff x="6008473" y="1167843"/>
            <a:chExt cx="4953000" cy="450802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08473" y="1167843"/>
              <a:ext cx="4953000" cy="1095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08474" y="2321268"/>
              <a:ext cx="4916668" cy="3354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4244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3854" y="128255"/>
            <a:ext cx="3316549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Spanning Complexity</a:t>
            </a:r>
            <a:endParaRPr lang="ko-KR" altLang="en-US" sz="24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3854" y="570377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6463" y="1156996"/>
            <a:ext cx="5365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조합론의</a:t>
            </a:r>
            <a:r>
              <a:rPr lang="ko-KR" altLang="en-US" dirty="0" smtClean="0"/>
              <a:t> 한 분야인 그래프 이론에서는 그래프를 점</a:t>
            </a:r>
            <a:r>
              <a:rPr lang="en-US" altLang="ko-KR" dirty="0" smtClean="0"/>
              <a:t>(vertex)</a:t>
            </a:r>
            <a:r>
              <a:rPr lang="ko-KR" altLang="en-US" dirty="0" smtClean="0"/>
              <a:t>과 선</a:t>
            </a:r>
            <a:r>
              <a:rPr lang="en-US" altLang="ko-KR" dirty="0" smtClean="0"/>
              <a:t>(edge)</a:t>
            </a:r>
            <a:r>
              <a:rPr lang="ko-KR" altLang="en-US" dirty="0" smtClean="0"/>
              <a:t>로 이루어진 집합으로 정의한다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노드와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엣지로</a:t>
            </a:r>
            <a:r>
              <a:rPr lang="ko-KR" altLang="en-US" dirty="0" smtClean="0"/>
              <a:t> 이루어진 네트워크 역시 이러한 그래프로 볼 수 있다</a:t>
            </a:r>
            <a:r>
              <a:rPr lang="en-US" altLang="ko-KR" dirty="0" smtClean="0"/>
              <a:t>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1157" y="3356308"/>
            <a:ext cx="8509687" cy="336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377727" y="1156996"/>
            <a:ext cx="5352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Spanning Tree</a:t>
            </a:r>
            <a:r>
              <a:rPr lang="ko-KR" altLang="en-US" dirty="0" smtClean="0"/>
              <a:t>는 연결된 그래프로 내부에 사이클을 가지지 않는 그래프를 의미한다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그래프는 서브 그래프로 </a:t>
            </a:r>
            <a:r>
              <a:rPr lang="en-US" altLang="ko-KR" dirty="0" smtClean="0"/>
              <a:t>Spanning Tree</a:t>
            </a:r>
            <a:r>
              <a:rPr lang="ko-KR" altLang="en-US" dirty="0" smtClean="0"/>
              <a:t>를 가질 수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그래프가 충분히 많은 </a:t>
            </a:r>
            <a:r>
              <a:rPr lang="en-US" altLang="ko-KR" dirty="0" smtClean="0"/>
              <a:t>Spanning Tree</a:t>
            </a:r>
            <a:r>
              <a:rPr lang="ko-KR" altLang="en-US" dirty="0" smtClean="0"/>
              <a:t>를 가진다는 것은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 </a:t>
            </a:r>
            <a:r>
              <a:rPr lang="ko-KR" altLang="en-US" b="1" dirty="0" smtClean="0"/>
              <a:t>그래프 내부의 각 </a:t>
            </a:r>
            <a:r>
              <a:rPr lang="ko-KR" altLang="en-US" b="1" dirty="0" err="1" smtClean="0"/>
              <a:t>노드</a:t>
            </a:r>
            <a:r>
              <a:rPr lang="ko-KR" altLang="en-US" b="1" dirty="0" smtClean="0"/>
              <a:t> 사이에 연결이 잘 되어 있다는 의미</a:t>
            </a:r>
            <a:r>
              <a:rPr lang="ko-KR" altLang="en-US" dirty="0" smtClean="0"/>
              <a:t>로 해석이 가능하다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44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933</Words>
  <Application>Microsoft Office PowerPoint</Application>
  <PresentationFormat>와이드스크린</PresentationFormat>
  <Paragraphs>101</Paragraphs>
  <Slides>15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 Unicode MS</vt:lpstr>
      <vt:lpstr>맑은 고딕</vt:lpstr>
      <vt:lpstr>Arial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imdarc</dc:creator>
  <cp:lastModifiedBy>imdarc</cp:lastModifiedBy>
  <cp:revision>80</cp:revision>
  <dcterms:created xsi:type="dcterms:W3CDTF">2019-07-12T07:53:41Z</dcterms:created>
  <dcterms:modified xsi:type="dcterms:W3CDTF">2019-10-08T07:25:10Z</dcterms:modified>
</cp:coreProperties>
</file>