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4" r:id="rId3"/>
    <p:sldId id="267" r:id="rId4"/>
    <p:sldId id="282" r:id="rId5"/>
    <p:sldId id="268" r:id="rId6"/>
    <p:sldId id="275" r:id="rId7"/>
    <p:sldId id="273" r:id="rId8"/>
    <p:sldId id="285" r:id="rId9"/>
    <p:sldId id="287" r:id="rId10"/>
    <p:sldId id="288" r:id="rId11"/>
    <p:sldId id="289" r:id="rId12"/>
    <p:sldId id="290" r:id="rId13"/>
    <p:sldId id="28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61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40281-4996-42B8-B73A-75B434879AD0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568CC-84C1-434E-8DAF-D81B8EED0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5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2B871-9E52-4162-A600-705857E7D5D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E76D4-C2E6-4E9A-8721-65BD67BED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1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3474-91DE-4A52-9535-044618CB8017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87CD-B097-4615-9FDA-D77CCA2B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86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3474-91DE-4A52-9535-044618CB8017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87CD-B097-4615-9FDA-D77CCA2B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7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3968" y="209550"/>
            <a:ext cx="10553682" cy="5302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396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105413" y="987425"/>
            <a:ext cx="3932237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3474-91DE-4A52-9535-044618CB8017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87CD-B097-4615-9FDA-D77CCA2B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66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3968" y="209550"/>
            <a:ext cx="10553682" cy="5302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3968" y="1649506"/>
            <a:ext cx="6172200" cy="42115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105413" y="987425"/>
            <a:ext cx="3932237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텍스트 개체 틀 2"/>
          <p:cNvSpPr>
            <a:spLocks noGrp="1"/>
          </p:cNvSpPr>
          <p:nvPr>
            <p:ph type="body" idx="10"/>
          </p:nvPr>
        </p:nvSpPr>
        <p:spPr>
          <a:xfrm>
            <a:off x="483968" y="987424"/>
            <a:ext cx="6172200" cy="5096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25429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3474-91DE-4A52-9535-044618CB8017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87CD-B097-4615-9FDA-D77CCA2B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9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3474-91DE-4A52-9535-044618CB8017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87CD-B097-4615-9FDA-D77CCA2B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709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3474-91DE-4A52-9535-044618CB8017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87CD-B097-4615-9FDA-D77CCA2B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61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3474-91DE-4A52-9535-044618CB8017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87CD-B097-4615-9FDA-D77CCA2B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263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3474-91DE-4A52-9535-044618CB8017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87CD-B097-4615-9FDA-D77CCA2B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04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3474-91DE-4A52-9535-044618CB8017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87CD-B097-4615-9FDA-D77CCA2B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41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3474-91DE-4A52-9535-044618CB8017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87CD-B097-4615-9FDA-D77CCA2B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81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481" y="374468"/>
            <a:ext cx="11404486" cy="348343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0481" y="940935"/>
            <a:ext cx="3793171" cy="31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30481" y="1254035"/>
            <a:ext cx="3793171" cy="493562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idx="10"/>
          </p:nvPr>
        </p:nvSpPr>
        <p:spPr>
          <a:xfrm>
            <a:off x="4223081" y="945284"/>
            <a:ext cx="3793171" cy="31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11" name="내용 개체 틀 3"/>
          <p:cNvSpPr>
            <a:spLocks noGrp="1"/>
          </p:cNvSpPr>
          <p:nvPr>
            <p:ph sz="half" idx="11"/>
          </p:nvPr>
        </p:nvSpPr>
        <p:spPr>
          <a:xfrm>
            <a:off x="4223081" y="1258384"/>
            <a:ext cx="3793171" cy="493562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idx="12"/>
          </p:nvPr>
        </p:nvSpPr>
        <p:spPr>
          <a:xfrm>
            <a:off x="8041796" y="949640"/>
            <a:ext cx="3793171" cy="31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13" name="내용 개체 틀 3"/>
          <p:cNvSpPr>
            <a:spLocks noGrp="1"/>
          </p:cNvSpPr>
          <p:nvPr>
            <p:ph sz="half" idx="13"/>
          </p:nvPr>
        </p:nvSpPr>
        <p:spPr>
          <a:xfrm>
            <a:off x="8041796" y="1262740"/>
            <a:ext cx="3793171" cy="493562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217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481" y="143357"/>
            <a:ext cx="11404486" cy="348343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4578" y="794654"/>
            <a:ext cx="5553582" cy="3444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44578" y="1166012"/>
            <a:ext cx="5553582" cy="2599709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idx="10"/>
          </p:nvPr>
        </p:nvSpPr>
        <p:spPr>
          <a:xfrm>
            <a:off x="438898" y="3783362"/>
            <a:ext cx="5553582" cy="3444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11" name="내용 개체 틀 3"/>
          <p:cNvSpPr>
            <a:spLocks noGrp="1"/>
          </p:cNvSpPr>
          <p:nvPr>
            <p:ph sz="half" idx="11"/>
          </p:nvPr>
        </p:nvSpPr>
        <p:spPr>
          <a:xfrm>
            <a:off x="438898" y="4157175"/>
            <a:ext cx="5553582" cy="2594925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idx="12"/>
          </p:nvPr>
        </p:nvSpPr>
        <p:spPr>
          <a:xfrm>
            <a:off x="6223807" y="1098802"/>
            <a:ext cx="5600353" cy="3162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13" name="내용 개체 틀 3"/>
          <p:cNvSpPr>
            <a:spLocks noGrp="1"/>
          </p:cNvSpPr>
          <p:nvPr>
            <p:ph sz="half" idx="13"/>
          </p:nvPr>
        </p:nvSpPr>
        <p:spPr>
          <a:xfrm>
            <a:off x="6223807" y="1459125"/>
            <a:ext cx="5600353" cy="4984984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844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3474-91DE-4A52-9535-044618CB8017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87CD-B097-4615-9FDA-D77CCA2B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2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3474-91DE-4A52-9535-044618CB8017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87CD-B097-4615-9FDA-D77CCA2B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939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3474-91DE-4A52-9535-044618CB8017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A87CD-B097-4615-9FDA-D77CCA2B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61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54" r:id="rId8"/>
    <p:sldLayoutId id="2147483655" r:id="rId9"/>
    <p:sldLayoutId id="2147483656" r:id="rId10"/>
    <p:sldLayoutId id="2147483660" r:id="rId11"/>
    <p:sldLayoutId id="2147483663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MCC </a:t>
            </a:r>
            <a:r>
              <a:rPr lang="ko-KR" altLang="en-US" dirty="0" smtClean="0"/>
              <a:t>프로젝트 결과보고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김원세</a:t>
            </a:r>
            <a:r>
              <a:rPr lang="ko-KR" altLang="en-US" dirty="0" smtClean="0"/>
              <a:t> 박사</a:t>
            </a:r>
            <a:endParaRPr lang="en-US" altLang="ko-KR" dirty="0" smtClean="0"/>
          </a:p>
          <a:p>
            <a:r>
              <a:rPr lang="en-US" altLang="ko-KR" dirty="0" smtClean="0"/>
              <a:t>(aquinasws@snu.ac.kr)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69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7705"/>
            <a:ext cx="5181600" cy="4127178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38605"/>
            <a:ext cx="5181600" cy="4125377"/>
          </a:xfr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 Horizon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92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1752"/>
            <a:ext cx="5181600" cy="4079084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60871"/>
            <a:ext cx="5181600" cy="4080845"/>
          </a:xfr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 Horizon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17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1752"/>
            <a:ext cx="5181600" cy="4079084"/>
          </a:xfrm>
        </p:spPr>
      </p:pic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46677"/>
            <a:ext cx="5181600" cy="4109234"/>
          </a:xfr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 Horizon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09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1221" y="2416628"/>
            <a:ext cx="6196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/>
              <a:t>Thank you 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67711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5673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kinds of sides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user nodes</a:t>
            </a:r>
          </a:p>
          <a:p>
            <a:pPr marL="514350" indent="-514350">
              <a:buAutoNum type="arabicPeriod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 Sides</a:t>
            </a:r>
          </a:p>
          <a:p>
            <a:pPr marL="514350" indent="-514350">
              <a:buAutoNum type="arabicPeriod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Quantile Analysis on survival time.</a:t>
            </a:r>
            <a:endParaRPr lang="ko-KR" altLang="en-US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0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481" y="173501"/>
            <a:ext cx="11404486" cy="348343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of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kinds of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sides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user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endParaRPr lang="ko-KR" altLang="en-US" sz="2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 Receive Side Analysis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0"/>
          </p:nvPr>
        </p:nvSpPr>
        <p:spPr>
          <a:xfrm>
            <a:off x="429754" y="3783362"/>
            <a:ext cx="5553582" cy="34441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Tansmits</a:t>
            </a:r>
            <a:r>
              <a:rPr lang="en-US" altLang="ko-KR" dirty="0" smtClean="0"/>
              <a:t> Side Analysis</a:t>
            </a:r>
            <a:endParaRPr lang="ko-KR" altLang="en-US" dirty="0"/>
          </a:p>
        </p:txBody>
      </p:sp>
      <p:pic>
        <p:nvPicPr>
          <p:cNvPr id="34" name="내용 개체 틀 33"/>
          <p:cNvPicPr>
            <a:picLocks noGrp="1" noChangeAspect="1"/>
          </p:cNvPicPr>
          <p:nvPr>
            <p:ph sz="half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66" y="4363372"/>
            <a:ext cx="4865030" cy="2182557"/>
          </a:xfrm>
        </p:spPr>
      </p:pic>
      <p:sp>
        <p:nvSpPr>
          <p:cNvPr id="7" name="텍스트 개체 틀 6"/>
          <p:cNvSpPr>
            <a:spLocks noGrp="1"/>
          </p:cNvSpPr>
          <p:nvPr>
            <p:ph type="body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3. Network Analysis</a:t>
            </a:r>
            <a:endParaRPr lang="ko-KR" altLang="en-US" dirty="0"/>
          </a:p>
        </p:txBody>
      </p:sp>
      <p:pic>
        <p:nvPicPr>
          <p:cNvPr id="35" name="내용 개체 틀 34"/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807" y="2123653"/>
            <a:ext cx="5599112" cy="3691845"/>
          </a:xfrm>
        </p:spPr>
      </p:pic>
      <p:pic>
        <p:nvPicPr>
          <p:cNvPr id="33" name="내용 개체 틀 32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2" y="1374109"/>
            <a:ext cx="4865030" cy="2182557"/>
          </a:xfrm>
        </p:spPr>
      </p:pic>
    </p:spTree>
    <p:extLst>
      <p:ext uri="{BB962C8B-B14F-4D97-AF65-F5344CB8AC3E}">
        <p14:creationId xmlns:p14="http://schemas.microsoft.com/office/powerpoint/2010/main" val="15229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01701"/>
            <a:ext cx="10515600" cy="530987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of 3 kinds of sides on user nodes: </a:t>
            </a: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Time Horizon (daily, weekly)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24128"/>
            <a:ext cx="10515600" cy="5152835"/>
          </a:xfrm>
        </p:spPr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</a:t>
            </a:r>
            <a:b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0:00:00 ~ 23:59:59 (Shortest time horizon )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Weekly</a:t>
            </a:r>
            <a:b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Sunday ~ Saturday 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Monthly:</a:t>
            </a:r>
            <a:b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 There is no enough data yet.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1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내용 개체 틀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19783627"/>
                  </p:ext>
                </p:extLst>
              </p:nvPr>
            </p:nvGraphicFramePr>
            <p:xfrm>
              <a:off x="828148" y="529400"/>
              <a:ext cx="10920258" cy="33618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60129">
                      <a:extLst>
                        <a:ext uri="{9D8B030D-6E8A-4147-A177-3AD203B41FA5}">
                          <a16:colId xmlns:a16="http://schemas.microsoft.com/office/drawing/2014/main" val="3956217063"/>
                        </a:ext>
                      </a:extLst>
                    </a:gridCol>
                    <a:gridCol w="5460129">
                      <a:extLst>
                        <a:ext uri="{9D8B030D-6E8A-4147-A177-3AD203B41FA5}">
                          <a16:colId xmlns:a16="http://schemas.microsoft.com/office/drawing/2014/main" val="304008146"/>
                        </a:ext>
                      </a:extLst>
                    </a:gridCol>
                  </a:tblGrid>
                  <a:tr h="26272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Daily</a:t>
                          </a:r>
                          <a:r>
                            <a:rPr lang="en-US" altLang="ko-KR" sz="18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Horizon : 3 kinds of measure for each user</a:t>
                          </a:r>
                          <a:endParaRPr lang="ko-KR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Weekly Horizon : 3 kinds of measure for each user</a:t>
                          </a:r>
                          <a:endParaRPr lang="ko-KR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3022389"/>
                      </a:ext>
                    </a:extLst>
                  </a:tr>
                  <a:tr h="2996102"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u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0" lang="en-US" altLang="ko-KR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altLang="ko-KR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/>
                          </a:r>
                          <a:b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a:br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=&gt; The number of seeds </a:t>
                          </a:r>
                          <a:r>
                            <a:rPr kumimoji="0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user </a:t>
                          </a:r>
                          <a:r>
                            <a:rPr kumimoji="0" lang="en-US" altLang="ko-KR" sz="1600" b="1" i="1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 received by at day t/week t</a:t>
                          </a:r>
                        </a:p>
                        <a:p>
                          <a:pPr marL="285750" marR="0" lvl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u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0" lang="en-US" altLang="ko-KR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US" altLang="ko-KR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/>
                          </a:r>
                          <a:b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a:br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=&gt; The number of users sending seeds to </a:t>
                          </a:r>
                          <a:r>
                            <a:rPr kumimoji="0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user </a:t>
                          </a:r>
                          <a:r>
                            <a:rPr kumimoji="0" lang="en-US" altLang="ko-KR" sz="1600" b="1" i="1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 at day t</a:t>
                          </a:r>
                        </a:p>
                        <a:p>
                          <a:pPr marL="285750" marR="0" lvl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u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0" lang="en-US" altLang="ko-KR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altLang="ko-KR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: </a:t>
                          </a:r>
                          <a:b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a:br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=&gt; The ratio of ‘</a:t>
                          </a:r>
                          <a:r>
                            <a:rPr kumimoji="0" lang="en-US" altLang="ko-KR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new’</a:t>
                          </a:r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 users sending seeds to </a:t>
                          </a:r>
                          <a:r>
                            <a:rPr kumimoji="0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user </a:t>
                          </a:r>
                          <a:r>
                            <a:rPr kumimoji="0" lang="en-US" altLang="ko-KR" sz="1600" b="1" i="1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 at day t</a:t>
                          </a:r>
                          <a:b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#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+mn-cs"/>
                                        </a:rPr>
                                        <m:t>of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users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who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send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seeds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to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1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user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1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1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at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day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t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but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did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not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send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seeds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to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1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user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1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1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at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day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t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#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+mn-cs"/>
                                        </a:rPr>
                                        <m:t>of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users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sending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seeds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to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1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user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1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1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at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day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t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</m:den>
                                  </m:f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e>
                              </m:d>
                            </m:oMath>
                          </a14:m>
                          <a:endParaRPr kumimoji="0" lang="en-US" altLang="ko-KR" sz="11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  <a:p>
                          <a:pPr marL="285750" marR="0" lvl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u"/>
                            <a:tabLst/>
                            <a:defRPr/>
                          </a:pPr>
                          <a:endParaRPr kumimoji="0" lang="en-US" altLang="ko-KR" sz="16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u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0" lang="en-US" altLang="ko-KR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altLang="ko-KR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/>
                          </a:r>
                          <a:b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a:br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=&gt; The number of seeds </a:t>
                          </a:r>
                          <a:r>
                            <a:rPr kumimoji="0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user </a:t>
                          </a:r>
                          <a:r>
                            <a:rPr kumimoji="0" lang="en-US" altLang="ko-KR" sz="1600" b="1" i="1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 received by at week t</a:t>
                          </a:r>
                        </a:p>
                        <a:p>
                          <a:pPr marL="285750" marR="0" lvl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u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0" lang="en-US" altLang="ko-KR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US" altLang="ko-KR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/>
                          </a:r>
                          <a:b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a:br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=&gt; The number of users sending seeds to </a:t>
                          </a:r>
                          <a:r>
                            <a:rPr kumimoji="0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user </a:t>
                          </a:r>
                          <a:r>
                            <a:rPr kumimoji="0" lang="en-US" altLang="ko-KR" sz="1600" b="1" i="1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at week t</a:t>
                          </a:r>
                          <a:endParaRPr kumimoji="0" lang="en-US" altLang="ko-KR" sz="16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  <a:p>
                          <a:pPr marL="285750" marR="0" lvl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u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0" lang="en-US" altLang="ko-KR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altLang="ko-KR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: </a:t>
                          </a:r>
                          <a:b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a:br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=&gt; The ratio of ‘</a:t>
                          </a:r>
                          <a:r>
                            <a:rPr kumimoji="0" lang="en-US" altLang="ko-KR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new’</a:t>
                          </a:r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 users sending seeds to </a:t>
                          </a:r>
                          <a:r>
                            <a:rPr kumimoji="0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user </a:t>
                          </a:r>
                          <a:r>
                            <a:rPr kumimoji="0" lang="en-US" altLang="ko-KR" sz="1600" b="1" i="1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at week t</a:t>
                          </a:r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/>
                          </a:r>
                          <a:b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#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+mn-cs"/>
                                        </a:rPr>
                                        <m:t>of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users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who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send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seeds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to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1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user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1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1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at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day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t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but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did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not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send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seeds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to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1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user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1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1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at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week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t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#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+mn-cs"/>
                                        </a:rPr>
                                        <m:t>of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users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sending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seeds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to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1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user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1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1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+mn-ea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+mn-ea"/>
                                          <a:cs typeface="Times New Roman" panose="02020603050405020304" pitchFamily="18" charset="0"/>
                                        </a:rPr>
                                        <m:t>at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+mn-ea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+mn-ea"/>
                                          <a:cs typeface="Times New Roman" panose="02020603050405020304" pitchFamily="18" charset="0"/>
                                        </a:rPr>
                                        <m:t>week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+mn-ea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+mn-ea"/>
                                          <a:cs typeface="Times New Roman" panose="02020603050405020304" pitchFamily="18" charset="0"/>
                                        </a:rPr>
                                        <m:t>t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altLang="ko-KR" sz="11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Times New Roman" panose="02020603050405020304" pitchFamily="18" charset="0"/>
                                          <a:ea typeface="+mn-ea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</m:den>
                                  </m:f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e>
                              </m:d>
                            </m:oMath>
                          </a14:m>
                          <a:endParaRPr kumimoji="0" lang="en-US" altLang="ko-KR" sz="11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  <a:p>
                          <a:pPr marL="285750" marR="0" lvl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u"/>
                            <a:tabLst/>
                            <a:defRPr/>
                          </a:pPr>
                          <a:endParaRPr kumimoji="0" lang="en-US" altLang="ko-KR" sz="16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24307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내용 개체 틀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19783627"/>
                  </p:ext>
                </p:extLst>
              </p:nvPr>
            </p:nvGraphicFramePr>
            <p:xfrm>
              <a:off x="828148" y="529400"/>
              <a:ext cx="10920258" cy="33618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60129">
                      <a:extLst>
                        <a:ext uri="{9D8B030D-6E8A-4147-A177-3AD203B41FA5}">
                          <a16:colId xmlns:a16="http://schemas.microsoft.com/office/drawing/2014/main" val="3956217063"/>
                        </a:ext>
                      </a:extLst>
                    </a:gridCol>
                    <a:gridCol w="5460129">
                      <a:extLst>
                        <a:ext uri="{9D8B030D-6E8A-4147-A177-3AD203B41FA5}">
                          <a16:colId xmlns:a16="http://schemas.microsoft.com/office/drawing/2014/main" val="30400814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Daily</a:t>
                          </a:r>
                          <a:r>
                            <a:rPr lang="en-US" altLang="ko-KR" sz="18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Horizon : 3 kinds of measure for each user</a:t>
                          </a:r>
                          <a:endParaRPr lang="ko-KR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Weekly Horizon : 3 kinds of measure for each user</a:t>
                          </a:r>
                          <a:endParaRPr lang="ko-KR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3022389"/>
                      </a:ext>
                    </a:extLst>
                  </a:tr>
                  <a:tr h="299610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11" t="-13185" r="-100334" b="-4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223" t="-13185" r="-446" b="-4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24307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제목 1"/>
          <p:cNvSpPr txBox="1">
            <a:spLocks/>
          </p:cNvSpPr>
          <p:nvPr/>
        </p:nvSpPr>
        <p:spPr>
          <a:xfrm>
            <a:off x="430481" y="173501"/>
            <a:ext cx="11404486" cy="348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Receive Side Measures</a:t>
            </a:r>
            <a:endParaRPr lang="ko-KR" altLang="en-US" sz="2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3725644" y="4352778"/>
            <a:ext cx="4855648" cy="2178650"/>
            <a:chOff x="566928" y="1151422"/>
            <a:chExt cx="5202936" cy="202531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566928" y="1151422"/>
              <a:ext cx="5202936" cy="202531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2476808" y="1803273"/>
              <a:ext cx="1020473" cy="820197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</a:t>
              </a:r>
              <a:r>
                <a:rPr lang="en-US" altLang="ko-KR" sz="1600" b="1" i="1" dirty="0" err="1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ko-KR" altLang="en-US" sz="1600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2177720" y="1451021"/>
              <a:ext cx="514528" cy="389685"/>
            </a:xfrm>
            <a:prstGeom prst="straightConnector1">
              <a:avLst/>
            </a:prstGeom>
            <a:ln w="412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2100108" y="2535319"/>
              <a:ext cx="523015" cy="412285"/>
            </a:xfrm>
            <a:prstGeom prst="straightConnector1">
              <a:avLst/>
            </a:prstGeom>
            <a:ln w="412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1766735" y="2207504"/>
              <a:ext cx="710072" cy="1344"/>
            </a:xfrm>
            <a:prstGeom prst="straightConnector1">
              <a:avLst/>
            </a:prstGeom>
            <a:ln w="412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H="1" flipV="1">
              <a:off x="3412370" y="2560539"/>
              <a:ext cx="599588" cy="459633"/>
            </a:xfrm>
            <a:prstGeom prst="straightConnector1">
              <a:avLst/>
            </a:prstGeom>
            <a:ln w="412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>
              <a:off x="3543915" y="2262872"/>
              <a:ext cx="720546" cy="1"/>
            </a:xfrm>
            <a:prstGeom prst="straightConnector1">
              <a:avLst/>
            </a:prstGeom>
            <a:ln w="412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3461913" y="1598643"/>
              <a:ext cx="523165" cy="307446"/>
            </a:xfrm>
            <a:prstGeom prst="straightConnector1">
              <a:avLst/>
            </a:prstGeom>
            <a:ln w="412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3099156" y="1264025"/>
              <a:ext cx="196356" cy="479940"/>
            </a:xfrm>
            <a:prstGeom prst="straightConnector1">
              <a:avLst/>
            </a:prstGeom>
            <a:ln w="412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310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내용 개체 틀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90887402"/>
                  </p:ext>
                </p:extLst>
              </p:nvPr>
            </p:nvGraphicFramePr>
            <p:xfrm>
              <a:off x="828152" y="529400"/>
              <a:ext cx="5257800" cy="60258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3956217063"/>
                        </a:ext>
                      </a:extLst>
                    </a:gridCol>
                  </a:tblGrid>
                  <a:tr h="26272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Daily</a:t>
                          </a:r>
                          <a:r>
                            <a:rPr lang="en-US" altLang="ko-KR" sz="1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Horizon </a:t>
                          </a:r>
                          <a:endParaRPr lang="ko-KR" alt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3022389"/>
                      </a:ext>
                    </a:extLst>
                  </a:tr>
                  <a:tr h="2996102"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u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/>
                          </a:r>
                          <a:br>
                            <a:rPr lang="en-US" altLang="ko-KR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altLang="ko-KR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=&gt; The</a:t>
                          </a:r>
                          <a:r>
                            <a:rPr lang="en-US" altLang="ko-KR" sz="1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n</a:t>
                          </a:r>
                          <a:r>
                            <a:rPr lang="en-US" altLang="ko-KR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umber</a:t>
                          </a:r>
                          <a:r>
                            <a:rPr lang="en-US" altLang="ko-KR" sz="1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of seeds </a:t>
                          </a:r>
                          <a:r>
                            <a:rPr lang="en-US" altLang="ko-KR" sz="1600" b="1" i="1" dirty="0" smtClean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user </a:t>
                          </a:r>
                          <a:r>
                            <a:rPr lang="en-US" altLang="ko-KR" sz="1600" b="1" i="1" dirty="0" err="1" smtClean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altLang="ko-KR" sz="1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received by at day t</a:t>
                          </a:r>
                        </a:p>
                        <a:p>
                          <a:pPr marL="285750" marR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u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/>
                          </a:r>
                          <a:br>
                            <a:rPr lang="en-US" altLang="ko-KR" sz="1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altLang="ko-KR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=&gt; </a:t>
                          </a:r>
                          <a:r>
                            <a:rPr lang="en-US" altLang="ko-KR" sz="1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n</a:t>
                          </a:r>
                          <a:r>
                            <a:rPr lang="en-US" altLang="ko-KR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umber</a:t>
                          </a:r>
                          <a:r>
                            <a:rPr lang="en-US" altLang="ko-KR" sz="1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of users sending seeds to </a:t>
                          </a:r>
                          <a:r>
                            <a:rPr lang="en-US" altLang="ko-KR" sz="1600" b="1" i="1" dirty="0" smtClean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user </a:t>
                          </a:r>
                          <a:r>
                            <a:rPr lang="en-US" altLang="ko-KR" sz="1600" b="1" i="1" dirty="0" err="1" smtClean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altLang="ko-KR" sz="1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at day t</a:t>
                          </a:r>
                        </a:p>
                        <a:p>
                          <a:pPr marL="285750" marR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u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 </a:t>
                          </a:r>
                          <a:br>
                            <a:rPr lang="en-US" altLang="ko-KR" sz="1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altLang="ko-KR" sz="1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=&gt; The ratio of ‘</a:t>
                          </a:r>
                          <a:r>
                            <a:rPr lang="en-US" altLang="ko-KR" sz="16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new’</a:t>
                          </a:r>
                          <a:r>
                            <a:rPr lang="en-US" altLang="ko-KR" sz="1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users sending seeds to </a:t>
                          </a:r>
                          <a:r>
                            <a:rPr lang="en-US" altLang="ko-KR" sz="1600" b="1" i="1" dirty="0" smtClean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user </a:t>
                          </a:r>
                          <a:r>
                            <a:rPr lang="en-US" altLang="ko-KR" sz="1600" b="1" i="1" dirty="0" err="1" smtClean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altLang="ko-KR" sz="1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at day t</a:t>
                          </a:r>
                        </a:p>
                        <a:p>
                          <a:pPr marL="285750" marR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u"/>
                            <a:tabLst/>
                            <a:defRPr/>
                          </a:pPr>
                          <a:endParaRPr lang="en-US" altLang="ko-KR" sz="1600" baseline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285750" marR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u"/>
                            <a:tabLst/>
                            <a:defRPr/>
                          </a:pPr>
                          <a:endParaRPr lang="en-US" altLang="ko-KR" sz="1600" baseline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285750" marR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u"/>
                            <a:tabLst/>
                            <a:defRPr/>
                          </a:pPr>
                          <a:endParaRPr lang="en-US" altLang="ko-KR" sz="1600" baseline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285750" indent="-285750" latinLnBrk="1">
                            <a:buFont typeface="Wingdings" panose="05000000000000000000" pitchFamily="2" charset="2"/>
                            <a:buChar char="u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𝐸𝑀𝐴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 Exponential Moving Average (EMA) of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altLang="ko-KR" sz="16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285750" marR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u"/>
                            <a:tabLst/>
                            <a:defRPr/>
                          </a:pPr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𝑠𝑐𝑜𝑟𝑒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altLang="ko-KR" sz="1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It is defined by</a:t>
                          </a:r>
                          <a:br>
                            <a:rPr lang="en-US" altLang="ko-KR" sz="1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𝐸𝑀𝐴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𝐸𝑀𝑉𝑎𝑟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𝑜𝑓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altLang="ko-KR" sz="16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285750" indent="-285750" latinLnBrk="1">
                            <a:buFont typeface="Wingdings" panose="05000000000000000000" pitchFamily="2" charset="2"/>
                            <a:buChar char="u"/>
                          </a:pPr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𝐸𝑀𝐴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 Exponential Moving Average (EMA)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altLang="ko-KR" sz="16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285750" marR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u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𝑠𝑐𝑜𝑟𝑒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</a:t>
                          </a:r>
                          <a:r>
                            <a:rPr lang="en-US" altLang="ko-KR" sz="1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It is defined by</a:t>
                          </a:r>
                          <a:br>
                            <a:rPr lang="en-US" altLang="ko-KR" sz="1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𝐸𝑀𝐴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𝐸𝑀𝑉𝑎𝑟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𝑜𝑓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altLang="ko-KR" sz="1600" b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pPr marL="285750" indent="-285750" latinLnBrk="1">
                            <a:buFont typeface="Wingdings" panose="05000000000000000000" pitchFamily="2" charset="2"/>
                            <a:buChar char="u"/>
                          </a:pPr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𝐸𝑀𝐴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 Exponential Moving Average (EMA)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altLang="ko-KR" sz="16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285750" marR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u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𝑠𝑐𝑜𝑟𝑒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</a:t>
                          </a:r>
                          <a:r>
                            <a:rPr lang="en-US" altLang="ko-KR" sz="1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It is defined by</a:t>
                          </a:r>
                          <a:br>
                            <a:rPr lang="en-US" altLang="ko-KR" sz="1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𝐸𝑀𝐴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𝐸𝑀𝑉𝑎𝑟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𝑜𝑓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altLang="ko-KR" sz="16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285750" marR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u"/>
                            <a:tabLst/>
                            <a:defRPr/>
                          </a:pPr>
                          <a:endParaRPr lang="en-US" altLang="ko-KR" sz="16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24307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내용 개체 틀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90887402"/>
                  </p:ext>
                </p:extLst>
              </p:nvPr>
            </p:nvGraphicFramePr>
            <p:xfrm>
              <a:off x="828152" y="529400"/>
              <a:ext cx="5257800" cy="60258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395621706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Daily</a:t>
                          </a:r>
                          <a:r>
                            <a:rPr lang="en-US" altLang="ko-KR" sz="16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Horizon </a:t>
                          </a:r>
                          <a:endParaRPr lang="ko-KR" alt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3022389"/>
                      </a:ext>
                    </a:extLst>
                  </a:tr>
                  <a:tr h="569061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16" t="-6096" r="-463" b="-2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24307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제목 1"/>
          <p:cNvSpPr txBox="1">
            <a:spLocks/>
          </p:cNvSpPr>
          <p:nvPr/>
        </p:nvSpPr>
        <p:spPr>
          <a:xfrm>
            <a:off x="430481" y="173501"/>
            <a:ext cx="11404486" cy="348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Receive Side Measures</a:t>
            </a:r>
            <a:endParaRPr lang="ko-KR" altLang="en-US" sz="2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6444351" y="708996"/>
            <a:ext cx="4855648" cy="2178650"/>
            <a:chOff x="566928" y="1151422"/>
            <a:chExt cx="5202936" cy="202531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566928" y="1151422"/>
              <a:ext cx="5202936" cy="202531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2517181" y="1780505"/>
              <a:ext cx="1012575" cy="853999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i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</a:t>
              </a:r>
              <a:r>
                <a:rPr lang="en-US" altLang="ko-KR" sz="1400" b="1" i="1" dirty="0" err="1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sz="1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2177720" y="1451021"/>
              <a:ext cx="514528" cy="389685"/>
            </a:xfrm>
            <a:prstGeom prst="straightConnector1">
              <a:avLst/>
            </a:prstGeom>
            <a:ln w="412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2100108" y="2535319"/>
              <a:ext cx="523015" cy="412285"/>
            </a:xfrm>
            <a:prstGeom prst="straightConnector1">
              <a:avLst/>
            </a:prstGeom>
            <a:ln w="412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1766735" y="2207504"/>
              <a:ext cx="710072" cy="1344"/>
            </a:xfrm>
            <a:prstGeom prst="straightConnector1">
              <a:avLst/>
            </a:prstGeom>
            <a:ln w="412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H="1" flipV="1">
              <a:off x="3412370" y="2560539"/>
              <a:ext cx="599588" cy="459633"/>
            </a:xfrm>
            <a:prstGeom prst="straightConnector1">
              <a:avLst/>
            </a:prstGeom>
            <a:ln w="412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>
              <a:off x="3543915" y="2262872"/>
              <a:ext cx="720546" cy="1"/>
            </a:xfrm>
            <a:prstGeom prst="straightConnector1">
              <a:avLst/>
            </a:prstGeom>
            <a:ln w="412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3461913" y="1598643"/>
              <a:ext cx="523165" cy="307446"/>
            </a:xfrm>
            <a:prstGeom prst="straightConnector1">
              <a:avLst/>
            </a:prstGeom>
            <a:ln w="412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3099156" y="1264025"/>
              <a:ext cx="196356" cy="479940"/>
            </a:xfrm>
            <a:prstGeom prst="straightConnector1">
              <a:avLst/>
            </a:prstGeom>
            <a:ln w="412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37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47652"/>
                <a:ext cx="10724804" cy="56962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altLang="ko-K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Let, a time series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,⋯ </m:t>
                    </m:r>
                  </m:oMath>
                </a14:m>
                <a:r>
                  <a:rPr lang="en-US" altLang="ko-KR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initial values are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𝐸𝑀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𝐸𝑀𝑉𝑎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≔0</m:t>
                    </m:r>
                  </m:oMath>
                </a14:m>
                <a:r>
                  <a:rPr lang="en-US" altLang="ko-KR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we then compute the subsequent values using following recursive </a:t>
                </a:r>
                <a:r>
                  <a:rPr lang="en-US" altLang="ko-KR" sz="20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fomular</a:t>
                </a:r>
                <a:r>
                  <a:rPr lang="en-US" altLang="ko-KR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br>
                  <a:rPr lang="en-US" altLang="ko-KR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ko-KR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𝐸𝑀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𝐸𝑀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𝐸𝑀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𝐸𝑀𝑉𝑎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⋅(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𝐸𝑀𝑉𝑎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n-US" altLang="ko-K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defined by</a:t>
                </a:r>
                <a:b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≔(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𝐸𝑀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)/</m:t>
                      </m:r>
                      <m:rad>
                        <m:radPr>
                          <m:deg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𝐸𝑀𝑉𝑎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47652"/>
                <a:ext cx="10724804" cy="5696216"/>
              </a:xfrm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/>
          <p:cNvSpPr txBox="1">
            <a:spLocks/>
          </p:cNvSpPr>
          <p:nvPr/>
        </p:nvSpPr>
        <p:spPr>
          <a:xfrm>
            <a:off x="430481" y="173501"/>
            <a:ext cx="11404486" cy="348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Receive Side Measures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40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30481" y="173501"/>
            <a:ext cx="11404486" cy="348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Quantile Analysis on survival time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(w.r.t number of seeds) </a:t>
            </a:r>
            <a:endParaRPr lang="ko-KR" altLang="en-US" sz="24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595993"/>
            <a:ext cx="10515600" cy="55809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99% Quantile on survival time 10 days: </a:t>
            </a:r>
          </a:p>
          <a:p>
            <a:pPr marL="0" indent="0">
              <a:buNone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=&gt;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가입 후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일이 지난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들 중 상위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99%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유저가 받은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개수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Quantile (w.r.t number of seeds) Analysis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통하여 가입 후 시간이 지남에 따라 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 받는 씨앗의 분포가 어떠한 형태를 향해 가는 지 파악 할 수 있다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946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 Horizon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52911"/>
            <a:ext cx="5181600" cy="4096765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0470"/>
            <a:ext cx="5181600" cy="4141647"/>
          </a:xfrm>
        </p:spPr>
      </p:pic>
    </p:spTree>
    <p:extLst>
      <p:ext uri="{BB962C8B-B14F-4D97-AF65-F5344CB8AC3E}">
        <p14:creationId xmlns:p14="http://schemas.microsoft.com/office/powerpoint/2010/main" val="239116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4323</TotalTime>
  <Words>172</Words>
  <Application>Microsoft Office PowerPoint</Application>
  <PresentationFormat>와이드스크린</PresentationFormat>
  <Paragraphs>57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Cambria Math</vt:lpstr>
      <vt:lpstr>Times New Roman</vt:lpstr>
      <vt:lpstr>Wingdings</vt:lpstr>
      <vt:lpstr>Office 테마</vt:lpstr>
      <vt:lpstr>MCC 프로젝트 결과보고 </vt:lpstr>
      <vt:lpstr>Contents</vt:lpstr>
      <vt:lpstr>1. Introduction of 3 kinds of sides on user nodes</vt:lpstr>
      <vt:lpstr>1. Introduction of 3 kinds of sides on user nodes: select Time Horizon (daily, weekly)</vt:lpstr>
      <vt:lpstr>PowerPoint 프레젠테이션</vt:lpstr>
      <vt:lpstr>PowerPoint 프레젠테이션</vt:lpstr>
      <vt:lpstr>PowerPoint 프레젠테이션</vt:lpstr>
      <vt:lpstr>PowerPoint 프레젠테이션</vt:lpstr>
      <vt:lpstr>Daily Horizon</vt:lpstr>
      <vt:lpstr>Daily Horizon</vt:lpstr>
      <vt:lpstr>Daily Horizon</vt:lpstr>
      <vt:lpstr>Daily Horizon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aquinasws</dc:creator>
  <cp:lastModifiedBy>aquinasws</cp:lastModifiedBy>
  <cp:revision>159</cp:revision>
  <dcterms:created xsi:type="dcterms:W3CDTF">2019-06-24T14:54:49Z</dcterms:created>
  <dcterms:modified xsi:type="dcterms:W3CDTF">2019-10-09T17:55:01Z</dcterms:modified>
</cp:coreProperties>
</file>