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88">
          <p15:clr>
            <a:srgbClr val="A4A3A4"/>
          </p15:clr>
        </p15:guide>
        <p15:guide id="2" pos="7038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16AB76-E732-4606-87BC-F877457C5CA6}">
  <a:tblStyle styleId="{C916AB76-E732-4606-87BC-F877457C5CA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73"/>
  </p:normalViewPr>
  <p:slideViewPr>
    <p:cSldViewPr snapToGrid="0">
      <p:cViewPr varScale="1">
        <p:scale>
          <a:sx n="94" d="100"/>
          <a:sy n="94" d="100"/>
        </p:scale>
        <p:origin x="200" y="936"/>
      </p:cViewPr>
      <p:guideLst>
        <p:guide pos="688"/>
        <p:guide pos="703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12192000" cy="718650"/>
          </a:xfrm>
          <a:prstGeom prst="rect">
            <a:avLst/>
          </a:prstGeom>
          <a:solidFill>
            <a:srgbClr val="E99C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3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38896" y="55869"/>
            <a:ext cx="10515600" cy="588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" y="1818158"/>
            <a:ext cx="12192000" cy="1119596"/>
          </a:xfrm>
          <a:prstGeom prst="rect">
            <a:avLst/>
          </a:prstGeom>
          <a:solidFill>
            <a:srgbClr val="E99C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MCC DAD 구성 성능측정 보고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3591" y="5550018"/>
            <a:ext cx="2064819" cy="3503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9502333" y="3727852"/>
            <a:ext cx="165881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2018.08.31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238896" y="55869"/>
            <a:ext cx="10515600" cy="588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1차 모델/테스트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4835490" y="1024639"/>
          <a:ext cx="6599550" cy="1280200"/>
        </p:xfrm>
        <a:graphic>
          <a:graphicData uri="http://schemas.openxmlformats.org/drawingml/2006/table">
            <a:tbl>
              <a:tblPr firstRow="1" bandRow="1">
                <a:noFill/>
                <a:tableStyleId>{C916AB76-E732-4606-87BC-F877457C5CA6}</a:tableStyleId>
              </a:tblPr>
              <a:tblGrid>
                <a:gridCol w="154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구분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key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설명/value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개인별 지갑 생성</a:t>
                      </a:r>
                      <a:endParaRPr/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[개별지갑주소]</a:t>
                      </a: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개인별 지갑 생성 JSON Value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ID를 getStateByRange로 이전지갑을 검색하여 동일 ID 생성 방지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10일 Penalty</a:t>
                      </a: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[개별지갑주소] 의 히스토리 정보를 가져와서 이전 전송 이력을 확인하여 처리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926" y="979707"/>
            <a:ext cx="1783700" cy="249151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597688" y="4149969"/>
            <a:ext cx="9545934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결과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지갑 개수가 일정 수를 넘어갔을 경우 지갑 생성에 문제 발생. 이전 지갑에 동일한 ID(사용자가 설정한)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검색하는 지연시간이 많이 소요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검토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동일ID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체크 루틴 개선 : 별도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Id별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키를 생성 하여 검색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히스토리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정보가 아닌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전송자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별 10개의 10일치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history를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기록하도록 수정 (레코드가 늘어나는 대신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속도처리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문제 해결)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38896" y="55869"/>
            <a:ext cx="10515600" cy="588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II. 2차 모델/테스트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366" y="954447"/>
            <a:ext cx="3602474" cy="25086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5"/>
          <p:cNvGraphicFramePr/>
          <p:nvPr/>
        </p:nvGraphicFramePr>
        <p:xfrm>
          <a:off x="4835490" y="1024639"/>
          <a:ext cx="6599550" cy="1615500"/>
        </p:xfrm>
        <a:graphic>
          <a:graphicData uri="http://schemas.openxmlformats.org/drawingml/2006/table">
            <a:tbl>
              <a:tblPr firstRow="1" bandRow="1">
                <a:noFill/>
                <a:tableStyleId>{C916AB76-E732-4606-87BC-F877457C5CA6}</a:tableStyleId>
              </a:tblPr>
              <a:tblGrid>
                <a:gridCol w="154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구분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key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설명/value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개인별 지갑 생성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[개별지갑주소]</a:t>
                      </a: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개인별 지갑 생성 JSON Value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개인ID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[ID]</a:t>
                      </a:r>
                      <a:endParaRPr sz="10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ID 매칭 개별지갑주소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10일 Penalty</a:t>
                      </a: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[개별지갑주소_0] ~[개별지갑주소_9]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현재날짜로 부터 지갑이 생성된 날짜간의 DISTANCE % 10</a:t>
                      </a: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Google Shape;107;p15"/>
          <p:cNvSpPr txBox="1"/>
          <p:nvPr/>
        </p:nvSpPr>
        <p:spPr>
          <a:xfrm>
            <a:off x="1597688" y="4149969"/>
            <a:ext cx="954593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1개의 지갑 생성시 1개의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wallet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10개의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1개의 ID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매칭키가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생성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62만개의 지갑 생성시 30GB 용량을 차지하여 AWS HDD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(50GB)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100GB로 증량 후 씨앗 전송 속도는 별반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차이없음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(스트레스가 아닌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단위테스트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결과임)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 정산처리 루</a:t>
            </a:r>
            <a:r>
              <a:rPr lang="ko-KR" dirty="0">
                <a:solidFill>
                  <a:schemeClr val="dk1"/>
                </a:solidFill>
              </a:rPr>
              <a:t>틴은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timeout으로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호출되지 못함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검토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구조를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검색과 동일한 지원이 되는 함수를 이용하도록 수정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테스트를 지갑 1000 개 단위로 진행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모델에 따른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HDD속도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증가량이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많이 발생함 (관련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튜닝포인트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등 검토 필요)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D198F-F857-694D-8ABE-EBB7447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III. 3</a:t>
            </a:r>
            <a:r>
              <a:rPr kumimoji="1" lang="ko-KR" altLang="en-US" dirty="0"/>
              <a:t>차 모델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C1714-713B-0846-80B6-8F00DFDD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3" y="1032136"/>
            <a:ext cx="3239897" cy="3072503"/>
          </a:xfrm>
          <a:prstGeom prst="rect">
            <a:avLst/>
          </a:prstGeom>
        </p:spPr>
      </p:pic>
      <p:sp>
        <p:nvSpPr>
          <p:cNvPr id="5" name="텍스트상자 4">
            <a:extLst>
              <a:ext uri="{FF2B5EF4-FFF2-40B4-BE49-F238E27FC236}">
                <a16:creationId xmlns:a16="http://schemas.microsoft.com/office/drawing/2014/main" id="{9374FB4B-F5C0-084C-B118-EB917EB0D43B}"/>
              </a:ext>
            </a:extLst>
          </p:cNvPr>
          <p:cNvSpPr txBox="1"/>
          <p:nvPr/>
        </p:nvSpPr>
        <p:spPr>
          <a:xfrm>
            <a:off x="4683760" y="1032136"/>
            <a:ext cx="702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특징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체인코드를</a:t>
            </a:r>
            <a:r>
              <a:rPr kumimoji="1" lang="ko-KR" altLang="en-US" dirty="0"/>
              <a:t> 각 용도별로 분리하여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원장분리</a:t>
            </a:r>
            <a:r>
              <a:rPr kumimoji="1" lang="en-US" altLang="ko-KR" dirty="0"/>
              <a:t>)</a:t>
            </a:r>
            <a:r>
              <a:rPr kumimoji="1" lang="ko-KR" altLang="en-US" dirty="0"/>
              <a:t> 각 용도별 키를 별도로 유지하도록 수정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씨앗 전송 시 이전에 정산되지 않은 패널티수신씨앗의 정산을 수행한다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수신자</a:t>
            </a:r>
            <a:r>
              <a:rPr kumimoji="1" lang="en-US" altLang="ko-KR" dirty="0"/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6E67C3-211D-B94F-9968-D8A85A61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7886"/>
              </p:ext>
            </p:extLst>
          </p:nvPr>
        </p:nvGraphicFramePr>
        <p:xfrm>
          <a:off x="4826000" y="2359600"/>
          <a:ext cx="5222240" cy="1188720"/>
        </p:xfrm>
        <a:graphic>
          <a:graphicData uri="http://schemas.openxmlformats.org/drawingml/2006/table">
            <a:tbl>
              <a:tblPr firstRow="1" bandRow="1">
                <a:tableStyleId>{C916AB76-E732-4606-87BC-F877457C5CA6}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51062969"/>
                    </a:ext>
                  </a:extLst>
                </a:gridCol>
                <a:gridCol w="1878605">
                  <a:extLst>
                    <a:ext uri="{9D8B030D-6E8A-4147-A177-3AD203B41FA5}">
                      <a16:colId xmlns:a16="http://schemas.microsoft.com/office/drawing/2014/main" val="405949090"/>
                    </a:ext>
                  </a:extLst>
                </a:gridCol>
                <a:gridCol w="1667235">
                  <a:extLst>
                    <a:ext uri="{9D8B030D-6E8A-4147-A177-3AD203B41FA5}">
                      <a16:colId xmlns:a16="http://schemas.microsoft.com/office/drawing/2014/main" val="3009991791"/>
                    </a:ext>
                  </a:extLst>
                </a:gridCol>
              </a:tblGrid>
              <a:tr h="218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Sender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Recevier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Penalty/</a:t>
                      </a:r>
                      <a:r>
                        <a:rPr lang="en-US" altLang="ko-KR" sz="1000" dirty="0" err="1"/>
                        <a:t>seedsum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14345"/>
                  </a:ext>
                </a:extLst>
              </a:tr>
              <a:tr h="21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Wallet.seedperday</a:t>
                      </a:r>
                      <a:r>
                        <a:rPr lang="en-US" altLang="ko-KR" sz="1000" dirty="0"/>
                        <a:t> 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Wallet.lastRSeed</a:t>
                      </a:r>
                      <a:r>
                        <a:rPr lang="en-US" altLang="ko-KR" sz="1000" dirty="0"/>
                        <a:t> 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RCVWallet_0~9 RW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61920"/>
                  </a:ext>
                </a:extLst>
              </a:tr>
              <a:tr h="21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Wallet.seedperday</a:t>
                      </a:r>
                      <a:r>
                        <a:rPr lang="en-US" altLang="ko-KR" sz="1000" dirty="0"/>
                        <a:t> W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Wallet.lastActiveDate</a:t>
                      </a:r>
                      <a:r>
                        <a:rPr lang="en-US" altLang="ko-KR" sz="1000" dirty="0"/>
                        <a:t> W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Wallet.lastRSeed</a:t>
                      </a:r>
                      <a:r>
                        <a:rPr lang="en-US" altLang="ko-KR" sz="1000" dirty="0"/>
                        <a:t> W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Wallet.lastRSeedDate</a:t>
                      </a:r>
                      <a:r>
                        <a:rPr lang="en-US" altLang="ko-KR" sz="1000" dirty="0"/>
                        <a:t> W</a:t>
                      </a:r>
                      <a:endParaRPr lang="ko-KR" altLang="en-US" sz="1000" dirty="0"/>
                    </a:p>
                    <a:p>
                      <a:pPr latinLnBrk="1"/>
                      <a:r>
                        <a:rPr lang="en-US" altLang="ko-KR" sz="1000" dirty="0" err="1"/>
                        <a:t>Wallet.fruit</a:t>
                      </a:r>
                      <a:r>
                        <a:rPr lang="en-US" altLang="ko-KR" sz="1000" dirty="0"/>
                        <a:t> W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Wallet.dadamount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Seedsum.date</a:t>
                      </a:r>
                      <a:r>
                        <a:rPr lang="en-US" altLang="ko-KR" sz="1000" dirty="0"/>
                        <a:t> RW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44752"/>
                  </a:ext>
                </a:extLst>
              </a:tr>
            </a:tbl>
          </a:graphicData>
        </a:graphic>
      </p:graphicFrame>
      <p:sp>
        <p:nvSpPr>
          <p:cNvPr id="10" name="Google Shape;107;p15">
            <a:extLst>
              <a:ext uri="{FF2B5EF4-FFF2-40B4-BE49-F238E27FC236}">
                <a16:creationId xmlns:a16="http://schemas.microsoft.com/office/drawing/2014/main" id="{BE96D67B-3630-CA4E-97A4-619B7FED9D8A}"/>
              </a:ext>
            </a:extLst>
          </p:cNvPr>
          <p:cNvSpPr txBox="1"/>
          <p:nvPr/>
        </p:nvSpPr>
        <p:spPr>
          <a:xfrm>
            <a:off x="1597688" y="4149969"/>
            <a:ext cx="954593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altLang="en-US" dirty="0">
                <a:solidFill>
                  <a:schemeClr val="dk1"/>
                </a:solidFill>
              </a:rPr>
              <a:t>단위테스트시 정상적으로 정산 및 씨앗 처리됨</a:t>
            </a:r>
            <a:endParaRPr lang="en-US" altLang="ko-KR" dirty="0">
              <a:solidFill>
                <a:schemeClr val="dk1"/>
              </a:solidFill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스트레스 </a:t>
            </a:r>
            <a:r>
              <a:rPr lang="ko-KR" alt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테스트시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일부 사용자 </a:t>
            </a:r>
            <a:r>
              <a:rPr lang="ko-KR" alt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월렛간의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씨앗 전송으로 모델링 후 테스트</a:t>
            </a:r>
            <a:endParaRPr lang="en-US" altLang="ko-K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altLang="en-US" dirty="0">
                <a:solidFill>
                  <a:schemeClr val="dk1"/>
                </a:solidFill>
              </a:rPr>
              <a:t>동일 지갑의 </a:t>
            </a:r>
            <a:r>
              <a:rPr lang="ko-KR" altLang="en-US" dirty="0" err="1">
                <a:solidFill>
                  <a:schemeClr val="dk1"/>
                </a:solidFill>
              </a:rPr>
              <a:t>업데이트시</a:t>
            </a:r>
            <a:r>
              <a:rPr lang="ko-KR" altLang="en-US" dirty="0">
                <a:solidFill>
                  <a:schemeClr val="dk1"/>
                </a:solidFill>
              </a:rPr>
              <a:t>  </a:t>
            </a:r>
            <a:r>
              <a:rPr lang="en-US" altLang="ko-KR" dirty="0">
                <a:solidFill>
                  <a:schemeClr val="dk1"/>
                </a:solidFill>
              </a:rPr>
              <a:t>MVCC </a:t>
            </a:r>
            <a:r>
              <a:rPr lang="ko-KR" altLang="en-US" dirty="0" err="1">
                <a:solidFill>
                  <a:schemeClr val="dk1"/>
                </a:solidFill>
              </a:rPr>
              <a:t>정책에의해</a:t>
            </a:r>
            <a:r>
              <a:rPr lang="ko-KR" altLang="en-US" dirty="0">
                <a:solidFill>
                  <a:schemeClr val="dk1"/>
                </a:solidFill>
              </a:rPr>
              <a:t> 동일한 지갑 동시간에 </a:t>
            </a:r>
            <a:r>
              <a:rPr lang="ko-KR" altLang="en-US" dirty="0" err="1">
                <a:solidFill>
                  <a:schemeClr val="dk1"/>
                </a:solidFill>
              </a:rPr>
              <a:t>업데이트시</a:t>
            </a:r>
            <a:r>
              <a:rPr lang="ko-KR" altLang="en-US" dirty="0">
                <a:solidFill>
                  <a:schemeClr val="dk1"/>
                </a:solidFill>
              </a:rPr>
              <a:t> 실패 처리됨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검토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alt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씨앗모델의</a:t>
            </a: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구조상 임의 사용자가 동일한 사용자에게 씨앗을 뿌리는 동작이 임의의 시간대에 발생</a:t>
            </a:r>
            <a:endParaRPr lang="en-US" altLang="ko-K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altLang="en-US" dirty="0" err="1">
                <a:solidFill>
                  <a:schemeClr val="dk1"/>
                </a:solidFill>
              </a:rPr>
              <a:t>키충돌</a:t>
            </a:r>
            <a:r>
              <a:rPr lang="ko-KR" altLang="en-US" dirty="0">
                <a:solidFill>
                  <a:schemeClr val="dk1"/>
                </a:solidFill>
              </a:rPr>
              <a:t> 문제에 대한 처리가 필요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32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CE72F-E7B7-2846-8E6A-2BF1F747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III. 4</a:t>
            </a:r>
            <a:r>
              <a:rPr kumimoji="1" lang="ko-KR" altLang="en-US" dirty="0"/>
              <a:t>차 모델</a:t>
            </a:r>
            <a:r>
              <a:rPr kumimoji="1" lang="en-US" altLang="ko-KR" dirty="0"/>
              <a:t> Composite-key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키 충돌 회피 방안 검토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highthroughput</a:t>
            </a:r>
            <a:r>
              <a:rPr kumimoji="1" lang="en-US" altLang="ko-KR" dirty="0"/>
              <a:t> </a:t>
            </a:r>
            <a:r>
              <a:rPr kumimoji="1" lang="ko-KR" altLang="en-US" dirty="0"/>
              <a:t>예제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6" name="Google Shape;552;p33">
            <a:extLst>
              <a:ext uri="{FF2B5EF4-FFF2-40B4-BE49-F238E27FC236}">
                <a16:creationId xmlns:a16="http://schemas.microsoft.com/office/drawing/2014/main" id="{547A2013-A897-A249-B2E0-9070F1DEB2CE}"/>
              </a:ext>
            </a:extLst>
          </p:cNvPr>
          <p:cNvSpPr txBox="1"/>
          <p:nvPr/>
        </p:nvSpPr>
        <p:spPr>
          <a:xfrm>
            <a:off x="613704" y="917135"/>
            <a:ext cx="10826455" cy="555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SzPts val="1800"/>
              <a:buFont typeface="Wingdings" pitchFamily="2" charset="2"/>
              <a:buChar char="v"/>
            </a:pPr>
            <a:r>
              <a:rPr lang="en-US" altLang="ko-KR" sz="1800" dirty="0"/>
              <a:t>Composite key</a:t>
            </a:r>
            <a:r>
              <a:rPr lang="ko-KR" altLang="en-US" sz="1800" dirty="0"/>
              <a:t> 구현</a:t>
            </a:r>
          </a:p>
          <a:p>
            <a:pPr marL="914400" lvl="1" indent="-342900">
              <a:buSzPts val="1800"/>
              <a:buFont typeface="Wingdings" pitchFamily="2" charset="2"/>
              <a:buChar char="l"/>
            </a:pPr>
            <a:r>
              <a:rPr lang="en-US" altLang="ko-KR" sz="1800" dirty="0" err="1"/>
              <a:t>compositeIndexName</a:t>
            </a:r>
            <a:r>
              <a:rPr lang="en-US" altLang="ko-KR" sz="1800" dirty="0"/>
              <a:t> := "</a:t>
            </a:r>
            <a:r>
              <a:rPr lang="en-US" altLang="ko-KR" sz="1800" dirty="0" err="1"/>
              <a:t>varName~op~value~txID</a:t>
            </a:r>
            <a:r>
              <a:rPr lang="en-US" altLang="ko-KR" sz="1800" dirty="0"/>
              <a:t>”</a:t>
            </a:r>
          </a:p>
          <a:p>
            <a:pPr marL="914400" lvl="1" indent="-342900">
              <a:buSzPts val="1800"/>
              <a:buFont typeface="Wingdings" pitchFamily="2" charset="2"/>
              <a:buChar char="l"/>
            </a:pPr>
            <a:r>
              <a:rPr lang="ko-KR" altLang="en-US" sz="1800" dirty="0" err="1"/>
              <a:t>특정키가</a:t>
            </a:r>
            <a:r>
              <a:rPr lang="ko-KR" altLang="en-US" sz="1800" dirty="0"/>
              <a:t> 동시 업데이트 되는 것을 완화하기 위해 </a:t>
            </a:r>
            <a:r>
              <a:rPr lang="en-US" altLang="ko-KR" sz="1800" dirty="0" err="1"/>
              <a:t>putState</a:t>
            </a:r>
            <a:r>
              <a:rPr lang="ko-KR" altLang="en-US" sz="1800" dirty="0"/>
              <a:t> 실패 시 </a:t>
            </a:r>
            <a:r>
              <a:rPr lang="en-US" altLang="ko-KR" sz="1800" dirty="0"/>
              <a:t>composite</a:t>
            </a:r>
            <a:r>
              <a:rPr lang="ko-KR" altLang="en-US" sz="1800" dirty="0"/>
              <a:t> 키로 해당 키에 대한 델타 값을 기록한다</a:t>
            </a:r>
            <a:endParaRPr lang="en-US" altLang="ko-KR" sz="1800" dirty="0"/>
          </a:p>
          <a:p>
            <a:pPr marL="914400" lvl="1" indent="-342900">
              <a:buSzPts val="1800"/>
              <a:buFont typeface="Wingdings" pitchFamily="2" charset="2"/>
              <a:buChar char="l"/>
            </a:pPr>
            <a:r>
              <a:rPr lang="ko-KR" altLang="en-US" sz="1800" dirty="0"/>
              <a:t>기록된 </a:t>
            </a:r>
            <a:r>
              <a:rPr lang="ko-KR" altLang="en-US" sz="1800" dirty="0" err="1"/>
              <a:t>델타값에</a:t>
            </a:r>
            <a:r>
              <a:rPr lang="ko-KR" altLang="en-US" sz="1800" dirty="0"/>
              <a:t> 대한 처리는 내부적으로 종합하여 처리</a:t>
            </a:r>
            <a:endParaRPr lang="en-US" altLang="ko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v"/>
            </a:pPr>
            <a:r>
              <a:rPr lang="en-US" altLang="ko-KR" sz="1800" dirty="0"/>
              <a:t>MCC </a:t>
            </a:r>
            <a:r>
              <a:rPr lang="ko-KR" altLang="en-US" sz="1800" dirty="0"/>
              <a:t>적용 검토 </a:t>
            </a:r>
            <a:endParaRPr lang="en-US" altLang="ko-KR" sz="1800" dirty="0"/>
          </a:p>
          <a:p>
            <a:pPr marL="914400" lvl="1" indent="-342900">
              <a:buSzPts val="1800"/>
              <a:buFont typeface="Wingdings" pitchFamily="2" charset="2"/>
              <a:buChar char="l"/>
            </a:pPr>
            <a:r>
              <a:rPr lang="ko-KR" altLang="en-US" sz="1800" dirty="0"/>
              <a:t>씨앗 전송 시 업데이트 되는 공통 키에 대한 업데이트 실패 시 델타 값에 </a:t>
            </a:r>
            <a:r>
              <a:rPr lang="en-US" altLang="ko-KR" sz="1800" dirty="0"/>
              <a:t>composite </a:t>
            </a:r>
            <a:r>
              <a:rPr lang="ko-KR" altLang="en-US" sz="1800" dirty="0"/>
              <a:t>키로 기록</a:t>
            </a:r>
            <a:endParaRPr lang="en-US" altLang="ko-KR" sz="1800" dirty="0"/>
          </a:p>
          <a:p>
            <a:pPr marL="914400" lvl="1" indent="-342900">
              <a:buSzPts val="1800"/>
              <a:buFont typeface="Wingdings" pitchFamily="2" charset="2"/>
              <a:buChar char="l"/>
            </a:pPr>
            <a:r>
              <a:rPr lang="en-US" altLang="ko" sz="1800" dirty="0"/>
              <a:t>1</a:t>
            </a:r>
            <a:r>
              <a:rPr lang="ko-KR" altLang="en-US" sz="1800" dirty="0"/>
              <a:t>일 </a:t>
            </a:r>
            <a:r>
              <a:rPr lang="ko-KR" altLang="en-US" sz="1800" dirty="0" err="1"/>
              <a:t>패털티씨앗</a:t>
            </a:r>
            <a:r>
              <a:rPr lang="ko-KR" altLang="en-US" sz="1800" dirty="0"/>
              <a:t> 총합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패널티</a:t>
            </a:r>
            <a:r>
              <a:rPr lang="ko-KR" altLang="en-US" sz="1800" dirty="0"/>
              <a:t> 값</a:t>
            </a:r>
            <a:endParaRPr lang="en-US" altLang="ko-KR" sz="1800" dirty="0"/>
          </a:p>
          <a:p>
            <a:pPr marL="914400" lvl="1" indent="-342900">
              <a:buSzPts val="1800"/>
              <a:buFont typeface="Wingdings" pitchFamily="2" charset="2"/>
              <a:buChar char="l"/>
            </a:pPr>
            <a:r>
              <a:rPr lang="ko-KR" altLang="en-US" sz="1800" dirty="0"/>
              <a:t>수신자 열매 정산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패널티씨앗</a:t>
            </a:r>
            <a:r>
              <a:rPr lang="ko-KR" altLang="en-US" sz="1800" dirty="0"/>
              <a:t> 업데이트 등</a:t>
            </a:r>
            <a:endParaRPr lang="en-US" altLang="ko-KR" sz="1800" dirty="0"/>
          </a:p>
          <a:p>
            <a:pPr marL="914400" lvl="1" indent="-342900">
              <a:buSzPts val="1800"/>
              <a:buFont typeface="Wingdings" pitchFamily="2" charset="2"/>
              <a:buChar char="l"/>
            </a:pPr>
            <a:r>
              <a:rPr lang="ko-KR" altLang="en-US" sz="1800" dirty="0"/>
              <a:t>문제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델타값을</a:t>
            </a:r>
            <a:r>
              <a:rPr lang="ko-KR" altLang="en-US" sz="1800" dirty="0"/>
              <a:t> 생성시 최종 </a:t>
            </a:r>
            <a:r>
              <a:rPr lang="en-US" altLang="ko-KR" sz="1800" dirty="0"/>
              <a:t>commit</a:t>
            </a:r>
            <a:r>
              <a:rPr lang="ko-KR" altLang="en-US" sz="1800" dirty="0"/>
              <a:t> 처리를 위한 </a:t>
            </a:r>
            <a:r>
              <a:rPr lang="ko-KR" altLang="en-US" sz="1800" dirty="0" err="1"/>
              <a:t>배치등의</a:t>
            </a:r>
            <a:r>
              <a:rPr lang="ko-KR" altLang="en-US" sz="1800" dirty="0"/>
              <a:t> 보조 조치가 필요</a:t>
            </a:r>
            <a:endParaRPr lang="en-US" altLang="ko"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altLang="ko-KR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v"/>
            </a:pPr>
            <a:r>
              <a:rPr lang="ko-KR" altLang="en-US" sz="1800" dirty="0"/>
              <a:t>검토</a:t>
            </a:r>
            <a:endParaRPr sz="1800" dirty="0"/>
          </a:p>
          <a:p>
            <a:pPr marL="914400" lvl="1" indent="-342900">
              <a:buClr>
                <a:schemeClr val="dk1"/>
              </a:buClr>
              <a:buSzPts val="1800"/>
              <a:buChar char="○"/>
            </a:pPr>
            <a:r>
              <a:rPr lang="ko-KR" altLang="en-US" sz="1800" dirty="0">
                <a:solidFill>
                  <a:schemeClr val="dk1"/>
                </a:solidFill>
              </a:rPr>
              <a:t>해당 방법으로 구현 시 델타로 기록된 </a:t>
            </a:r>
            <a:r>
              <a:rPr lang="ko-KR" altLang="en-US" sz="1800" dirty="0" err="1">
                <a:solidFill>
                  <a:schemeClr val="dk1"/>
                </a:solidFill>
              </a:rPr>
              <a:t>씨앗모델에</a:t>
            </a:r>
            <a:r>
              <a:rPr lang="ko-KR" altLang="en-US" sz="1800" dirty="0">
                <a:solidFill>
                  <a:schemeClr val="dk1"/>
                </a:solidFill>
              </a:rPr>
              <a:t> 대한 트랜잭션 로그가 기록되지 않는다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buClr>
                <a:schemeClr val="dk1"/>
              </a:buClr>
              <a:buSzPts val="1800"/>
              <a:buChar char="○"/>
            </a:pPr>
            <a:r>
              <a:rPr lang="ko-KR" altLang="en-US" sz="1800" dirty="0">
                <a:solidFill>
                  <a:schemeClr val="dk1"/>
                </a:solidFill>
              </a:rPr>
              <a:t>즉</a:t>
            </a:r>
            <a:r>
              <a:rPr lang="en-US" altLang="ko-KR" sz="1800" dirty="0">
                <a:solidFill>
                  <a:schemeClr val="dk1"/>
                </a:solidFill>
              </a:rPr>
              <a:t>,</a:t>
            </a:r>
            <a:r>
              <a:rPr lang="ko-KR" altLang="en-US" sz="1800" dirty="0">
                <a:solidFill>
                  <a:schemeClr val="dk1"/>
                </a:solidFill>
              </a:rPr>
              <a:t> 델타로 기록된 </a:t>
            </a:r>
            <a:r>
              <a:rPr lang="ko-KR" altLang="en-US" sz="1800" dirty="0" err="1">
                <a:solidFill>
                  <a:schemeClr val="dk1"/>
                </a:solidFill>
              </a:rPr>
              <a:t>트랙잭션은</a:t>
            </a:r>
            <a:r>
              <a:rPr lang="ko-KR" altLang="en-US" sz="1800" dirty="0">
                <a:solidFill>
                  <a:schemeClr val="dk1"/>
                </a:solidFill>
              </a:rPr>
              <a:t> 하나의 통합된 </a:t>
            </a:r>
            <a:r>
              <a:rPr lang="ko-KR" altLang="en-US" sz="1800" dirty="0" err="1">
                <a:solidFill>
                  <a:schemeClr val="dk1"/>
                </a:solidFill>
              </a:rPr>
              <a:t>델타값으로</a:t>
            </a:r>
            <a:r>
              <a:rPr lang="ko-KR" altLang="en-US" sz="1800" dirty="0">
                <a:solidFill>
                  <a:schemeClr val="dk1"/>
                </a:solidFill>
              </a:rPr>
              <a:t> 저장되어 블록에 기록되므로 목적에 맞지 않는다</a:t>
            </a:r>
            <a:r>
              <a:rPr lang="en-US" altLang="ko-KR" sz="1800" dirty="0">
                <a:solidFill>
                  <a:schemeClr val="dk1"/>
                </a:solidFill>
              </a:rPr>
              <a:t>.</a:t>
            </a:r>
            <a:endParaRPr lang="en-US" altLang="ko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5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CE72F-E7B7-2846-8E6A-2BF1F747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Key Collision How to solve</a:t>
            </a:r>
            <a:endParaRPr kumimoji="1" lang="ko-KR" altLang="en-US" dirty="0"/>
          </a:p>
        </p:txBody>
      </p:sp>
      <p:sp>
        <p:nvSpPr>
          <p:cNvPr id="6" name="Google Shape;552;p33">
            <a:extLst>
              <a:ext uri="{FF2B5EF4-FFF2-40B4-BE49-F238E27FC236}">
                <a16:creationId xmlns:a16="http://schemas.microsoft.com/office/drawing/2014/main" id="{547A2013-A897-A249-B2E0-9070F1DEB2CE}"/>
              </a:ext>
            </a:extLst>
          </p:cNvPr>
          <p:cNvSpPr txBox="1"/>
          <p:nvPr/>
        </p:nvSpPr>
        <p:spPr>
          <a:xfrm>
            <a:off x="613704" y="917135"/>
            <a:ext cx="10826455" cy="4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v"/>
            </a:pPr>
            <a:r>
              <a:rPr lang="ko" altLang="en-US" sz="1800" dirty="0"/>
              <a:t>키</a:t>
            </a:r>
            <a:r>
              <a:rPr lang="ko-KR" altLang="en-US" sz="1800" dirty="0"/>
              <a:t> 충돌 처리 방안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ko-KR" altLang="en-US" sz="1800" dirty="0">
                <a:solidFill>
                  <a:schemeClr val="dk1"/>
                </a:solidFill>
                <a:sym typeface="Wingdings" pitchFamily="2" charset="2"/>
              </a:rPr>
              <a:t>오류 반환 </a:t>
            </a:r>
            <a:endParaRPr lang="en-US" altLang="ko-KR" sz="1800" dirty="0">
              <a:solidFill>
                <a:schemeClr val="dk1"/>
              </a:solidFill>
              <a:sym typeface="Wingdings" pitchFamily="2" charset="2"/>
            </a:endParaRPr>
          </a:p>
          <a:p>
            <a:pPr marL="571500" lvl="2">
              <a:buSzPts val="1800"/>
            </a:pPr>
            <a:r>
              <a:rPr lang="ko-KR" altLang="en-US" sz="1800" dirty="0">
                <a:solidFill>
                  <a:schemeClr val="dk1"/>
                </a:solidFill>
                <a:sym typeface="Wingdings" pitchFamily="2" charset="2"/>
              </a:rPr>
              <a:t>      </a:t>
            </a:r>
            <a:r>
              <a:rPr lang="en-US" altLang="ko-KR" sz="1800" dirty="0">
                <a:solidFill>
                  <a:schemeClr val="dk1"/>
                </a:solidFill>
                <a:sym typeface="Wingdings" pitchFamily="2" charset="2"/>
              </a:rPr>
              <a:t>–</a:t>
            </a:r>
            <a:r>
              <a:rPr lang="ko-KR" altLang="en-US" sz="1800" dirty="0">
                <a:solidFill>
                  <a:schemeClr val="dk1"/>
                </a:solidFill>
                <a:sym typeface="Wingdings" pitchFamily="2" charset="2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sym typeface="Wingdings" pitchFamily="2" charset="2"/>
              </a:rPr>
              <a:t>Bad </a:t>
            </a:r>
            <a:r>
              <a:rPr lang="en-US" altLang="ko-KR" sz="1800" dirty="0" err="1">
                <a:solidFill>
                  <a:schemeClr val="dk1"/>
                </a:solidFill>
                <a:sym typeface="Wingdings" pitchFamily="2" charset="2"/>
              </a:rPr>
              <a:t>Ux</a:t>
            </a:r>
            <a:endParaRPr lang="en-US" altLang="ko-KR" sz="1800" dirty="0">
              <a:solidFill>
                <a:schemeClr val="dk1"/>
              </a:solidFill>
              <a:sym typeface="Wingdings" pitchFamily="2" charset="2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ko-KR" altLang="en-US" sz="1800" dirty="0">
                <a:solidFill>
                  <a:schemeClr val="dk1"/>
                </a:solidFill>
                <a:sym typeface="Wingdings" pitchFamily="2" charset="2"/>
              </a:rPr>
              <a:t>데이터 모델을 충돌을 피할 수 있을 정도로 분할 등 재 모델링 </a:t>
            </a:r>
            <a:endParaRPr lang="en-US" altLang="ko-KR" sz="1800" dirty="0">
              <a:solidFill>
                <a:schemeClr val="dk1"/>
              </a:solidFill>
              <a:sym typeface="Wingdings" pitchFamily="2" charset="2"/>
            </a:endParaRPr>
          </a:p>
          <a:p>
            <a:pPr marL="571500" lvl="2">
              <a:buSzPts val="1800"/>
            </a:pPr>
            <a:r>
              <a:rPr lang="ko-KR" altLang="en-US" sz="1800" dirty="0">
                <a:solidFill>
                  <a:schemeClr val="dk1"/>
                </a:solidFill>
                <a:sym typeface="Wingdings" pitchFamily="2" charset="2"/>
              </a:rPr>
              <a:t>      </a:t>
            </a:r>
            <a:r>
              <a:rPr lang="en-US" altLang="ko-KR" sz="1800" dirty="0">
                <a:solidFill>
                  <a:schemeClr val="dk1"/>
                </a:solidFill>
                <a:sym typeface="Wingdings" pitchFamily="2" charset="2"/>
              </a:rPr>
              <a:t>–</a:t>
            </a:r>
            <a:r>
              <a:rPr lang="ko-KR" altLang="en-US" sz="1800" dirty="0">
                <a:solidFill>
                  <a:schemeClr val="dk1"/>
                </a:solidFill>
                <a:sym typeface="Wingdings" pitchFamily="2" charset="2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sym typeface="Wingdings" pitchFamily="2" charset="2"/>
              </a:rPr>
              <a:t>DAD</a:t>
            </a:r>
            <a:r>
              <a:rPr lang="ko-KR" altLang="en-US" sz="1800" dirty="0">
                <a:solidFill>
                  <a:schemeClr val="dk1"/>
                </a:solidFill>
                <a:sym typeface="Wingdings" pitchFamily="2" charset="2"/>
              </a:rPr>
              <a:t> 구조상 동일 현상 발생</a:t>
            </a:r>
            <a:endParaRPr lang="en-US" altLang="ko-KR" sz="1800" dirty="0">
              <a:solidFill>
                <a:schemeClr val="dk1"/>
              </a:solidFill>
              <a:sym typeface="Wingdings" pitchFamily="2" charset="2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altLang="ko-KR" sz="1800" dirty="0">
                <a:solidFill>
                  <a:schemeClr val="dk1"/>
                </a:solidFill>
                <a:sym typeface="Wingdings" pitchFamily="2" charset="2"/>
              </a:rPr>
              <a:t>Queue</a:t>
            </a:r>
          </a:p>
          <a:p>
            <a:pPr marL="571500" lvl="1">
              <a:buSzPts val="1800"/>
            </a:pPr>
            <a:r>
              <a:rPr lang="en-US" altLang="ko" sz="1800" dirty="0">
                <a:solidFill>
                  <a:schemeClr val="dk1"/>
                </a:solidFill>
              </a:rPr>
              <a:t>      - Business  Logic &lt;--&gt; SDK</a:t>
            </a:r>
            <a:r>
              <a:rPr lang="ko-KR" altLang="en-US" sz="1800" dirty="0">
                <a:solidFill>
                  <a:schemeClr val="dk1"/>
                </a:solidFill>
              </a:rPr>
              <a:t> 큐를 통해 실패 시 재시도 처리</a:t>
            </a:r>
            <a:endParaRPr lang="en-US" altLang="ko"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1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CE72F-E7B7-2846-8E6A-2BF1F747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기타</a:t>
            </a:r>
          </a:p>
        </p:txBody>
      </p:sp>
      <p:sp>
        <p:nvSpPr>
          <p:cNvPr id="6" name="Google Shape;552;p33">
            <a:extLst>
              <a:ext uri="{FF2B5EF4-FFF2-40B4-BE49-F238E27FC236}">
                <a16:creationId xmlns:a16="http://schemas.microsoft.com/office/drawing/2014/main" id="{547A2013-A897-A249-B2E0-9070F1DEB2CE}"/>
              </a:ext>
            </a:extLst>
          </p:cNvPr>
          <p:cNvSpPr txBox="1"/>
          <p:nvPr/>
        </p:nvSpPr>
        <p:spPr>
          <a:xfrm>
            <a:off x="613704" y="917135"/>
            <a:ext cx="10826455" cy="4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v"/>
            </a:pPr>
            <a:r>
              <a:rPr lang="ko-KR" altLang="en-US" sz="1800" dirty="0"/>
              <a:t>설정 변경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altLang="ko-KR" sz="1800" dirty="0" err="1">
                <a:solidFill>
                  <a:schemeClr val="dk1"/>
                </a:solidFill>
                <a:sym typeface="Wingdings" pitchFamily="2" charset="2"/>
              </a:rPr>
              <a:t>Batchtimeout</a:t>
            </a:r>
            <a:endParaRPr lang="en-US" altLang="ko-KR" sz="1800" dirty="0">
              <a:solidFill>
                <a:schemeClr val="dk1"/>
              </a:solidFill>
              <a:sym typeface="Wingdings" pitchFamily="2" charset="2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altLang="ko-KR" sz="1800" dirty="0" err="1">
                <a:solidFill>
                  <a:schemeClr val="dk1"/>
                </a:solidFill>
                <a:sym typeface="Wingdings" pitchFamily="2" charset="2"/>
              </a:rPr>
              <a:t>Maxmessagecount</a:t>
            </a:r>
            <a:endParaRPr lang="en-US" altLang="ko-KR" sz="1800" dirty="0">
              <a:solidFill>
                <a:schemeClr val="dk1"/>
              </a:solidFill>
              <a:sym typeface="Wingdings" pitchFamily="2" charset="2"/>
            </a:endParaRP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ko-KR" altLang="en-US" sz="1800" dirty="0">
              <a:solidFill>
                <a:schemeClr val="dk1"/>
              </a:solidFill>
            </a:endParaRPr>
          </a:p>
          <a:p>
            <a:pPr marL="914400" lvl="1" indent="-342900">
              <a:buClr>
                <a:schemeClr val="dk1"/>
              </a:buClr>
              <a:buSzPts val="1800"/>
              <a:buChar char="○"/>
            </a:pPr>
            <a:r>
              <a:rPr lang="en-US" altLang="ko" sz="1800" dirty="0">
                <a:solidFill>
                  <a:schemeClr val="dk1"/>
                </a:solidFill>
              </a:rPr>
              <a:t>In general, reducing batch timeout will decrease latency, but at the expense of total throughput.  Conversely, increasing max message count will generally increase total throughput at the expense of transaction latency.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571</Words>
  <Application>Microsoft Macintosh PowerPoint</Application>
  <PresentationFormat>와이드스크린</PresentationFormat>
  <Paragraphs>95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Symbols</vt:lpstr>
      <vt:lpstr>Arial</vt:lpstr>
      <vt:lpstr>Wingdings</vt:lpstr>
      <vt:lpstr>Office 테마</vt:lpstr>
      <vt:lpstr>PowerPoint 프레젠테이션</vt:lpstr>
      <vt:lpstr>I. 1차 모델/테스트</vt:lpstr>
      <vt:lpstr>II. 2차 모델/테스트</vt:lpstr>
      <vt:lpstr>III. 3차 모델 </vt:lpstr>
      <vt:lpstr>III. 4차 모델 Composite-key 를 통한 키 충돌 회피 방안 검토 (highthroughput 예제)</vt:lpstr>
      <vt:lpstr>Key Collision How to solve</vt:lpstr>
      <vt:lpstr>기타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김상호</cp:lastModifiedBy>
  <cp:revision>10</cp:revision>
  <dcterms:modified xsi:type="dcterms:W3CDTF">2018-09-16T01:06:26Z</dcterms:modified>
</cp:coreProperties>
</file>