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F7DB1D-766B-4FE9-8F03-984253EA0CE0}">
  <a:tblStyle styleId="{60F7DB1D-766B-4FE9-8F03-984253EA0CE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a769173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a76917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a76917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a76917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aa769173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aa769173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aa769173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aa769173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aa769173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aa769173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aa769173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aa769173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aa769173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aa769173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a769173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aa769173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aa769173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aa769173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ad694f46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ad694f46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aa137aa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aa137aa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9692646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9692646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a769173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a769173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aa137aa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aa137aa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a76917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a76917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aa76917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aa76917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a769173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a769173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a769173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a769173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d694f46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d694f46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nmVnOY30i0Lgk1anc-W9H6UD8JxB7t7f__OBkqkk9dc/edit#gid=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WUwQHYnvOOWAmQ-U67VDBo0Ja9aYctFiAN4F2ijX_FU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rDJUOsp8wRwHiotREXKVyh6mOk8ODhfIkYzixbzAO_8/edit" TargetMode="External"/><Relationship Id="rId4" Type="http://schemas.openxmlformats.org/officeDocument/2006/relationships/hyperlink" Target="https://docs.google.com/document/d/12D5a9lPwZykHGXnOBPj_lIHjctWFXisk9FpnrlddVk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eNm8lPPnZbMZitqLyNrcwTfodkYNDIG9mQNnlEmxJjc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JQ5n50t3F5cKeQVtKsOvfIkzeiKGP5NtLCVRkIzGRM4/ed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9bGxhifkKpQ2_pMY0dkdOM8oJB1OTHTEd8D3fv7Wfc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sJZ0jH3v6X5JarihbQ9h9KemckTCufFK9df2NZd5Ec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spreadsheets/d/1e-qCcRezRnZMwMFUxIknWUYv6TkCnchVEOVXvAW4J30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document/d/1JQ5n50t3F5cKeQVtKsOvfIkzeiKGP5NtLCVRkIzGRM4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YeMxrKdtmYY9qNNqjA_Iy5zUx_XkqXLKANrQZYT8cfw/ed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qaIaCFESRUsk1aX8z1pnyfCkulMg7_ZwADUojuMs7qE/edit" TargetMode="External"/><Relationship Id="rId4" Type="http://schemas.openxmlformats.org/officeDocument/2006/relationships/hyperlink" Target="https://docs.google.com/document/d/19ZFuDITj6wlV6LEapdA4vGgGCuH9wgzRUEH-oR1KF68/ed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8j9nCyJzJyjeUFEaOh858IOcRV2NHIziiccEIpqs67w/ed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hbVgQ5ooEVHTYi8S_ks5Jtyun8tIv5zmONflxOYNUsQ/edit#gid=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zG3h5dr7DDEl5bpdYJc3LXPHXhWC29Siyu9bBnXd1Yk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마이크레딧체인 CORE 시스템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CORE 시스템 운영 메뉴얼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978425"/>
            <a:ext cx="42603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Restful API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발생 가능한 운영 시나리오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1.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RESTFul server 다운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2.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RESTFul server ip 변경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3. 체인코드 업데이트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4. 블록체인 구성 변경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5. REST 서버의 환경 구성 정보 변경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774625" y="3616300"/>
            <a:ext cx="40578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관련 링크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https://docs.google.com/spreadsheets/d/1nmVnOY30i0Lgk1anc-W9H6UD8JxB7t7f__OBkqkk9dc/edit#gid=0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CORE 시스템 운영 메뉴얼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978425"/>
            <a:ext cx="42603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Restful API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systemd 적용 방법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1. </a:t>
            </a:r>
            <a:r>
              <a:rPr lang="en" sz="1100">
                <a:solidFill>
                  <a:srgbClr val="666666"/>
                </a:solidFill>
              </a:rPr>
              <a:t>restful server 소스 코드 컴파일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2. </a:t>
            </a:r>
            <a:r>
              <a:rPr lang="en" sz="1100">
                <a:solidFill>
                  <a:srgbClr val="666666"/>
                </a:solidFill>
              </a:rPr>
              <a:t>system service 설정 문서 작성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3. </a:t>
            </a:r>
            <a:r>
              <a:rPr lang="en" sz="1100">
                <a:solidFill>
                  <a:srgbClr val="666666"/>
                </a:solidFill>
              </a:rPr>
              <a:t>생성한 서비스 문서 인식시키기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4. </a:t>
            </a:r>
            <a:r>
              <a:rPr lang="en" sz="1100">
                <a:solidFill>
                  <a:srgbClr val="666666"/>
                </a:solidFill>
              </a:rPr>
              <a:t>설정된 서비스 실행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5. </a:t>
            </a:r>
            <a:r>
              <a:rPr lang="en" sz="1100">
                <a:solidFill>
                  <a:srgbClr val="666666"/>
                </a:solidFill>
              </a:rPr>
              <a:t>실행되는 서비스 상태 확인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774625" y="3616300"/>
            <a:ext cx="40578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관련 링크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https://docs.google.com/document/d/1WUwQHYnvOOWAmQ-U67VDBo0Ja9aYctFiAN4F2ijX_FU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CORE 시스템 운영 메뉴얼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978425"/>
            <a:ext cx="8520600" cy="4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Hyperledger Fabric Blockchain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블록체인 구조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773" y="1765575"/>
            <a:ext cx="4852449" cy="318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CORE 시스템 운영 메뉴얼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978425"/>
            <a:ext cx="4559400" cy="4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Hyperledger Fabric</a:t>
            </a:r>
            <a:r>
              <a:rPr lang="en"/>
              <a:t> Blockchain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docker swarm을 이용한 블록체인 설치 방법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1. docker / docker-compose 설치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2. docker swarm init 로 도커 스웜 그룹 구성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3. docker create network 명령으로 도커 스웜으로 구성된 그룹에 공통 네트워크 생성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4. zookeeper 컨테이너 생성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5. 채널 파일, 제네시스 블록 및 인증서 생성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6. 5번의 파일들을 각 호스트에 공유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7 docker-compose 명령으로 블록체인 네트워크 구성 요소 컨테이너 생성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8. 체인코드 설치 및 배포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774625" y="2788050"/>
            <a:ext cx="4057800" cy="20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관련 링크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https://docs.google.com/document/d/1rDJUOsp8wRwHiotREXKVyh6mOk8ODhfIkYzixbzAO_8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https://docs.google.com/document/d/12D5a9lPwZykHGXnOBPj_lIHjctWFXisk9FpnrlddVk8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CORE 시스템 운영 메뉴얼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978425"/>
            <a:ext cx="4260300" cy="4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Hyperledger Fabric </a:t>
            </a:r>
            <a:r>
              <a:rPr lang="en"/>
              <a:t> Blockchain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CA 서버 사용 방법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1. CA 컨테이너 생성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2. 생성된 컨테이너에 연결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3. admin 사용자 인증서 등록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4. 추가 사용자 등록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5. 추가 사용자 인증서 등록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774625" y="3330950"/>
            <a:ext cx="4057800" cy="1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관련 링크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https://docs.google.com/document/d/1eNm8lPPnZbMZitqLyNrcwTfodkYNDIG9mQNnlEmxJjc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CORE 시스템 운영 메뉴얼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978425"/>
            <a:ext cx="4260300" cy="4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Hyperledger Fabric</a:t>
            </a:r>
            <a:r>
              <a:rPr lang="en"/>
              <a:t> Blockchain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주요 체인 코드 함수 목록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1. 지갑 생성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2. 씨앗 선물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3. 지갑 조회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4. 열매 이체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5. 정산 - 사용자 개별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6. 정산 -  에코 지갑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774625" y="3330950"/>
            <a:ext cx="4057800" cy="1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관련 링크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https://docs.google.com/document/d/1JQ5n50t3F5cKeQVtKsOvfIkzeiKGP5NtLCVRkIzGRM4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CORE 시스템 운영 메뉴얼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978425"/>
            <a:ext cx="4947600" cy="3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Hyperledger Fabric</a:t>
            </a:r>
            <a:r>
              <a:rPr lang="en"/>
              <a:t> Blockchain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docker service를 이용한 event listener 운영 방법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1. </a:t>
            </a:r>
            <a:r>
              <a:rPr lang="en" sz="1000">
                <a:solidFill>
                  <a:srgbClr val="666666"/>
                </a:solidFill>
              </a:rPr>
              <a:t>docker swarm으로 클러스터링된 호스트 중 master가 아닌 slave들을 매니저 노드로 promote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2. </a:t>
            </a:r>
            <a:r>
              <a:rPr lang="en" sz="1000">
                <a:solidFill>
                  <a:srgbClr val="666666"/>
                </a:solidFill>
              </a:rPr>
              <a:t>각 호스트에 환경 변수 세팅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3. </a:t>
            </a:r>
            <a:r>
              <a:rPr lang="en" sz="1000">
                <a:solidFill>
                  <a:srgbClr val="666666"/>
                </a:solidFill>
              </a:rPr>
              <a:t>eventlistener 컴파일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4. </a:t>
            </a:r>
            <a:r>
              <a:rPr lang="en" sz="1000">
                <a:solidFill>
                  <a:srgbClr val="666666"/>
                </a:solidFill>
              </a:rPr>
              <a:t>Dockerfile 작성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5. </a:t>
            </a:r>
            <a:r>
              <a:rPr lang="en" sz="1000">
                <a:solidFill>
                  <a:srgbClr val="666666"/>
                </a:solidFill>
              </a:rPr>
              <a:t>Dockerflie을 빌드하여 docker image 생성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6. </a:t>
            </a:r>
            <a:r>
              <a:rPr lang="en" sz="1000">
                <a:solidFill>
                  <a:srgbClr val="666666"/>
                </a:solidFill>
              </a:rPr>
              <a:t>docker hub에 업로드 하기 위해 tag를 추가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7. </a:t>
            </a:r>
            <a:r>
              <a:rPr lang="en" sz="1000">
                <a:solidFill>
                  <a:srgbClr val="666666"/>
                </a:solidFill>
              </a:rPr>
              <a:t>docker hub에 로그인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8. docker service 실행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774625" y="3330950"/>
            <a:ext cx="4057800" cy="1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관련 링크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https://docs.google.com/document/d/19bGxhifkKpQ2_pMY0dkdOM8oJB1OTHTEd8D3fv7Wfcs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CORE 시스템 운영 메뉴얼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978425"/>
            <a:ext cx="4260300" cy="4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Hyperledger Fabric</a:t>
            </a:r>
            <a:r>
              <a:rPr lang="en"/>
              <a:t> Blockchain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- caliper(</a:t>
            </a:r>
            <a:r>
              <a:rPr lang="en" sz="1200">
                <a:solidFill>
                  <a:srgbClr val="666666"/>
                </a:solidFill>
              </a:rPr>
              <a:t>Hyperledger Fabric Benchmark tool) 사용법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1. 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git clone https://github.com/hyperledger/caliper.git</a:t>
            </a:r>
            <a:endParaRPr sz="10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2.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sudo apt-get install build-essential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3. 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4. </a:t>
            </a:r>
            <a:r>
              <a:rPr lang="en" sz="1000">
                <a:solidFill>
                  <a:srgbClr val="666666"/>
                </a:solidFill>
              </a:rPr>
              <a:t>현재 최신 버전에 버그가 있어서 개발 문서에서 추천해준 fabric nodejs sdk를 설치한다.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63636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fabric-client@1.1.2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fabric-ca-client@1.1.2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5.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benchmark/simple/main.js -c config-fabric.json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 으로 실행. simple이라는 예제 테스트 케이스를 실행한다.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4774625" y="3330950"/>
            <a:ext cx="4057800" cy="1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관련 링크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https://docs.google.com/document/d/1sJZ0jH3v6X5JarihbQ9h9KemckTCufFK9df2NZd5EcE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CORE 시스템 운영 메뉴얼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978425"/>
            <a:ext cx="4260300" cy="4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Hyperledger Fabric</a:t>
            </a:r>
            <a:r>
              <a:rPr lang="en"/>
              <a:t> Blockchain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- 발생 가능한 장애 목록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1.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체인코드 업그레이드 하는 피어가 업그레이드 중 invoke 호출을 받으면 업그레이드 완료될때까지 지연되다가 타임아웃이 발생</a:t>
            </a:r>
            <a:endParaRPr sz="10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2.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peer 노드별 word state 갱신 속도 차이에 따른 오류 발생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3.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peer나 orderer의 로그에 다음과 같은 에러가 작동하며 작동불가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[signal SIGSEGV: segmentation violation code=0x1 addr=0x63 pc=0x7f9d15ded259]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774625" y="3330950"/>
            <a:ext cx="4057800" cy="1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관련 링크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https://docs.google.com/spreadsheets/d/1e-qCcRezRnZMwMFUxIknWUYv6TkCnchVEOVXvAW4J30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CORE 시스템 서비스 통계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978425"/>
            <a:ext cx="8520600" cy="4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.1 데이터 통계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데이터 기준 : 2019-04-18 ~ 2019-05-31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graphicFrame>
        <p:nvGraphicFramePr>
          <p:cNvPr id="180" name="Google Shape;180;p31"/>
          <p:cNvGraphicFramePr/>
          <p:nvPr/>
        </p:nvGraphicFramePr>
        <p:xfrm>
          <a:off x="532800" y="19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{60F7DB1D-766B-4FE9-8F03-984253EA0CE0}</a:tableStyleId>
              </a:tblPr>
              <a:tblGrid>
                <a:gridCol w="1183825"/>
                <a:gridCol w="944000"/>
                <a:gridCol w="935775"/>
                <a:gridCol w="1238525"/>
                <a:gridCol w="37597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서비스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처리량(건수)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처리속도(초)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블록</a:t>
                      </a:r>
                      <a:r>
                        <a:rPr lang="en" sz="1000"/>
                        <a:t>평균용량(K)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비고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지갑생성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76,095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지갑은 베타 기간 포함(2019-01-07)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씨앗선물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163,241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0.5652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컴포짓키 기반 데이터 구성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열매이체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12,403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0.5674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블럭생성과정이 지갑생성과 유사함으로 비슷 할것으로 예상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9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764150"/>
            <a:ext cx="8520600" cy="4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1. CORE 시스템 구성</a:t>
            </a:r>
            <a:endParaRPr sz="11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1.1 하드웨어 구성도</a:t>
            </a:r>
            <a:endParaRPr sz="11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1.2 소프트웨어 구성도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2. CORE 시스템 운영 메뉴얼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2.1 AWS 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2.2 KAFKA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2.3 RESTFUL API SERVER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2.4 HFBN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3. CORE 시스템 서비스 통계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</a:t>
            </a:r>
            <a:endParaRPr sz="1200"/>
          </a:p>
        </p:txBody>
      </p:sp>
      <p:sp>
        <p:nvSpPr>
          <p:cNvPr id="61" name="Google Shape;61;p14"/>
          <p:cNvSpPr txBox="1"/>
          <p:nvPr>
            <p:ph idx="4294967295" type="ctrTitle"/>
          </p:nvPr>
        </p:nvSpPr>
        <p:spPr>
          <a:xfrm>
            <a:off x="311700" y="146325"/>
            <a:ext cx="85206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목차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CORE 시스템 서비스 통계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978425"/>
            <a:ext cx="8520600" cy="4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3.2 블록 적재 데이터 구조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graphicFrame>
        <p:nvGraphicFramePr>
          <p:cNvPr id="187" name="Google Shape;187;p32"/>
          <p:cNvGraphicFramePr/>
          <p:nvPr/>
        </p:nvGraphicFramePr>
        <p:xfrm>
          <a:off x="532800" y="162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{60F7DB1D-766B-4FE9-8F03-984253EA0CE0}</a:tableStyleId>
              </a:tblPr>
              <a:tblGrid>
                <a:gridCol w="1183825"/>
                <a:gridCol w="944000"/>
                <a:gridCol w="935775"/>
                <a:gridCol w="3301150"/>
                <a:gridCol w="1697075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서비스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공통 영역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서비스 영역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데이터 구조체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비고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955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지갑생성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인증서 데이터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기록 및 변경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지갑 구조체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리턴(payload)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지갑 구조체(비밀키포함)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씨앗선물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인증서 데이터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기록 및 변경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씨앗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선물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관계 데이터(컴포짓키)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리턴(payload)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씨앗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선물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관계 데이터(페널티포함)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15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열매이체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인증서 데이터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기록 및 변경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보내는이 지갑 구조체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받는이 지갑 구조체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리턴(payload)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보내는이 지갑 구조체(이체후)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541050" y="3826000"/>
            <a:ext cx="80619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관련 링크 - 데이터 상세 구조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https://docs.google.com/document/d/1JQ5n50t3F5cKeQVtKsOvfIkzeiKGP5NtLCVRkIzGRM4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CORE 시스템 구성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69475"/>
            <a:ext cx="8520600" cy="4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하드웨어 구성도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575" y="1540750"/>
            <a:ext cx="6406774" cy="36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9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CORE 시스템 구성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869475"/>
            <a:ext cx="8520600" cy="4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소프트웨어 구성도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112" y="1372375"/>
            <a:ext cx="6227775" cy="3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CORE 시스템 운영 메뉴얼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2603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AWS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1. 키페어 생성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2. cloud formation을 통해서 기본적인 구조 설정</a:t>
            </a:r>
            <a:br>
              <a:rPr lang="en" sz="1000"/>
            </a:br>
            <a:r>
              <a:rPr lang="en" sz="1000"/>
              <a:t>    - VPC, 보안그</a:t>
            </a:r>
            <a:r>
              <a:rPr lang="en" sz="1000"/>
              <a:t>룹, 외부 접속 게이트웨이 서버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3. EC2 인스턴스 생성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4. ELB(로드밸런서) 생성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5. 타 VPC와 통신을 위한 VPC peering 생성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6. application 보안 그룹에서 필요 포트 열기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7. DNS 설정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8. ELB 분배 조건 추가</a:t>
            </a:r>
            <a:endParaRPr sz="10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774625" y="3929500"/>
            <a:ext cx="4057800" cy="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관련 링크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https://docs.google.com/document/d/1YeMxrKdtmYY9qNNqjA_Iy5zUx_XkqXLKANrQZYT8cfw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CORE 시스템 운영 메뉴얼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978425"/>
            <a:ext cx="42603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Kafka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kafka / kafka consumer agent 설정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1. java 설치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2. zookeeper 설치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3. zookeeper 실행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4. kafka 설치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5. kafka 실행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6. kafka health check 실행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7. kafka consumer agent 초기</a:t>
            </a:r>
            <a:r>
              <a:rPr lang="en" sz="1000"/>
              <a:t>화 (kafka topic 생성)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8. kafka consumer agent 실행</a:t>
            </a:r>
            <a:endParaRPr sz="10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774625" y="2342600"/>
            <a:ext cx="4057800" cy="25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관련 링크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- kafka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https://docs.google.com/document/d/1qaIaCFESRUsk1aX8z1pnyfCkulMg7_ZwADUojuMs7qE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- kafka consumer agent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https://docs.google.com/document/d/19ZFuDITj6wlV6LEapdA4vGgGCuH9wgzRUEH-oR1KF68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CORE 시스템 운영 메뉴얼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978425"/>
            <a:ext cx="42603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Kafka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zookeeper / kafka 주요 명령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1. zookeeper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실행 상태 확인 : sudo ./zkServer.sh status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2. kafka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topic 목록 보</a:t>
            </a:r>
            <a:r>
              <a:rPr lang="en" sz="1000"/>
              <a:t>기 : </a:t>
            </a:r>
            <a:r>
              <a:rPr lang="en" sz="1000">
                <a:solidFill>
                  <a:srgbClr val="666666"/>
                </a:solidFill>
              </a:rPr>
              <a:t>./kafka-topics.sh --zookeeper localhost:2181 --list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특정 topic 상세 내용 보기 : </a:t>
            </a:r>
            <a:r>
              <a:rPr lang="en" sz="1000">
                <a:solidFill>
                  <a:srgbClr val="666666"/>
                </a:solidFill>
              </a:rPr>
              <a:t>./kafka-topics.sh --describe --zookeeper localhost:2181 --topic batch-req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특정 topic 메시지 확인 : /kafka-console-consumer.sh --bootstrap-server localhost:9092 --topic batch-req --from-beginning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774625" y="3616300"/>
            <a:ext cx="40578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관</a:t>
            </a:r>
            <a:r>
              <a:rPr lang="en" sz="1000"/>
              <a:t>련 링크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https://docs.google.com/document/d/18j9nCyJzJyjeUFEaOh858IOcRV2NHIziiccEIpqs67w/edit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CORE 시스템 운영 메뉴얼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978425"/>
            <a:ext cx="42603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Kafka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발생 가능한 장애 목록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r>
              <a:rPr lang="en" sz="1000">
                <a:solidFill>
                  <a:srgbClr val="666666"/>
                </a:solidFill>
              </a:rPr>
              <a:t>.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카프카 클러스터링 컨테이너 중 1개를 정지된 상황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2.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kafka server: Request was for a consumer group that is not coordinated by this broker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3.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Failed to consume messages dial tcp: lookup f13be997622b: Temporary failure in name resolution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774625" y="3616300"/>
            <a:ext cx="40578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관련 링크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https://docs.google.com/spreadsheets/d/1hbVgQ5ooEVHTYi8S_ks5Jtyun8tIv5zmONflxOYNUsQ/edit#gid=0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CORE 시스템 운영 메뉴얼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978425"/>
            <a:ext cx="42603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Restful API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서비스 구성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1.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echo-webframework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2. Common data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3. </a:t>
            </a:r>
            <a:r>
              <a:rPr lang="en" sz="1000">
                <a:solidFill>
                  <a:srgbClr val="666666"/>
                </a:solidFill>
                <a:highlight>
                  <a:schemeClr val="lt1"/>
                </a:highlight>
              </a:rPr>
              <a:t>REST API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774625" y="3616300"/>
            <a:ext cx="40578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관련 링크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https://docs.google.com/document/d/1zG3h5dr7DDEl5bpdYJc3LXPHXhWC29Siyu9bBnXd1Yk/edit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