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1" r:id="rId5"/>
    <p:sldId id="260"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83ACD-91D3-4873-9780-41E075147682}" v="6" dt="2019-02-21T22:38:58.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38" d="100"/>
          <a:sy n="38" d="100"/>
        </p:scale>
        <p:origin x="9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Leung" userId="4350a06e654399ec" providerId="LiveId" clId="{04F83ACD-91D3-4873-9780-41E075147682}"/>
    <pc:docChg chg="undo custSel modSld">
      <pc:chgData name="Philip Leung" userId="4350a06e654399ec" providerId="LiveId" clId="{04F83ACD-91D3-4873-9780-41E075147682}" dt="2019-02-21T22:38:59.010" v="63" actId="27636"/>
      <pc:docMkLst>
        <pc:docMk/>
      </pc:docMkLst>
      <pc:sldChg chg="addSp modSp">
        <pc:chgData name="Philip Leung" userId="4350a06e654399ec" providerId="LiveId" clId="{04F83ACD-91D3-4873-9780-41E075147682}" dt="2019-02-21T22:38:59.010" v="63" actId="27636"/>
        <pc:sldMkLst>
          <pc:docMk/>
          <pc:sldMk cId="941142400" sldId="256"/>
        </pc:sldMkLst>
        <pc:spChg chg="mod">
          <ac:chgData name="Philip Leung" userId="4350a06e654399ec" providerId="LiveId" clId="{04F83ACD-91D3-4873-9780-41E075147682}" dt="2019-02-21T22:38:59.010" v="63" actId="27636"/>
          <ac:spMkLst>
            <pc:docMk/>
            <pc:sldMk cId="941142400" sldId="256"/>
            <ac:spMk id="3" creationId="{966B6DA4-E4B3-45AB-80A4-16543B9DAF53}"/>
          </ac:spMkLst>
        </pc:spChg>
        <pc:picChg chg="add mod">
          <ac:chgData name="Philip Leung" userId="4350a06e654399ec" providerId="LiveId" clId="{04F83ACD-91D3-4873-9780-41E075147682}" dt="2019-02-21T19:34:40.241" v="2" actId="1076"/>
          <ac:picMkLst>
            <pc:docMk/>
            <pc:sldMk cId="941142400" sldId="256"/>
            <ac:picMk id="5" creationId="{66E95A3E-BE01-4BD1-9D84-5AA1EF9FDF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A0978-C578-41F0-9BCD-1643209C8591}" type="datetimeFigureOut">
              <a:rPr lang="en-US" smtClean="0"/>
              <a:t>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5373E-9C9C-4A48-829F-369DF424AED7}" type="slidenum">
              <a:rPr lang="en-US" smtClean="0"/>
              <a:t>‹#›</a:t>
            </a:fld>
            <a:endParaRPr lang="en-US"/>
          </a:p>
        </p:txBody>
      </p:sp>
    </p:spTree>
    <p:extLst>
      <p:ext uri="{BB962C8B-B14F-4D97-AF65-F5344CB8AC3E}">
        <p14:creationId xmlns:p14="http://schemas.microsoft.com/office/powerpoint/2010/main" val="381390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and save structures in various chemistry file formats.</a:t>
            </a:r>
          </a:p>
          <a:p>
            <a:r>
              <a:rPr lang="en-US" dirty="0"/>
              <a:t>Determine if one structure is a substructure of another (substructure matching).</a:t>
            </a:r>
          </a:p>
          <a:p>
            <a:r>
              <a:rPr lang="en-US" dirty="0"/>
              <a:t>Determine if two structures are equal (exact matching).</a:t>
            </a:r>
          </a:p>
          <a:p>
            <a:r>
              <a:rPr lang="en-US" dirty="0"/>
              <a:t>Disassemble molecules, splitting into fragments.</a:t>
            </a:r>
          </a:p>
          <a:p>
            <a:r>
              <a:rPr lang="en-US" dirty="0"/>
              <a:t>Assemble molecules from elements or </a:t>
            </a:r>
            <a:r>
              <a:rPr lang="en-US" dirty="0" err="1"/>
              <a:t>submolecules</a:t>
            </a:r>
            <a:r>
              <a:rPr lang="en-US" dirty="0"/>
              <a:t>.</a:t>
            </a:r>
          </a:p>
          <a:p>
            <a:r>
              <a:rPr lang="en-US" dirty="0"/>
              <a:t>Apply reactions on input reactant structures, resulting in output of reaction product structures.</a:t>
            </a:r>
          </a:p>
        </p:txBody>
      </p:sp>
      <p:sp>
        <p:nvSpPr>
          <p:cNvPr id="4" name="Slide Number Placeholder 3"/>
          <p:cNvSpPr>
            <a:spLocks noGrp="1"/>
          </p:cNvSpPr>
          <p:nvPr>
            <p:ph type="sldNum" sz="quarter" idx="5"/>
          </p:nvPr>
        </p:nvSpPr>
        <p:spPr/>
        <p:txBody>
          <a:bodyPr/>
          <a:lstStyle/>
          <a:p>
            <a:fld id="{B1C5373E-9C9C-4A48-829F-369DF424AED7}" type="slidenum">
              <a:rPr lang="en-US" smtClean="0"/>
              <a:t>3</a:t>
            </a:fld>
            <a:endParaRPr lang="en-US"/>
          </a:p>
        </p:txBody>
      </p:sp>
    </p:spTree>
    <p:extLst>
      <p:ext uri="{BB962C8B-B14F-4D97-AF65-F5344CB8AC3E}">
        <p14:creationId xmlns:p14="http://schemas.microsoft.com/office/powerpoint/2010/main" val="415962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Fingerprints are bit-vectors where individual bits correspond to the presence or absence of structural features. The most important use of fingerprints is in indexing of chemistry databases. This is necessary for ML purposes.</a:t>
            </a:r>
          </a:p>
        </p:txBody>
      </p:sp>
      <p:sp>
        <p:nvSpPr>
          <p:cNvPr id="4" name="Slide Number Placeholder 3"/>
          <p:cNvSpPr>
            <a:spLocks noGrp="1"/>
          </p:cNvSpPr>
          <p:nvPr>
            <p:ph type="sldNum" sz="quarter" idx="5"/>
          </p:nvPr>
        </p:nvSpPr>
        <p:spPr/>
        <p:txBody>
          <a:bodyPr/>
          <a:lstStyle/>
          <a:p>
            <a:fld id="{B1C5373E-9C9C-4A48-829F-369DF424AED7}" type="slidenum">
              <a:rPr lang="en-US" smtClean="0"/>
              <a:t>4</a:t>
            </a:fld>
            <a:endParaRPr lang="en-US"/>
          </a:p>
        </p:txBody>
      </p:sp>
    </p:spTree>
    <p:extLst>
      <p:ext uri="{BB962C8B-B14F-4D97-AF65-F5344CB8AC3E}">
        <p14:creationId xmlns:p14="http://schemas.microsoft.com/office/powerpoint/2010/main" val="2785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(2.x and 3.x) wrappers generated using </a:t>
            </a:r>
            <a:r>
              <a:rPr lang="en-US" dirty="0" err="1"/>
              <a:t>Boost.Python</a:t>
            </a:r>
            <a:endParaRPr lang="en-US" dirty="0"/>
          </a:p>
          <a:p>
            <a:r>
              <a:rPr lang="en-US" dirty="0"/>
              <a:t>Business-friendly BSD license</a:t>
            </a:r>
          </a:p>
          <a:p>
            <a:r>
              <a:rPr lang="en-US" dirty="0" err="1"/>
              <a:t>Github</a:t>
            </a:r>
            <a:r>
              <a:rPr lang="en-US" dirty="0"/>
              <a:t> has almost 6000 commits, and nearly 70 contributors.</a:t>
            </a:r>
          </a:p>
          <a:p>
            <a:endParaRPr lang="en-US" dirty="0"/>
          </a:p>
        </p:txBody>
      </p:sp>
      <p:sp>
        <p:nvSpPr>
          <p:cNvPr id="4" name="Slide Number Placeholder 3"/>
          <p:cNvSpPr>
            <a:spLocks noGrp="1"/>
          </p:cNvSpPr>
          <p:nvPr>
            <p:ph type="sldNum" sz="quarter" idx="5"/>
          </p:nvPr>
        </p:nvSpPr>
        <p:spPr/>
        <p:txBody>
          <a:bodyPr/>
          <a:lstStyle/>
          <a:p>
            <a:fld id="{B1C5373E-9C9C-4A48-829F-369DF424AED7}" type="slidenum">
              <a:rPr lang="en-US" smtClean="0"/>
              <a:t>5</a:t>
            </a:fld>
            <a:endParaRPr lang="en-US"/>
          </a:p>
        </p:txBody>
      </p:sp>
    </p:spTree>
    <p:extLst>
      <p:ext uri="{BB962C8B-B14F-4D97-AF65-F5344CB8AC3E}">
        <p14:creationId xmlns:p14="http://schemas.microsoft.com/office/powerpoint/2010/main" val="261105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00"/>
                </a:highlight>
              </a:rPr>
              <a:t>Maximal common substructure identification of substructures common to structures in a set. </a:t>
            </a:r>
            <a:endParaRPr lang="en-US" dirty="0"/>
          </a:p>
        </p:txBody>
      </p:sp>
      <p:sp>
        <p:nvSpPr>
          <p:cNvPr id="4" name="Slide Number Placeholder 3"/>
          <p:cNvSpPr>
            <a:spLocks noGrp="1"/>
          </p:cNvSpPr>
          <p:nvPr>
            <p:ph type="sldNum" sz="quarter" idx="5"/>
          </p:nvPr>
        </p:nvSpPr>
        <p:spPr/>
        <p:txBody>
          <a:bodyPr/>
          <a:lstStyle/>
          <a:p>
            <a:fld id="{B1C5373E-9C9C-4A48-829F-369DF424AED7}" type="slidenum">
              <a:rPr lang="en-US" smtClean="0"/>
              <a:t>7</a:t>
            </a:fld>
            <a:endParaRPr lang="en-US"/>
          </a:p>
        </p:txBody>
      </p:sp>
    </p:spTree>
    <p:extLst>
      <p:ext uri="{BB962C8B-B14F-4D97-AF65-F5344CB8AC3E}">
        <p14:creationId xmlns:p14="http://schemas.microsoft.com/office/powerpoint/2010/main" val="169561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1790 results since 2006 on google scholar.</a:t>
            </a:r>
          </a:p>
          <a:p>
            <a:r>
              <a:rPr lang="en-US" dirty="0"/>
              <a:t>List speaks for itself.</a:t>
            </a:r>
          </a:p>
        </p:txBody>
      </p:sp>
      <p:sp>
        <p:nvSpPr>
          <p:cNvPr id="4" name="Slide Number Placeholder 3"/>
          <p:cNvSpPr>
            <a:spLocks noGrp="1"/>
          </p:cNvSpPr>
          <p:nvPr>
            <p:ph type="sldNum" sz="quarter" idx="5"/>
          </p:nvPr>
        </p:nvSpPr>
        <p:spPr/>
        <p:txBody>
          <a:bodyPr/>
          <a:lstStyle/>
          <a:p>
            <a:fld id="{B1C5373E-9C9C-4A48-829F-369DF424AED7}" type="slidenum">
              <a:rPr lang="en-US" smtClean="0"/>
              <a:t>8</a:t>
            </a:fld>
            <a:endParaRPr lang="en-US"/>
          </a:p>
        </p:txBody>
      </p:sp>
    </p:spTree>
    <p:extLst>
      <p:ext uri="{BB962C8B-B14F-4D97-AF65-F5344CB8AC3E}">
        <p14:creationId xmlns:p14="http://schemas.microsoft.com/office/powerpoint/2010/main" val="66854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we are going to choose </a:t>
            </a:r>
            <a:r>
              <a:rPr lang="en-US" dirty="0" err="1"/>
              <a:t>RDKit</a:t>
            </a:r>
            <a:r>
              <a:rPr lang="en-US" dirty="0"/>
              <a:t>, largely due to the plethora of successful projects and publications that have utilized it. </a:t>
            </a:r>
            <a:r>
              <a:rPr lang="en-US" dirty="0" err="1"/>
              <a:t>RDKit</a:t>
            </a:r>
            <a:r>
              <a:rPr lang="en-US" dirty="0"/>
              <a:t> seems to be the most well-documented and has the most tutorials. </a:t>
            </a:r>
          </a:p>
        </p:txBody>
      </p:sp>
      <p:sp>
        <p:nvSpPr>
          <p:cNvPr id="4" name="Slide Number Placeholder 3"/>
          <p:cNvSpPr>
            <a:spLocks noGrp="1"/>
          </p:cNvSpPr>
          <p:nvPr>
            <p:ph type="sldNum" sz="quarter" idx="5"/>
          </p:nvPr>
        </p:nvSpPr>
        <p:spPr/>
        <p:txBody>
          <a:bodyPr/>
          <a:lstStyle/>
          <a:p>
            <a:fld id="{B1C5373E-9C9C-4A48-829F-369DF424AED7}" type="slidenum">
              <a:rPr lang="en-US" smtClean="0"/>
              <a:t>10</a:t>
            </a:fld>
            <a:endParaRPr lang="en-US"/>
          </a:p>
        </p:txBody>
      </p:sp>
    </p:spTree>
    <p:extLst>
      <p:ext uri="{BB962C8B-B14F-4D97-AF65-F5344CB8AC3E}">
        <p14:creationId xmlns:p14="http://schemas.microsoft.com/office/powerpoint/2010/main" val="321545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BD557B-0F3E-447C-BFAB-106193AF038E}" type="datetime1">
              <a:rPr lang="en-US" smtClean="0"/>
              <a:t>2/21/2019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36524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299041-52D1-437A-BC38-7255DDE98129}"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4114963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8256795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8088744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99041-52D1-437A-BC38-7255DDE98129}"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4491758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299041-52D1-437A-BC38-7255DDE98129}" type="datetime1">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5534410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299041-52D1-437A-BC38-7255DDE98129}" type="datetime1">
              <a:rPr lang="en-US" smtClean="0"/>
              <a:t>2/21/2019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5359521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617A8D-E480-4523-B821-2D523F255D24}"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261940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DF6CAC-4BFB-477A-AB88-F143DED0569E}"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00699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3E703-2070-4247-A0CA-61EC522F2A58}"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414738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A24F5-E9A2-400A-9CCC-20C1F92B0716}" type="datetime1">
              <a:rPr lang="en-US" smtClean="0"/>
              <a:t>2/21/2019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69774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11D91-A8E6-43F7-8A1B-06D21ED16D4C}"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12783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3A407-1DD2-483C-959E-DB10C326C09E}" type="datetime1">
              <a:rPr lang="en-US" smtClean="0"/>
              <a:t>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312343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E783C-1693-4473-92EC-C1BC1E158654}" type="datetime1">
              <a:rPr lang="en-US" smtClean="0"/>
              <a:t>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23448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00CDC-34F7-4A1A-B7CC-67DD7991D28D}" type="datetime1">
              <a:rPr lang="en-US" smtClean="0"/>
              <a:t>2/21/2019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196152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23AD2-A3B8-4CFD-8BDD-1B04273D9D47}"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23167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D4B948-B974-4B32-8F82-3E8458710745}" type="datetime1">
              <a:rPr lang="en-US" smtClean="0"/>
              <a:t>2/21/2019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4A68D3-8801-4599-8A3B-E12DFA61AF02}" type="slidenum">
              <a:rPr lang="en-US" smtClean="0"/>
              <a:t>‹#›</a:t>
            </a:fld>
            <a:endParaRPr lang="en-US"/>
          </a:p>
        </p:txBody>
      </p:sp>
    </p:spTree>
    <p:extLst>
      <p:ext uri="{BB962C8B-B14F-4D97-AF65-F5344CB8AC3E}">
        <p14:creationId xmlns:p14="http://schemas.microsoft.com/office/powerpoint/2010/main" val="77740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299041-52D1-437A-BC38-7255DDE98129}" type="datetime1">
              <a:rPr lang="en-US" smtClean="0"/>
              <a:t>2/21/2019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54A68D3-8801-4599-8A3B-E12DFA61AF02}" type="slidenum">
              <a:rPr lang="en-US" smtClean="0"/>
              <a:t>‹#›</a:t>
            </a:fld>
            <a:endParaRPr lang="en-US"/>
          </a:p>
        </p:txBody>
      </p:sp>
    </p:spTree>
    <p:extLst>
      <p:ext uri="{BB962C8B-B14F-4D97-AF65-F5344CB8AC3E}">
        <p14:creationId xmlns:p14="http://schemas.microsoft.com/office/powerpoint/2010/main" val="2748367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3D-e-Ch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github.com/rdk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31D-70B8-4B70-9D09-8077BD96D52A}"/>
              </a:ext>
            </a:extLst>
          </p:cNvPr>
          <p:cNvSpPr>
            <a:spLocks noGrp="1"/>
          </p:cNvSpPr>
          <p:nvPr>
            <p:ph type="ctrTitle"/>
          </p:nvPr>
        </p:nvSpPr>
        <p:spPr/>
        <p:txBody>
          <a:bodyPr/>
          <a:lstStyle/>
          <a:p>
            <a:r>
              <a:rPr lang="en-US" dirty="0"/>
              <a:t>Cheminformatic Toolkits</a:t>
            </a:r>
          </a:p>
        </p:txBody>
      </p:sp>
      <p:sp>
        <p:nvSpPr>
          <p:cNvPr id="3" name="Subtitle 2">
            <a:extLst>
              <a:ext uri="{FF2B5EF4-FFF2-40B4-BE49-F238E27FC236}">
                <a16:creationId xmlns:a16="http://schemas.microsoft.com/office/drawing/2014/main" id="{966B6DA4-E4B3-45AB-80A4-16543B9DAF53}"/>
              </a:ext>
            </a:extLst>
          </p:cNvPr>
          <p:cNvSpPr>
            <a:spLocks noGrp="1"/>
          </p:cNvSpPr>
          <p:nvPr>
            <p:ph type="subTitle" idx="1"/>
          </p:nvPr>
        </p:nvSpPr>
        <p:spPr/>
        <p:txBody>
          <a:bodyPr>
            <a:normAutofit fontScale="92500"/>
          </a:bodyPr>
          <a:lstStyle/>
          <a:p>
            <a:r>
              <a:rPr lang="en-US" dirty="0"/>
              <a:t>A </a:t>
            </a:r>
            <a:r>
              <a:rPr lang="en-US" dirty="0" err="1"/>
              <a:t>MetaMolES</a:t>
            </a:r>
            <a:r>
              <a:rPr lang="en-US" dirty="0"/>
              <a:t> excavation of various python-compatible resources</a:t>
            </a:r>
          </a:p>
          <a:p>
            <a:r>
              <a:rPr lang="en-US" dirty="0" err="1"/>
              <a:t>ELLie</a:t>
            </a:r>
            <a:r>
              <a:rPr lang="en-US" dirty="0"/>
              <a:t> James, ICE </a:t>
            </a:r>
            <a:r>
              <a:rPr lang="en-US" dirty="0" err="1"/>
              <a:t>Kiattisewee</a:t>
            </a:r>
            <a:r>
              <a:rPr lang="en-US" dirty="0"/>
              <a:t>, Phil Leung, Stephen </a:t>
            </a:r>
            <a:r>
              <a:rPr lang="en-US" dirty="0" err="1"/>
              <a:t>Blaskowski</a:t>
            </a:r>
            <a:r>
              <a:rPr lang="en-US"/>
              <a:t>, Yeon Mi Hwang</a:t>
            </a:r>
          </a:p>
          <a:p>
            <a:endParaRPr lang="en-US" dirty="0"/>
          </a:p>
          <a:p>
            <a:endParaRPr lang="en-US" dirty="0"/>
          </a:p>
        </p:txBody>
      </p:sp>
      <p:sp>
        <p:nvSpPr>
          <p:cNvPr id="4" name="Slide Number Placeholder 3">
            <a:extLst>
              <a:ext uri="{FF2B5EF4-FFF2-40B4-BE49-F238E27FC236}">
                <a16:creationId xmlns:a16="http://schemas.microsoft.com/office/drawing/2014/main" id="{C3EAF5A9-656F-40FC-B1A8-D7E0FC8731DE}"/>
              </a:ext>
            </a:extLst>
          </p:cNvPr>
          <p:cNvSpPr>
            <a:spLocks noGrp="1"/>
          </p:cNvSpPr>
          <p:nvPr>
            <p:ph type="sldNum" sz="quarter" idx="12"/>
          </p:nvPr>
        </p:nvSpPr>
        <p:spPr/>
        <p:txBody>
          <a:bodyPr/>
          <a:lstStyle/>
          <a:p>
            <a:fld id="{854A68D3-8801-4599-8A3B-E12DFA61AF02}" type="slidenum">
              <a:rPr lang="en-US" smtClean="0"/>
              <a:t>1</a:t>
            </a:fld>
            <a:endParaRPr lang="en-US"/>
          </a:p>
        </p:txBody>
      </p:sp>
      <p:pic>
        <p:nvPicPr>
          <p:cNvPr id="5" name="Picture 4" descr="A close up of an animal&#10;&#10;Description automatically generated">
            <a:extLst>
              <a:ext uri="{FF2B5EF4-FFF2-40B4-BE49-F238E27FC236}">
                <a16:creationId xmlns:a16="http://schemas.microsoft.com/office/drawing/2014/main" id="{66E95A3E-BE01-4BD1-9D84-5AA1EF9FD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051" y="4126401"/>
            <a:ext cx="1182427" cy="861274"/>
          </a:xfrm>
          <a:prstGeom prst="rect">
            <a:avLst/>
          </a:prstGeom>
        </p:spPr>
      </p:pic>
    </p:spTree>
    <p:extLst>
      <p:ext uri="{BB962C8B-B14F-4D97-AF65-F5344CB8AC3E}">
        <p14:creationId xmlns:p14="http://schemas.microsoft.com/office/powerpoint/2010/main" val="94114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E574249-A691-499B-98A0-CDC35A46EEAA}"/>
              </a:ext>
            </a:extLst>
          </p:cNvPr>
          <p:cNvSpPr>
            <a:spLocks noGrp="1"/>
          </p:cNvSpPr>
          <p:nvPr>
            <p:ph type="title"/>
          </p:nvPr>
        </p:nvSpPr>
        <p:spPr>
          <a:xfrm>
            <a:off x="639098" y="629265"/>
            <a:ext cx="6072776" cy="1622322"/>
          </a:xfrm>
        </p:spPr>
        <p:txBody>
          <a:bodyPr>
            <a:normAutofit/>
          </a:bodyPr>
          <a:lstStyle/>
          <a:p>
            <a:r>
              <a:rPr lang="en-US" dirty="0"/>
              <a:t>Alternatives: 3D-e-Chem</a:t>
            </a:r>
          </a:p>
        </p:txBody>
      </p:sp>
      <p:sp>
        <p:nvSpPr>
          <p:cNvPr id="3" name="Content Placeholder 2">
            <a:extLst>
              <a:ext uri="{FF2B5EF4-FFF2-40B4-BE49-F238E27FC236}">
                <a16:creationId xmlns:a16="http://schemas.microsoft.com/office/drawing/2014/main" id="{F67C9E3B-998B-4298-9105-9AEF6E069EC5}"/>
              </a:ext>
            </a:extLst>
          </p:cNvPr>
          <p:cNvSpPr>
            <a:spLocks noGrp="1"/>
          </p:cNvSpPr>
          <p:nvPr>
            <p:ph idx="1"/>
          </p:nvPr>
        </p:nvSpPr>
        <p:spPr>
          <a:xfrm>
            <a:off x="639098" y="2418735"/>
            <a:ext cx="6072776" cy="3811740"/>
          </a:xfrm>
        </p:spPr>
        <p:txBody>
          <a:bodyPr anchor="ctr">
            <a:normAutofit/>
          </a:bodyPr>
          <a:lstStyle/>
          <a:p>
            <a:r>
              <a:rPr lang="en-US">
                <a:solidFill>
                  <a:schemeClr val="bg1"/>
                </a:solidFill>
              </a:rPr>
              <a:t>Seek to improve the integration of ligand and protein data </a:t>
            </a:r>
          </a:p>
          <a:p>
            <a:r>
              <a:rPr lang="en-US">
                <a:solidFill>
                  <a:schemeClr val="bg1"/>
                </a:solidFill>
              </a:rPr>
              <a:t>Intended to be used for structure-based prediction of protein-ligand interactions</a:t>
            </a:r>
          </a:p>
          <a:p>
            <a:r>
              <a:rPr lang="en-US">
                <a:solidFill>
                  <a:schemeClr val="bg1"/>
                </a:solidFill>
              </a:rPr>
              <a:t>Generally narrower use cases and flexibility</a:t>
            </a:r>
          </a:p>
          <a:p>
            <a:r>
              <a:rPr lang="en-US">
                <a:solidFill>
                  <a:schemeClr val="bg1"/>
                </a:solidFill>
              </a:rPr>
              <a:t>7 publications listed, all from labs related to development</a:t>
            </a:r>
          </a:p>
          <a:p>
            <a:r>
              <a:rPr lang="en-US">
                <a:solidFill>
                  <a:schemeClr val="bg1"/>
                </a:solidFill>
              </a:rPr>
              <a:t>Much less active on github (</a:t>
            </a:r>
            <a:r>
              <a:rPr lang="en-US">
                <a:solidFill>
                  <a:schemeClr val="bg1"/>
                </a:solidFill>
                <a:hlinkClick r:id="rId4"/>
              </a:rPr>
              <a:t>https://github.com/3D-e-Chem</a:t>
            </a:r>
            <a:r>
              <a:rPr lang="en-US">
                <a:solidFill>
                  <a:schemeClr val="bg1"/>
                </a:solidFill>
              </a:rPr>
              <a:t>)</a:t>
            </a:r>
          </a:p>
        </p:txBody>
      </p:sp>
      <p:pic>
        <p:nvPicPr>
          <p:cNvPr id="6" name="Picture 5" descr="A close up of a sign&#10;&#10;Description automatically generated">
            <a:extLst>
              <a:ext uri="{FF2B5EF4-FFF2-40B4-BE49-F238E27FC236}">
                <a16:creationId xmlns:a16="http://schemas.microsoft.com/office/drawing/2014/main" id="{4DAB2B16-CCDA-43ED-8B08-A35299B5EF10}"/>
              </a:ext>
            </a:extLst>
          </p:cNvPr>
          <p:cNvPicPr>
            <a:picLocks noChangeAspect="1"/>
          </p:cNvPicPr>
          <p:nvPr/>
        </p:nvPicPr>
        <p:blipFill rotWithShape="1">
          <a:blip r:embed="rId5">
            <a:extLst>
              <a:ext uri="{28A0092B-C50C-407E-A947-70E740481C1C}">
                <a14:useLocalDpi xmlns:a14="http://schemas.microsoft.com/office/drawing/2010/main" val="0"/>
              </a:ext>
            </a:extLst>
          </a:blip>
          <a:srcRect l="6414" r="19727" b="1"/>
          <a:stretch/>
        </p:blipFill>
        <p:spPr>
          <a:xfrm>
            <a:off x="7418226" y="645106"/>
            <a:ext cx="4125317" cy="5585369"/>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B8150306-3A70-4609-BEDC-D249FB66B67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10</a:t>
            </a:fld>
            <a:endParaRPr lang="en-US"/>
          </a:p>
        </p:txBody>
      </p:sp>
    </p:spTree>
    <p:extLst>
      <p:ext uri="{BB962C8B-B14F-4D97-AF65-F5344CB8AC3E}">
        <p14:creationId xmlns:p14="http://schemas.microsoft.com/office/powerpoint/2010/main" val="247539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57BD-FAEE-4D9B-861F-CD52A3BFC18E}"/>
              </a:ext>
            </a:extLst>
          </p:cNvPr>
          <p:cNvSpPr>
            <a:spLocks noGrp="1"/>
          </p:cNvSpPr>
          <p:nvPr>
            <p:ph type="title"/>
          </p:nvPr>
        </p:nvSpPr>
        <p:spPr/>
        <p:txBody>
          <a:bodyPr/>
          <a:lstStyle/>
          <a:p>
            <a:r>
              <a:rPr lang="en-US" dirty="0"/>
              <a:t>Cheminformatic Toolkits Overview</a:t>
            </a:r>
          </a:p>
        </p:txBody>
      </p:sp>
      <p:sp>
        <p:nvSpPr>
          <p:cNvPr id="3" name="Content Placeholder 2">
            <a:extLst>
              <a:ext uri="{FF2B5EF4-FFF2-40B4-BE49-F238E27FC236}">
                <a16:creationId xmlns:a16="http://schemas.microsoft.com/office/drawing/2014/main" id="{F195442D-944E-458E-BCD7-3EA63149DAB2}"/>
              </a:ext>
            </a:extLst>
          </p:cNvPr>
          <p:cNvSpPr>
            <a:spLocks noGrp="1"/>
          </p:cNvSpPr>
          <p:nvPr>
            <p:ph idx="1"/>
          </p:nvPr>
        </p:nvSpPr>
        <p:spPr/>
        <p:txBody>
          <a:bodyPr>
            <a:noAutofit/>
          </a:bodyPr>
          <a:lstStyle/>
          <a:p>
            <a:r>
              <a:rPr lang="en-US" sz="2400" dirty="0"/>
              <a:t>Useful for software engineering efforts focused on molecular problems.</a:t>
            </a:r>
          </a:p>
          <a:p>
            <a:r>
              <a:rPr lang="en-US" sz="2400" dirty="0"/>
              <a:t>Typically exist as a software development kit (SDK)…</a:t>
            </a:r>
          </a:p>
          <a:p>
            <a:r>
              <a:rPr lang="en-US" sz="2400" dirty="0"/>
              <a:t>…designed to be embedded in and interface with a larger application using APIs</a:t>
            </a:r>
          </a:p>
          <a:p>
            <a:r>
              <a:rPr lang="en-US" sz="2400" dirty="0"/>
              <a:t>Handle complex chemical structures, transformations, relationships</a:t>
            </a:r>
          </a:p>
          <a:p>
            <a:r>
              <a:rPr lang="en-US" sz="2400" dirty="0"/>
              <a:t>Information resolution at the single atom level in a variety of formats</a:t>
            </a:r>
          </a:p>
        </p:txBody>
      </p:sp>
      <p:sp>
        <p:nvSpPr>
          <p:cNvPr id="4" name="Slide Number Placeholder 3">
            <a:extLst>
              <a:ext uri="{FF2B5EF4-FFF2-40B4-BE49-F238E27FC236}">
                <a16:creationId xmlns:a16="http://schemas.microsoft.com/office/drawing/2014/main" id="{0451C459-AC67-4C2E-A579-659C792BF49A}"/>
              </a:ext>
            </a:extLst>
          </p:cNvPr>
          <p:cNvSpPr>
            <a:spLocks noGrp="1"/>
          </p:cNvSpPr>
          <p:nvPr>
            <p:ph type="sldNum" sz="quarter" idx="12"/>
          </p:nvPr>
        </p:nvSpPr>
        <p:spPr/>
        <p:txBody>
          <a:bodyPr/>
          <a:lstStyle/>
          <a:p>
            <a:fld id="{854A68D3-8801-4599-8A3B-E12DFA61AF02}" type="slidenum">
              <a:rPr lang="en-US" smtClean="0"/>
              <a:t>2</a:t>
            </a:fld>
            <a:endParaRPr lang="en-US" dirty="0"/>
          </a:p>
        </p:txBody>
      </p:sp>
    </p:spTree>
    <p:extLst>
      <p:ext uri="{BB962C8B-B14F-4D97-AF65-F5344CB8AC3E}">
        <p14:creationId xmlns:p14="http://schemas.microsoft.com/office/powerpoint/2010/main" val="124667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7E13-425D-4978-A28F-ACED7F992DCA}"/>
              </a:ext>
            </a:extLst>
          </p:cNvPr>
          <p:cNvSpPr>
            <a:spLocks noGrp="1"/>
          </p:cNvSpPr>
          <p:nvPr>
            <p:ph type="title"/>
          </p:nvPr>
        </p:nvSpPr>
        <p:spPr/>
        <p:txBody>
          <a:bodyPr/>
          <a:lstStyle/>
          <a:p>
            <a:r>
              <a:rPr lang="en-US" dirty="0"/>
              <a:t>Necessary functionalities</a:t>
            </a:r>
          </a:p>
        </p:txBody>
      </p:sp>
      <p:sp>
        <p:nvSpPr>
          <p:cNvPr id="3" name="Content Placeholder 2">
            <a:extLst>
              <a:ext uri="{FF2B5EF4-FFF2-40B4-BE49-F238E27FC236}">
                <a16:creationId xmlns:a16="http://schemas.microsoft.com/office/drawing/2014/main" id="{38F17164-7919-4676-902D-556BC82D2793}"/>
              </a:ext>
            </a:extLst>
          </p:cNvPr>
          <p:cNvSpPr>
            <a:spLocks noGrp="1"/>
          </p:cNvSpPr>
          <p:nvPr>
            <p:ph idx="1"/>
          </p:nvPr>
        </p:nvSpPr>
        <p:spPr/>
        <p:txBody>
          <a:bodyPr>
            <a:normAutofit/>
          </a:bodyPr>
          <a:lstStyle/>
          <a:p>
            <a:r>
              <a:rPr lang="en-US" sz="2400" dirty="0"/>
              <a:t>Python compatibility</a:t>
            </a:r>
          </a:p>
          <a:p>
            <a:r>
              <a:rPr lang="en-US" sz="2400" dirty="0"/>
              <a:t>Interconvert between data types</a:t>
            </a:r>
          </a:p>
          <a:p>
            <a:r>
              <a:rPr lang="en-US" sz="2400" dirty="0"/>
              <a:t>Molecular structure logic (sets, subsets, equivalence, commonalities) </a:t>
            </a:r>
          </a:p>
          <a:p>
            <a:r>
              <a:rPr lang="en-US" sz="2400" dirty="0"/>
              <a:t>Stepwise bidirectional reactions (construction and deconstruction)</a:t>
            </a:r>
          </a:p>
          <a:p>
            <a:r>
              <a:rPr lang="en-US" sz="2400" dirty="0"/>
              <a:t>Interact with large datasets from databases</a:t>
            </a:r>
          </a:p>
          <a:p>
            <a:endParaRPr lang="en-US" sz="2400" dirty="0">
              <a:highlight>
                <a:srgbClr val="FFFF00"/>
              </a:highlight>
            </a:endParaRPr>
          </a:p>
        </p:txBody>
      </p:sp>
      <p:sp>
        <p:nvSpPr>
          <p:cNvPr id="4" name="Slide Number Placeholder 3">
            <a:extLst>
              <a:ext uri="{FF2B5EF4-FFF2-40B4-BE49-F238E27FC236}">
                <a16:creationId xmlns:a16="http://schemas.microsoft.com/office/drawing/2014/main" id="{7AC3C8E9-42EB-429E-A06C-5139BB4DE221}"/>
              </a:ext>
            </a:extLst>
          </p:cNvPr>
          <p:cNvSpPr>
            <a:spLocks noGrp="1"/>
          </p:cNvSpPr>
          <p:nvPr>
            <p:ph type="sldNum" sz="quarter" idx="12"/>
          </p:nvPr>
        </p:nvSpPr>
        <p:spPr/>
        <p:txBody>
          <a:bodyPr/>
          <a:lstStyle/>
          <a:p>
            <a:fld id="{854A68D3-8801-4599-8A3B-E12DFA61AF02}" type="slidenum">
              <a:rPr lang="en-US" smtClean="0"/>
              <a:t>3</a:t>
            </a:fld>
            <a:endParaRPr lang="en-US"/>
          </a:p>
        </p:txBody>
      </p:sp>
    </p:spTree>
    <p:extLst>
      <p:ext uri="{BB962C8B-B14F-4D97-AF65-F5344CB8AC3E}">
        <p14:creationId xmlns:p14="http://schemas.microsoft.com/office/powerpoint/2010/main" val="56935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F5AD-5DA1-4782-8FF0-7EAE800284B8}"/>
              </a:ext>
            </a:extLst>
          </p:cNvPr>
          <p:cNvSpPr>
            <a:spLocks noGrp="1"/>
          </p:cNvSpPr>
          <p:nvPr>
            <p:ph type="title"/>
          </p:nvPr>
        </p:nvSpPr>
        <p:spPr/>
        <p:txBody>
          <a:bodyPr/>
          <a:lstStyle/>
          <a:p>
            <a:r>
              <a:rPr lang="en-US" dirty="0"/>
              <a:t>Useful Functionalities</a:t>
            </a:r>
          </a:p>
        </p:txBody>
      </p:sp>
      <p:sp>
        <p:nvSpPr>
          <p:cNvPr id="3" name="Content Placeholder 2">
            <a:extLst>
              <a:ext uri="{FF2B5EF4-FFF2-40B4-BE49-F238E27FC236}">
                <a16:creationId xmlns:a16="http://schemas.microsoft.com/office/drawing/2014/main" id="{A25188CC-9FC5-4A70-8D75-D91A2796D15F}"/>
              </a:ext>
            </a:extLst>
          </p:cNvPr>
          <p:cNvSpPr>
            <a:spLocks noGrp="1"/>
          </p:cNvSpPr>
          <p:nvPr>
            <p:ph idx="1"/>
          </p:nvPr>
        </p:nvSpPr>
        <p:spPr/>
        <p:txBody>
          <a:bodyPr>
            <a:normAutofit/>
          </a:bodyPr>
          <a:lstStyle/>
          <a:p>
            <a:r>
              <a:rPr lang="en-US" sz="2400" dirty="0"/>
              <a:t>Good documentation</a:t>
            </a:r>
          </a:p>
          <a:p>
            <a:r>
              <a:rPr lang="en-US" sz="2400" dirty="0" err="1"/>
              <a:t>Tanimoto</a:t>
            </a:r>
            <a:r>
              <a:rPr lang="en-US" sz="2400" dirty="0"/>
              <a:t> Similarity Index handling</a:t>
            </a:r>
            <a:endParaRPr lang="en-US" sz="2400" dirty="0">
              <a:highlight>
                <a:srgbClr val="FFFF00"/>
              </a:highlight>
            </a:endParaRPr>
          </a:p>
          <a:p>
            <a:r>
              <a:rPr lang="en-US" sz="2400" dirty="0" err="1"/>
              <a:t>Ipython</a:t>
            </a:r>
            <a:r>
              <a:rPr lang="en-US" sz="2400" dirty="0"/>
              <a:t> notebook compatibility </a:t>
            </a:r>
          </a:p>
          <a:p>
            <a:r>
              <a:rPr lang="en-US" sz="2400" dirty="0"/>
              <a:t>A history of being used successfully in previous efforts</a:t>
            </a:r>
          </a:p>
          <a:p>
            <a:r>
              <a:rPr lang="en-US" sz="2400" dirty="0"/>
              <a:t>Molecular fingerprinting</a:t>
            </a:r>
          </a:p>
          <a:p>
            <a:endParaRPr lang="en-US" sz="2400" dirty="0"/>
          </a:p>
          <a:p>
            <a:endParaRPr lang="en-US" sz="2400" dirty="0"/>
          </a:p>
        </p:txBody>
      </p:sp>
      <p:sp>
        <p:nvSpPr>
          <p:cNvPr id="4" name="Slide Number Placeholder 3">
            <a:extLst>
              <a:ext uri="{FF2B5EF4-FFF2-40B4-BE49-F238E27FC236}">
                <a16:creationId xmlns:a16="http://schemas.microsoft.com/office/drawing/2014/main" id="{7E9C41D7-0098-40DB-8163-0A021625495D}"/>
              </a:ext>
            </a:extLst>
          </p:cNvPr>
          <p:cNvSpPr>
            <a:spLocks noGrp="1"/>
          </p:cNvSpPr>
          <p:nvPr>
            <p:ph type="sldNum" sz="quarter" idx="12"/>
          </p:nvPr>
        </p:nvSpPr>
        <p:spPr/>
        <p:txBody>
          <a:bodyPr/>
          <a:lstStyle/>
          <a:p>
            <a:fld id="{854A68D3-8801-4599-8A3B-E12DFA61AF02}" type="slidenum">
              <a:rPr lang="en-US" smtClean="0"/>
              <a:t>4</a:t>
            </a:fld>
            <a:endParaRPr lang="en-US"/>
          </a:p>
        </p:txBody>
      </p:sp>
    </p:spTree>
    <p:extLst>
      <p:ext uri="{BB962C8B-B14F-4D97-AF65-F5344CB8AC3E}">
        <p14:creationId xmlns:p14="http://schemas.microsoft.com/office/powerpoint/2010/main" val="35011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639098" y="629265"/>
            <a:ext cx="6072776" cy="1622322"/>
          </a:xfrm>
        </p:spPr>
        <p:txBody>
          <a:bodyPr>
            <a:normAutofit/>
          </a:bodyPr>
          <a:lstStyle/>
          <a:p>
            <a:r>
              <a:rPr lang="en-US" dirty="0" err="1"/>
              <a:t>RDKit</a:t>
            </a:r>
            <a:r>
              <a:rPr lang="en-US" dirty="0"/>
              <a:t> Intro</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639098" y="2418735"/>
            <a:ext cx="6072776" cy="3811740"/>
          </a:xfrm>
        </p:spPr>
        <p:txBody>
          <a:bodyPr anchor="ctr">
            <a:normAutofit/>
          </a:bodyPr>
          <a:lstStyle/>
          <a:p>
            <a:r>
              <a:rPr lang="en-US">
                <a:solidFill>
                  <a:schemeClr val="bg1"/>
                </a:solidFill>
              </a:rPr>
              <a:t>Open source cheminformatic and ML SDK</a:t>
            </a:r>
          </a:p>
          <a:p>
            <a:r>
              <a:rPr lang="en-US">
                <a:solidFill>
                  <a:schemeClr val="bg1"/>
                </a:solidFill>
              </a:rPr>
              <a:t>C++ core with Python 3 wrapper allowing interoperability</a:t>
            </a:r>
          </a:p>
          <a:p>
            <a:r>
              <a:rPr lang="en-US">
                <a:solidFill>
                  <a:schemeClr val="bg1"/>
                </a:solidFill>
              </a:rPr>
              <a:t>6 month continuous rerelease cycle</a:t>
            </a:r>
          </a:p>
          <a:p>
            <a:r>
              <a:rPr lang="en-US">
                <a:solidFill>
                  <a:schemeClr val="bg1"/>
                </a:solidFill>
              </a:rPr>
              <a:t>Active github: (</a:t>
            </a:r>
            <a:r>
              <a:rPr lang="en-US">
                <a:solidFill>
                  <a:schemeClr val="bg1"/>
                </a:solidFill>
                <a:hlinkClick r:id="rId4"/>
              </a:rPr>
              <a:t>https://github.com/rdkit</a:t>
            </a:r>
            <a:r>
              <a:rPr lang="en-US">
                <a:solidFill>
                  <a:schemeClr val="bg1"/>
                </a:solidFill>
              </a:rPr>
              <a:t>)</a:t>
            </a:r>
          </a:p>
          <a:p>
            <a:endParaRPr lang="en-US">
              <a:solidFill>
                <a:schemeClr val="bg1"/>
              </a:solidFill>
            </a:endParaRPr>
          </a:p>
        </p:txBody>
      </p:sp>
      <p:pic>
        <p:nvPicPr>
          <p:cNvPr id="6" name="Picture 5" descr="A close up of a logo&#10;&#10;Description automatically generated">
            <a:extLst>
              <a:ext uri="{FF2B5EF4-FFF2-40B4-BE49-F238E27FC236}">
                <a16:creationId xmlns:a16="http://schemas.microsoft.com/office/drawing/2014/main" id="{1539658A-40C3-4AC3-B840-ECAF4192F906}"/>
              </a:ext>
            </a:extLst>
          </p:cNvPr>
          <p:cNvPicPr>
            <a:picLocks noChangeAspect="1"/>
          </p:cNvPicPr>
          <p:nvPr/>
        </p:nvPicPr>
        <p:blipFill rotWithShape="1">
          <a:blip r:embed="rId5">
            <a:extLst>
              <a:ext uri="{28A0092B-C50C-407E-A947-70E740481C1C}">
                <a14:useLocalDpi xmlns:a14="http://schemas.microsoft.com/office/drawing/2010/main" val="0"/>
              </a:ext>
            </a:extLst>
          </a:blip>
          <a:srcRect l="32900" t="-1" r="30170" b="21509"/>
          <a:stretch/>
        </p:blipFill>
        <p:spPr>
          <a:xfrm>
            <a:off x="7404227" y="1236953"/>
            <a:ext cx="4125317" cy="4384094"/>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5</a:t>
            </a:fld>
            <a:endParaRPr lang="en-US"/>
          </a:p>
        </p:txBody>
      </p:sp>
    </p:spTree>
    <p:extLst>
      <p:ext uri="{BB962C8B-B14F-4D97-AF65-F5344CB8AC3E}">
        <p14:creationId xmlns:p14="http://schemas.microsoft.com/office/powerpoint/2010/main" val="280331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74DFC1-616C-4C17-9F2D-58D4BA09ED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1181661-50B9-45DE-8D3B-E2B5908C0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EABC0FF-D2D8-4824-A912-036C4B97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639098" y="629265"/>
            <a:ext cx="6072776" cy="1622322"/>
          </a:xfrm>
        </p:spPr>
        <p:txBody>
          <a:bodyPr>
            <a:normAutofit/>
          </a:bodyPr>
          <a:lstStyle/>
          <a:p>
            <a:r>
              <a:rPr lang="en-US" dirty="0" err="1"/>
              <a:t>RDKit</a:t>
            </a:r>
            <a:r>
              <a:rPr lang="en-US" dirty="0"/>
              <a:t> Functionality</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639098" y="2418735"/>
            <a:ext cx="6072776" cy="3811740"/>
          </a:xfrm>
        </p:spPr>
        <p:txBody>
          <a:bodyPr anchor="ctr">
            <a:normAutofit/>
          </a:bodyPr>
          <a:lstStyle/>
          <a:p>
            <a:r>
              <a:rPr lang="en-US">
                <a:solidFill>
                  <a:schemeClr val="bg1"/>
                </a:solidFill>
              </a:rPr>
              <a:t>Python API, extensive examples and jupyter-based tutorials</a:t>
            </a:r>
          </a:p>
          <a:p>
            <a:r>
              <a:rPr lang="en-US">
                <a:solidFill>
                  <a:schemeClr val="bg1"/>
                </a:solidFill>
              </a:rPr>
              <a:t>Wide range of formats including SMILES.</a:t>
            </a:r>
          </a:p>
          <a:p>
            <a:r>
              <a:rPr lang="en-US">
                <a:solidFill>
                  <a:schemeClr val="bg1"/>
                </a:solidFill>
              </a:rPr>
              <a:t>Atom-Atom matching, substructure queries, exact equivalence matching</a:t>
            </a:r>
          </a:p>
          <a:p>
            <a:r>
              <a:rPr lang="en-US">
                <a:solidFill>
                  <a:schemeClr val="bg1"/>
                </a:solidFill>
              </a:rPr>
              <a:t>Molecular clustering</a:t>
            </a:r>
          </a:p>
          <a:p>
            <a:r>
              <a:rPr lang="en-US">
                <a:solidFill>
                  <a:schemeClr val="bg1"/>
                </a:solidFill>
              </a:rPr>
              <a:t>Chemical reaction handling including chirality</a:t>
            </a:r>
          </a:p>
          <a:p>
            <a:endParaRPr lang="en-US">
              <a:solidFill>
                <a:schemeClr val="bg1"/>
              </a:solidFill>
            </a:endParaRPr>
          </a:p>
        </p:txBody>
      </p:sp>
      <p:pic>
        <p:nvPicPr>
          <p:cNvPr id="6" name="Picture 5" descr="A screenshot of a social media post&#10;&#10;Description automatically generated">
            <a:extLst>
              <a:ext uri="{FF2B5EF4-FFF2-40B4-BE49-F238E27FC236}">
                <a16:creationId xmlns:a16="http://schemas.microsoft.com/office/drawing/2014/main" id="{1EB61D50-52DE-4B03-B27C-84E1E0385EDE}"/>
              </a:ext>
            </a:extLst>
          </p:cNvPr>
          <p:cNvPicPr>
            <a:picLocks noChangeAspect="1"/>
          </p:cNvPicPr>
          <p:nvPr/>
        </p:nvPicPr>
        <p:blipFill rotWithShape="1">
          <a:blip r:embed="rId3">
            <a:extLst>
              <a:ext uri="{28A0092B-C50C-407E-A947-70E740481C1C}">
                <a14:useLocalDpi xmlns:a14="http://schemas.microsoft.com/office/drawing/2010/main" val="0"/>
              </a:ext>
            </a:extLst>
          </a:blip>
          <a:srcRect l="6169" r="50069"/>
          <a:stretch/>
        </p:blipFill>
        <p:spPr>
          <a:xfrm>
            <a:off x="7889079" y="1543578"/>
            <a:ext cx="3207102" cy="4342175"/>
          </a:xfrm>
          <a:prstGeom prst="rect">
            <a:avLst/>
          </a:prstGeom>
        </p:spPr>
      </p:pic>
      <p:sp>
        <p:nvSpPr>
          <p:cNvPr id="20" name="Rectangle 1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smtClean="0"/>
              <a:pPr>
                <a:spcAft>
                  <a:spcPts val="600"/>
                </a:spcAft>
              </a:pPr>
              <a:t>6</a:t>
            </a:fld>
            <a:endParaRPr lang="en-US"/>
          </a:p>
        </p:txBody>
      </p:sp>
    </p:spTree>
    <p:extLst>
      <p:ext uri="{BB962C8B-B14F-4D97-AF65-F5344CB8AC3E}">
        <p14:creationId xmlns:p14="http://schemas.microsoft.com/office/powerpoint/2010/main" val="99349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1154955" y="973668"/>
            <a:ext cx="2942210" cy="1020232"/>
          </a:xfrm>
        </p:spPr>
        <p:txBody>
          <a:bodyPr>
            <a:normAutofit/>
          </a:bodyPr>
          <a:lstStyle/>
          <a:p>
            <a:pPr>
              <a:lnSpc>
                <a:spcPct val="90000"/>
              </a:lnSpc>
            </a:pPr>
            <a:r>
              <a:rPr lang="en-US" sz="3300" dirty="0" err="1">
                <a:solidFill>
                  <a:srgbClr val="EBEBEB"/>
                </a:solidFill>
              </a:rPr>
              <a:t>RDKit</a:t>
            </a:r>
            <a:r>
              <a:rPr lang="en-US" sz="3300" dirty="0">
                <a:solidFill>
                  <a:srgbClr val="EBEBEB"/>
                </a:solidFill>
              </a:rPr>
              <a:t> Functionality </a:t>
            </a:r>
          </a:p>
        </p:txBody>
      </p:sp>
      <p:sp>
        <p:nvSpPr>
          <p:cNvPr id="3" name="Content Placeholder 2">
            <a:extLst>
              <a:ext uri="{FF2B5EF4-FFF2-40B4-BE49-F238E27FC236}">
                <a16:creationId xmlns:a16="http://schemas.microsoft.com/office/drawing/2014/main" id="{34BDB66D-7B16-4BBE-A5CA-27F478B276B8}"/>
              </a:ext>
            </a:extLst>
          </p:cNvPr>
          <p:cNvSpPr>
            <a:spLocks noGrp="1"/>
          </p:cNvSpPr>
          <p:nvPr>
            <p:ph idx="1"/>
          </p:nvPr>
        </p:nvSpPr>
        <p:spPr>
          <a:xfrm>
            <a:off x="1154955" y="2120900"/>
            <a:ext cx="3133726" cy="3898900"/>
          </a:xfrm>
        </p:spPr>
        <p:txBody>
          <a:bodyPr>
            <a:normAutofit/>
          </a:bodyPr>
          <a:lstStyle/>
          <a:p>
            <a:r>
              <a:rPr lang="en-US">
                <a:solidFill>
                  <a:srgbClr val="FFFFFF"/>
                </a:solidFill>
              </a:rPr>
              <a:t>Maximum common substructure finding for promiscuous substrates</a:t>
            </a:r>
          </a:p>
        </p:txBody>
      </p:sp>
      <p:pic>
        <p:nvPicPr>
          <p:cNvPr id="5" name="Picture 4">
            <a:extLst>
              <a:ext uri="{FF2B5EF4-FFF2-40B4-BE49-F238E27FC236}">
                <a16:creationId xmlns:a16="http://schemas.microsoft.com/office/drawing/2014/main" id="{C3243AD3-4467-40D6-BBA1-1531A714F21F}"/>
              </a:ext>
            </a:extLst>
          </p:cNvPr>
          <p:cNvPicPr>
            <a:picLocks noChangeAspect="1"/>
          </p:cNvPicPr>
          <p:nvPr/>
        </p:nvPicPr>
        <p:blipFill>
          <a:blip r:embed="rId4"/>
          <a:stretch>
            <a:fillRect/>
          </a:stretch>
        </p:blipFill>
        <p:spPr>
          <a:xfrm>
            <a:off x="5209491" y="1483784"/>
            <a:ext cx="3985309" cy="1753534"/>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7</a:t>
            </a:fld>
            <a:endParaRPr lang="en-US">
              <a:solidFill>
                <a:srgbClr val="FFFFFF"/>
              </a:solidFill>
            </a:endParaRPr>
          </a:p>
        </p:txBody>
      </p:sp>
      <p:pic>
        <p:nvPicPr>
          <p:cNvPr id="6" name="Picture 5">
            <a:extLst>
              <a:ext uri="{FF2B5EF4-FFF2-40B4-BE49-F238E27FC236}">
                <a16:creationId xmlns:a16="http://schemas.microsoft.com/office/drawing/2014/main" id="{36C2A8B3-0A00-4AA5-BFE6-67CC76EF60D9}"/>
              </a:ext>
            </a:extLst>
          </p:cNvPr>
          <p:cNvPicPr>
            <a:picLocks noChangeAspect="1"/>
          </p:cNvPicPr>
          <p:nvPr/>
        </p:nvPicPr>
        <p:blipFill>
          <a:blip r:embed="rId5"/>
          <a:stretch>
            <a:fillRect/>
          </a:stretch>
        </p:blipFill>
        <p:spPr>
          <a:xfrm>
            <a:off x="5142960" y="3620683"/>
            <a:ext cx="6617040" cy="1905098"/>
          </a:xfrm>
          <a:prstGeom prst="rect">
            <a:avLst/>
          </a:prstGeom>
        </p:spPr>
      </p:pic>
    </p:spTree>
    <p:extLst>
      <p:ext uri="{BB962C8B-B14F-4D97-AF65-F5344CB8AC3E}">
        <p14:creationId xmlns:p14="http://schemas.microsoft.com/office/powerpoint/2010/main" val="18381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619BFB6-D922-45F0-812E-9982E4E03051}"/>
              </a:ext>
            </a:extLst>
          </p:cNvPr>
          <p:cNvSpPr>
            <a:spLocks noGrp="1"/>
          </p:cNvSpPr>
          <p:nvPr>
            <p:ph type="title"/>
          </p:nvPr>
        </p:nvSpPr>
        <p:spPr>
          <a:xfrm>
            <a:off x="1154955" y="973668"/>
            <a:ext cx="2942210" cy="1020232"/>
          </a:xfrm>
        </p:spPr>
        <p:txBody>
          <a:bodyPr>
            <a:normAutofit/>
          </a:bodyPr>
          <a:lstStyle/>
          <a:p>
            <a:pPr>
              <a:lnSpc>
                <a:spcPct val="90000"/>
              </a:lnSpc>
            </a:pPr>
            <a:r>
              <a:rPr lang="en-US" sz="3300" dirty="0" err="1">
                <a:solidFill>
                  <a:srgbClr val="EBEBEB"/>
                </a:solidFill>
              </a:rPr>
              <a:t>RDKit</a:t>
            </a:r>
            <a:r>
              <a:rPr lang="en-US" sz="3300" dirty="0">
                <a:solidFill>
                  <a:srgbClr val="EBEBEB"/>
                </a:solidFill>
              </a:rPr>
              <a:t> Usage</a:t>
            </a:r>
          </a:p>
        </p:txBody>
      </p:sp>
      <p:sp>
        <p:nvSpPr>
          <p:cNvPr id="10" name="Content Placeholder 9">
            <a:extLst>
              <a:ext uri="{FF2B5EF4-FFF2-40B4-BE49-F238E27FC236}">
                <a16:creationId xmlns:a16="http://schemas.microsoft.com/office/drawing/2014/main" id="{A53ABB3D-AD95-47B6-8FA5-50440906801C}"/>
              </a:ext>
            </a:extLst>
          </p:cNvPr>
          <p:cNvSpPr>
            <a:spLocks noGrp="1"/>
          </p:cNvSpPr>
          <p:nvPr>
            <p:ph idx="1"/>
          </p:nvPr>
        </p:nvSpPr>
        <p:spPr>
          <a:xfrm>
            <a:off x="1154955" y="2120900"/>
            <a:ext cx="3133726" cy="3898900"/>
          </a:xfrm>
        </p:spPr>
        <p:txBody>
          <a:bodyPr>
            <a:normAutofit/>
          </a:bodyPr>
          <a:lstStyle/>
          <a:p>
            <a:endParaRPr lang="en-US">
              <a:solidFill>
                <a:srgbClr val="FFFFFF"/>
              </a:solidFill>
            </a:endParaRPr>
          </a:p>
        </p:txBody>
      </p:sp>
      <p:pic>
        <p:nvPicPr>
          <p:cNvPr id="8" name="Content Placeholder 4">
            <a:extLst>
              <a:ext uri="{FF2B5EF4-FFF2-40B4-BE49-F238E27FC236}">
                <a16:creationId xmlns:a16="http://schemas.microsoft.com/office/drawing/2014/main" id="{6C554F26-86A5-474F-8FC0-850A16940BFF}"/>
              </a:ext>
            </a:extLst>
          </p:cNvPr>
          <p:cNvPicPr>
            <a:picLocks noChangeAspect="1"/>
          </p:cNvPicPr>
          <p:nvPr/>
        </p:nvPicPr>
        <p:blipFill>
          <a:blip r:embed="rId4"/>
          <a:stretch>
            <a:fillRect/>
          </a:stretch>
        </p:blipFill>
        <p:spPr>
          <a:xfrm>
            <a:off x="5194607" y="1056144"/>
            <a:ext cx="6391533" cy="4745712"/>
          </a:xfrm>
          <a:prstGeom prst="rect">
            <a:avLst/>
          </a:prstGeom>
        </p:spPr>
      </p:pic>
      <p:sp>
        <p:nvSpPr>
          <p:cNvPr id="22" name="Rectangle 2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958B066-30CF-40AF-9A86-96EC9A07A25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294610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72FDFC-F497-4AA6-85C3-DDF24394D4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2FE6764-AB8C-4A7B-90F5-27B8CDC70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3BF38357-85E9-42F6-8CF9-02C1FC596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B6D8EF2-CF54-49F6-9656-AB6DDDA5539A}"/>
              </a:ext>
            </a:extLst>
          </p:cNvPr>
          <p:cNvSpPr>
            <a:spLocks noGrp="1"/>
          </p:cNvSpPr>
          <p:nvPr>
            <p:ph type="title"/>
          </p:nvPr>
        </p:nvSpPr>
        <p:spPr>
          <a:xfrm>
            <a:off x="639098" y="629265"/>
            <a:ext cx="6072776" cy="1622322"/>
          </a:xfrm>
        </p:spPr>
        <p:txBody>
          <a:bodyPr>
            <a:normAutofit/>
          </a:bodyPr>
          <a:lstStyle/>
          <a:p>
            <a:r>
              <a:rPr lang="en-US">
                <a:solidFill>
                  <a:srgbClr val="EBEBEB"/>
                </a:solidFill>
              </a:rPr>
              <a:t>Alternatives: OpenBabel</a:t>
            </a:r>
          </a:p>
        </p:txBody>
      </p:sp>
      <p:sp>
        <p:nvSpPr>
          <p:cNvPr id="3" name="Content Placeholder 2">
            <a:extLst>
              <a:ext uri="{FF2B5EF4-FFF2-40B4-BE49-F238E27FC236}">
                <a16:creationId xmlns:a16="http://schemas.microsoft.com/office/drawing/2014/main" id="{BD58DB68-B2F7-4BEE-B087-9FA1469B41AE}"/>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Ready-to-use programs for interconverting, searching, modifying, and analyzing chemical files</a:t>
            </a:r>
          </a:p>
          <a:p>
            <a:r>
              <a:rPr lang="en-US">
                <a:solidFill>
                  <a:srgbClr val="FFFFFF"/>
                </a:solidFill>
              </a:rPr>
              <a:t>C++ based SDK with a Python wrapper</a:t>
            </a:r>
          </a:p>
          <a:p>
            <a:r>
              <a:rPr lang="en-US">
                <a:solidFill>
                  <a:srgbClr val="FFFFFF"/>
                </a:solidFill>
              </a:rPr>
              <a:t>Primarily designed to excel at interconverting between the many different languages and formats in which chemical and molecular data is stored</a:t>
            </a:r>
          </a:p>
          <a:p>
            <a:pPr marL="0" indent="0">
              <a:buNone/>
            </a:pPr>
            <a:endParaRPr lang="en-US">
              <a:solidFill>
                <a:srgbClr val="FFFFFF"/>
              </a:solidFill>
            </a:endParaRPr>
          </a:p>
        </p:txBody>
      </p:sp>
      <p:pic>
        <p:nvPicPr>
          <p:cNvPr id="6" name="Picture 5" descr="A picture containing indoor, table&#10;&#10;Description automatically generated">
            <a:extLst>
              <a:ext uri="{FF2B5EF4-FFF2-40B4-BE49-F238E27FC236}">
                <a16:creationId xmlns:a16="http://schemas.microsoft.com/office/drawing/2014/main" id="{736169DA-4B79-4CE8-A389-3B687C6B3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226" y="1459513"/>
            <a:ext cx="4125317" cy="3956554"/>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25CAAE1F-6DA3-4323-858A-91471C617042}"/>
              </a:ext>
            </a:extLst>
          </p:cNvPr>
          <p:cNvSpPr>
            <a:spLocks noGrp="1"/>
          </p:cNvSpPr>
          <p:nvPr>
            <p:ph type="sldNum" sz="quarter" idx="12"/>
          </p:nvPr>
        </p:nvSpPr>
        <p:spPr>
          <a:xfrm>
            <a:off x="10352540" y="295729"/>
            <a:ext cx="838199" cy="767687"/>
          </a:xfrm>
        </p:spPr>
        <p:txBody>
          <a:bodyPr>
            <a:normAutofit/>
          </a:bodyPr>
          <a:lstStyle/>
          <a:p>
            <a:pPr>
              <a:spcAft>
                <a:spcPts val="600"/>
              </a:spcAft>
            </a:pPr>
            <a:fld id="{854A68D3-8801-4599-8A3B-E12DFA61AF02}"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4145742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521</Words>
  <Application>Microsoft Office PowerPoint</Application>
  <PresentationFormat>Widescreen</PresentationFormat>
  <Paragraphs>75</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Cheminformatic Toolkits</vt:lpstr>
      <vt:lpstr>Cheminformatic Toolkits Overview</vt:lpstr>
      <vt:lpstr>Necessary functionalities</vt:lpstr>
      <vt:lpstr>Useful Functionalities</vt:lpstr>
      <vt:lpstr>RDKit Intro</vt:lpstr>
      <vt:lpstr>RDKit Functionality</vt:lpstr>
      <vt:lpstr>RDKit Functionality </vt:lpstr>
      <vt:lpstr>RDKit Usage</vt:lpstr>
      <vt:lpstr>Alternatives: OpenBabel</vt:lpstr>
      <vt:lpstr>Alternatives: 3D-e-Chem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Cheminformatic Toolkits</dc:title>
  <dc:creator>Philip Leung</dc:creator>
  <cp:lastModifiedBy>Philip Leung</cp:lastModifiedBy>
  <cp:revision>2</cp:revision>
  <dcterms:created xsi:type="dcterms:W3CDTF">2019-02-21T05:14:28Z</dcterms:created>
  <dcterms:modified xsi:type="dcterms:W3CDTF">2019-02-21T22:39:03Z</dcterms:modified>
</cp:coreProperties>
</file>