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A9E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0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37D9-27AC-A044-982D-F4B2DA558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2F99-7AA2-F947-BBEF-A123BC42A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EED1-D706-2D41-B153-372A7E44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DF84-CE00-914D-BDD3-87726398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0857-B4AB-9E4D-B05F-A7195FFD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ADC6-FA04-1840-9EDE-CBC84595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36B6D-D46B-924A-BBBF-92087A8A2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2EBF-63C1-7244-BAF5-86AE3240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6A44F-5FE7-2544-A5C7-0B68B9D4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7538-E561-7547-AA56-C440A3F3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FC8A4-F1A1-1944-9E58-F445ED8A1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0278E-A875-7042-845E-931CAC11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DF7-9428-6A41-BAC7-35240DFB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605AC-37C5-7147-810D-98480034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D8142-3859-AD4F-B302-833E2C4A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79EE-6455-8447-8BDF-46837033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4C49-D5B2-F340-BA3F-1D414F1C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2C54-050B-CD45-AC92-F471EE2E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8073-6B66-0F4D-A133-CEED37EA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B059-E17C-8940-8BCA-FA14C335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2A32-99FD-3343-BADF-F72EFD42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46DD1-4F8E-5E4F-ADB3-CE893903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C171-7415-8546-9139-9073D88F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3FD8A-1292-A24E-9C95-F5753E21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8B50-6E45-2345-AD25-B8117FE5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4A6B-A6AE-2340-95A8-15798CC4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49C5-BFD4-024A-A66C-5A7A5568F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37FA0-800B-5B4C-B74A-413159126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33167-5E1B-C24B-A28B-8B184394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5F629-74C6-504D-B0E7-5B5417B6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FDD7-81FC-2C41-9165-E31B62FB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DB00-EA20-BD4D-ABE9-4098FA7D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10E2D-3327-5340-83C5-89DB4332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734F8-91CA-0743-8C9C-5865173CF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16892-293E-7244-AF5B-070FB3AAB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331FE-CF9A-8D45-A78C-FC3605034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A9692-7556-1D41-AE80-6466590C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9CE99-31DB-804D-B503-EEE2064C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39FF7-4FA2-2742-A875-F692BC04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02BE-94FE-A246-8D8A-7F677F0C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25777-4800-534D-BB9A-A37889AD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9BDEB-2641-0347-9911-9C98D0C6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5DC55-53C7-C04A-915C-20AD27DA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FD638-C3C5-9448-9BC2-19C57BBE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34CE-F8E8-894D-B9B9-3E34A951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F5A64-AF9A-FD45-8BA5-CD4BDFF5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C97B-5C4A-3749-AC21-146DFADF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B48F-48E6-7E49-94CD-D6839F4C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EE2B6-D2EC-C04C-9AF4-40177259A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8B04-EFC6-F94C-8F8B-637A5505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00A49-D244-AB49-A5EA-B4F7A7C0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6F6E0-8A91-E644-9A58-3D37CA60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3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C06A-5E87-4E4D-9852-6BDABE36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A1EE3-1F96-2A4C-A3F5-1DB28F52C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099C-6954-4C41-9A0C-21BB399E2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86328-56F5-AE48-8B27-CD2FE4A3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7B391-042C-6D48-A7C8-202DC3F3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F5EA-017A-B042-A1DE-F99157AD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9D87F-6AB4-B84E-9FEF-557FEAF1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73001-F861-8047-9391-E6846FD2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AAEA-4203-1B43-BE60-1D0EB9325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D33C-8725-5940-9F89-2B2C73940E9D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9B36-ACC8-A847-A084-CD098B631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5F090-2BEB-DB4B-AF1A-EAA10E94C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FB40-42E1-2942-A69B-DFD48834C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AB095-714F-BA42-8BB4-C321BDF8E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580B-976D-3B4F-AB7D-C49CC643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16658" cy="70338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ooper Black" panose="0208090404030B020404" pitchFamily="18" charset="77"/>
              </a:rPr>
              <a:t>Backend</a:t>
            </a:r>
            <a:r>
              <a:rPr lang="en-US" b="1" dirty="0">
                <a:latin typeface="Cooper Black" panose="0208090404030B020404" pitchFamily="18" charset="77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5211B3-1F9F-D141-A25A-2FBD8F95D897}"/>
              </a:ext>
            </a:extLst>
          </p:cNvPr>
          <p:cNvSpPr txBox="1">
            <a:spLocks/>
          </p:cNvSpPr>
          <p:nvPr/>
        </p:nvSpPr>
        <p:spPr>
          <a:xfrm>
            <a:off x="8788686" y="365124"/>
            <a:ext cx="2716658" cy="703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ooper Black" panose="0208090404030B020404" pitchFamily="18" charset="77"/>
              </a:rPr>
              <a:t>Frontend </a:t>
            </a:r>
            <a:r>
              <a:rPr lang="en-US" b="1" dirty="0">
                <a:latin typeface="Cooper Black" panose="0208090404030B020404" pitchFamily="18" charset="7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F9757-6798-004A-989E-9FAFC49ED2F7}"/>
              </a:ext>
            </a:extLst>
          </p:cNvPr>
          <p:cNvSpPr txBox="1"/>
          <p:nvPr/>
        </p:nvSpPr>
        <p:spPr>
          <a:xfrm>
            <a:off x="513708" y="1150706"/>
            <a:ext cx="317471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Promiscuous enzyme dataset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FF74-C0A2-3049-8443-A33BED3B7423}"/>
              </a:ext>
            </a:extLst>
          </p:cNvPr>
          <p:cNvSpPr txBox="1"/>
          <p:nvPr/>
        </p:nvSpPr>
        <p:spPr>
          <a:xfrm>
            <a:off x="513708" y="1744895"/>
            <a:ext cx="3174714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Get Product/SMILES dataset for each promiscuous enzyme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Filter out common cofactor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Consider substrate as product for reversible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rxns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61B2E-CBEB-3C4F-AF49-4FBB01B511C8}"/>
              </a:ext>
            </a:extLst>
          </p:cNvPr>
          <p:cNvSpPr txBox="1"/>
          <p:nvPr/>
        </p:nvSpPr>
        <p:spPr>
          <a:xfrm>
            <a:off x="513708" y="3621247"/>
            <a:ext cx="317471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Get maximal common substructure of products for each promiscuous enzyme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43A6A-F7D8-C643-8D38-1CEE4F6EE88D}"/>
              </a:ext>
            </a:extLst>
          </p:cNvPr>
          <p:cNvSpPr txBox="1"/>
          <p:nvPr/>
        </p:nvSpPr>
        <p:spPr>
          <a:xfrm>
            <a:off x="513708" y="4635825"/>
            <a:ext cx="3174714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Calculate molecular similarity between maximal common substructure and each product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  <a:sym typeface="Wingdings" pitchFamily="2" charset="2"/>
              </a:rPr>
              <a:t> average out ( =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  <a:sym typeface="Wingdings" pitchFamily="2" charset="2"/>
              </a:rPr>
              <a:t>maxtoproduct_avg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  <a:sym typeface="Wingdings" pitchFamily="2" charset="2"/>
              </a:rPr>
              <a:t>)  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8A1BB1-C56D-1B40-8677-BD987DFB6A6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01065" y="1458483"/>
            <a:ext cx="0" cy="286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EA6C6F-3070-6D4A-96B4-F927A0162C9F}"/>
              </a:ext>
            </a:extLst>
          </p:cNvPr>
          <p:cNvCxnSpPr/>
          <p:nvPr/>
        </p:nvCxnSpPr>
        <p:spPr>
          <a:xfrm>
            <a:off x="2101065" y="3345333"/>
            <a:ext cx="0" cy="286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1A3A32-DDE6-8448-9157-1420B7BACAFB}"/>
              </a:ext>
            </a:extLst>
          </p:cNvPr>
          <p:cNvCxnSpPr/>
          <p:nvPr/>
        </p:nvCxnSpPr>
        <p:spPr>
          <a:xfrm>
            <a:off x="2083941" y="4359911"/>
            <a:ext cx="0" cy="286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A339DA-D37A-7E44-83D7-84454E798B78}"/>
              </a:ext>
            </a:extLst>
          </p:cNvPr>
          <p:cNvSpPr txBox="1"/>
          <p:nvPr/>
        </p:nvSpPr>
        <p:spPr>
          <a:xfrm>
            <a:off x="8238162" y="1145142"/>
            <a:ext cx="317471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: compound of interest</a:t>
            </a:r>
          </a:p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	(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Pubchem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ID)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0DF18-2B36-8148-AEAE-BBA2E0705DCD}"/>
              </a:ext>
            </a:extLst>
          </p:cNvPr>
          <p:cNvSpPr txBox="1"/>
          <p:nvPr/>
        </p:nvSpPr>
        <p:spPr>
          <a:xfrm>
            <a:off x="8238162" y="1888733"/>
            <a:ext cx="317471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Check whether there is the maximal common substructure or not in this compound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6B0E03-5F08-DE42-B5AD-8F34144E7573}"/>
              </a:ext>
            </a:extLst>
          </p:cNvPr>
          <p:cNvCxnSpPr/>
          <p:nvPr/>
        </p:nvCxnSpPr>
        <p:spPr>
          <a:xfrm>
            <a:off x="9839218" y="1635380"/>
            <a:ext cx="0" cy="286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958D96-7F49-CF4B-B812-399BA2956966}"/>
              </a:ext>
            </a:extLst>
          </p:cNvPr>
          <p:cNvCxnSpPr>
            <a:cxnSpLocks/>
          </p:cNvCxnSpPr>
          <p:nvPr/>
        </p:nvCxnSpPr>
        <p:spPr>
          <a:xfrm flipH="1">
            <a:off x="8788686" y="2627397"/>
            <a:ext cx="671245" cy="269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4AE99F-24CB-004C-A3C5-2C3289444111}"/>
              </a:ext>
            </a:extLst>
          </p:cNvPr>
          <p:cNvCxnSpPr>
            <a:cxnSpLocks/>
          </p:cNvCxnSpPr>
          <p:nvPr/>
        </p:nvCxnSpPr>
        <p:spPr>
          <a:xfrm>
            <a:off x="10161142" y="2627397"/>
            <a:ext cx="698642" cy="269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C6249F-579F-0F49-9F31-D5FB61E8662D}"/>
              </a:ext>
            </a:extLst>
          </p:cNvPr>
          <p:cNvSpPr txBox="1"/>
          <p:nvPr/>
        </p:nvSpPr>
        <p:spPr>
          <a:xfrm>
            <a:off x="8788686" y="2838018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Yes               No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94151D-F71C-2C4D-A57C-E76FD0159DAF}"/>
              </a:ext>
            </a:extLst>
          </p:cNvPr>
          <p:cNvSpPr txBox="1"/>
          <p:nvPr/>
        </p:nvSpPr>
        <p:spPr>
          <a:xfrm>
            <a:off x="7800706" y="3115017"/>
            <a:ext cx="1659225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Calculate distance between input and maximal common substructure</a:t>
            </a:r>
          </a:p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maxtoinput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)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3464EB-73C7-034F-8055-AFF469E53797}"/>
              </a:ext>
            </a:extLst>
          </p:cNvPr>
          <p:cNvSpPr txBox="1"/>
          <p:nvPr/>
        </p:nvSpPr>
        <p:spPr>
          <a:xfrm>
            <a:off x="7800705" y="4891551"/>
            <a:ext cx="1659225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Rank promiscuous enzyme based on (</a:t>
            </a:r>
            <a:r>
              <a:rPr lang="en-US" sz="1100" dirty="0" err="1">
                <a:latin typeface="Courier" pitchFamily="2" charset="0"/>
                <a:cs typeface="Courier New" panose="02070309020205020404" pitchFamily="49" charset="0"/>
              </a:rPr>
              <a:t>maxtoinput</a:t>
            </a:r>
            <a:r>
              <a:rPr lang="en-US" sz="1100" dirty="0">
                <a:latin typeface="Courier" pitchFamily="2" charset="0"/>
                <a:cs typeface="Courier New" panose="02070309020205020404" pitchFamily="49" charset="0"/>
              </a:rPr>
              <a:t> – </a:t>
            </a:r>
            <a:r>
              <a:rPr lang="en-US" sz="1100" dirty="0" err="1">
                <a:latin typeface="Courier" pitchFamily="2" charset="0"/>
                <a:cs typeface="Courier New" panose="02070309020205020404" pitchFamily="49" charset="0"/>
              </a:rPr>
              <a:t>maxtoproduct_avg</a:t>
            </a:r>
            <a:r>
              <a:rPr lang="en-US" sz="11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) value 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5A4C5B-BF7F-5648-AD03-A0F277B34E2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8630318" y="4715455"/>
            <a:ext cx="1" cy="17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27D133-059A-AA4C-AAD7-D00871A7DE65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3688422" y="2258065"/>
            <a:ext cx="4549740" cy="173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0581A1-AB55-BC4C-9B1F-5138AFA63BB1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3688422" y="5220601"/>
            <a:ext cx="4112283" cy="340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6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AB1E6AB9-87ED-9246-BD38-C6A92CB98829}"/>
              </a:ext>
            </a:extLst>
          </p:cNvPr>
          <p:cNvSpPr/>
          <p:nvPr/>
        </p:nvSpPr>
        <p:spPr>
          <a:xfrm>
            <a:off x="774036" y="1630484"/>
            <a:ext cx="3003921" cy="2881690"/>
          </a:xfrm>
          <a:prstGeom prst="ellipse">
            <a:avLst/>
          </a:prstGeom>
          <a:solidFill>
            <a:srgbClr val="A9E4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FD8F0-9038-5E4C-98D0-06A27DD767A0}"/>
              </a:ext>
            </a:extLst>
          </p:cNvPr>
          <p:cNvSpPr txBox="1"/>
          <p:nvPr/>
        </p:nvSpPr>
        <p:spPr>
          <a:xfrm>
            <a:off x="184935" y="154112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MCSS</a:t>
            </a:r>
            <a:r>
              <a:rPr lang="en-US" sz="1200" dirty="0">
                <a:latin typeface="Courier" pitchFamily="2" charset="0"/>
              </a:rPr>
              <a:t> : maximal common substructure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8B7C5-5848-9146-8863-2EEEB2610B23}"/>
              </a:ext>
            </a:extLst>
          </p:cNvPr>
          <p:cNvSpPr/>
          <p:nvPr/>
        </p:nvSpPr>
        <p:spPr>
          <a:xfrm>
            <a:off x="2013735" y="2958957"/>
            <a:ext cx="534256" cy="3595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23B3-8558-6A4F-94D5-A3EFDC71744B}"/>
              </a:ext>
            </a:extLst>
          </p:cNvPr>
          <p:cNvSpPr txBox="1"/>
          <p:nvPr/>
        </p:nvSpPr>
        <p:spPr>
          <a:xfrm>
            <a:off x="1678775" y="3031258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urier" pitchFamily="2" charset="0"/>
              </a:rPr>
              <a:t>MCSS_enzymeX</a:t>
            </a:r>
            <a:endParaRPr lang="en-US" sz="1100" b="1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E1507-A50C-5340-92A1-85081A289E10}"/>
              </a:ext>
            </a:extLst>
          </p:cNvPr>
          <p:cNvSpPr/>
          <p:nvPr/>
        </p:nvSpPr>
        <p:spPr>
          <a:xfrm>
            <a:off x="1221420" y="1330492"/>
            <a:ext cx="334960" cy="267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B76C1-976A-4D44-97EF-59C9A637659F}"/>
              </a:ext>
            </a:extLst>
          </p:cNvPr>
          <p:cNvSpPr/>
          <p:nvPr/>
        </p:nvSpPr>
        <p:spPr>
          <a:xfrm>
            <a:off x="3516136" y="3184989"/>
            <a:ext cx="334960" cy="267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84982-8FD2-0048-ADEE-952304E7BC35}"/>
              </a:ext>
            </a:extLst>
          </p:cNvPr>
          <p:cNvSpPr/>
          <p:nvPr/>
        </p:nvSpPr>
        <p:spPr>
          <a:xfrm>
            <a:off x="1350897" y="4053537"/>
            <a:ext cx="334960" cy="267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3F0BF-D30C-7F46-93A2-C64629DDB9FC}"/>
              </a:ext>
            </a:extLst>
          </p:cNvPr>
          <p:cNvSpPr txBox="1"/>
          <p:nvPr/>
        </p:nvSpPr>
        <p:spPr>
          <a:xfrm>
            <a:off x="747731" y="4320665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product1_enzymeX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D24ED-CBB0-FC42-AF78-D9E6EB177A53}"/>
              </a:ext>
            </a:extLst>
          </p:cNvPr>
          <p:cNvSpPr txBox="1"/>
          <p:nvPr/>
        </p:nvSpPr>
        <p:spPr>
          <a:xfrm>
            <a:off x="2950082" y="3452117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product2_enzymeX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0A61F-41B8-054E-BA4C-9CC8B959C604}"/>
              </a:ext>
            </a:extLst>
          </p:cNvPr>
          <p:cNvSpPr txBox="1"/>
          <p:nvPr/>
        </p:nvSpPr>
        <p:spPr>
          <a:xfrm>
            <a:off x="655366" y="1568076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product3_enzymeX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BA8622-61AE-2B42-AB12-A77F6E752125}"/>
              </a:ext>
            </a:extLst>
          </p:cNvPr>
          <p:cNvSpPr/>
          <p:nvPr/>
        </p:nvSpPr>
        <p:spPr>
          <a:xfrm>
            <a:off x="5534060" y="1086215"/>
            <a:ext cx="1783260" cy="164073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950089-B29C-F948-BE72-47749A6B93A6}"/>
              </a:ext>
            </a:extLst>
          </p:cNvPr>
          <p:cNvSpPr/>
          <p:nvPr/>
        </p:nvSpPr>
        <p:spPr>
          <a:xfrm>
            <a:off x="6167946" y="1702929"/>
            <a:ext cx="534256" cy="3595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2F65A-5D1C-6440-84C8-C7723B93B368}"/>
              </a:ext>
            </a:extLst>
          </p:cNvPr>
          <p:cNvSpPr txBox="1"/>
          <p:nvPr/>
        </p:nvSpPr>
        <p:spPr>
          <a:xfrm>
            <a:off x="5832986" y="1775230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urier" pitchFamily="2" charset="0"/>
              </a:rPr>
              <a:t>MCSS_enzymeY</a:t>
            </a:r>
            <a:endParaRPr lang="en-US" sz="1100" b="1" dirty="0"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3A3717-E3A5-DE47-B9F1-E7079C308606}"/>
              </a:ext>
            </a:extLst>
          </p:cNvPr>
          <p:cNvSpPr/>
          <p:nvPr/>
        </p:nvSpPr>
        <p:spPr>
          <a:xfrm>
            <a:off x="7159557" y="1906035"/>
            <a:ext cx="334960" cy="2671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DB6808-1E1B-8848-AA6F-1827D788E6B5}"/>
              </a:ext>
            </a:extLst>
          </p:cNvPr>
          <p:cNvSpPr/>
          <p:nvPr/>
        </p:nvSpPr>
        <p:spPr>
          <a:xfrm>
            <a:off x="5538075" y="1338388"/>
            <a:ext cx="334960" cy="2671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BE67B-48D4-EC4A-9CC5-FF110D35766A}"/>
              </a:ext>
            </a:extLst>
          </p:cNvPr>
          <p:cNvSpPr txBox="1"/>
          <p:nvPr/>
        </p:nvSpPr>
        <p:spPr>
          <a:xfrm>
            <a:off x="4968006" y="1086215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product1_enzymeY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2352A-E968-534F-A1CC-EA20090B77D6}"/>
              </a:ext>
            </a:extLst>
          </p:cNvPr>
          <p:cNvSpPr txBox="1"/>
          <p:nvPr/>
        </p:nvSpPr>
        <p:spPr>
          <a:xfrm>
            <a:off x="6702202" y="2167187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product2_enzymeY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DE5A6D-23AD-BD42-947A-14053C90DCE1}"/>
              </a:ext>
            </a:extLst>
          </p:cNvPr>
          <p:cNvSpPr/>
          <p:nvPr/>
        </p:nvSpPr>
        <p:spPr>
          <a:xfrm>
            <a:off x="5489409" y="2718232"/>
            <a:ext cx="4928383" cy="4385857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D677E2-6483-204C-9B21-37CFDE683081}"/>
              </a:ext>
            </a:extLst>
          </p:cNvPr>
          <p:cNvSpPr/>
          <p:nvPr/>
        </p:nvSpPr>
        <p:spPr>
          <a:xfrm>
            <a:off x="7674773" y="4830548"/>
            <a:ext cx="534256" cy="3595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2DF3C-84EA-6B40-9C71-B19D092EACB9}"/>
              </a:ext>
            </a:extLst>
          </p:cNvPr>
          <p:cNvSpPr txBox="1"/>
          <p:nvPr/>
        </p:nvSpPr>
        <p:spPr>
          <a:xfrm>
            <a:off x="7339813" y="4902849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urier" pitchFamily="2" charset="0"/>
              </a:rPr>
              <a:t>MCSS_enzymeZ</a:t>
            </a:r>
            <a:endParaRPr lang="en-US" sz="1100" b="1" dirty="0">
              <a:latin typeface="Courier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2DCE8E-374D-0B48-85B3-2D1AE3CE9BE1}"/>
              </a:ext>
            </a:extLst>
          </p:cNvPr>
          <p:cNvSpPr/>
          <p:nvPr/>
        </p:nvSpPr>
        <p:spPr>
          <a:xfrm>
            <a:off x="6882458" y="3202083"/>
            <a:ext cx="334960" cy="267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6A6990-E603-9541-B56A-43199D09C9C6}"/>
              </a:ext>
            </a:extLst>
          </p:cNvPr>
          <p:cNvSpPr/>
          <p:nvPr/>
        </p:nvSpPr>
        <p:spPr>
          <a:xfrm>
            <a:off x="9177174" y="5056580"/>
            <a:ext cx="334960" cy="267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370CE-5EC5-9D4F-A1C3-20AA763C42FB}"/>
              </a:ext>
            </a:extLst>
          </p:cNvPr>
          <p:cNvSpPr/>
          <p:nvPr/>
        </p:nvSpPr>
        <p:spPr>
          <a:xfrm>
            <a:off x="7011935" y="5925128"/>
            <a:ext cx="334960" cy="267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EE8D02-1B1B-924E-9E4C-39A812C0791B}"/>
              </a:ext>
            </a:extLst>
          </p:cNvPr>
          <p:cNvSpPr txBox="1"/>
          <p:nvPr/>
        </p:nvSpPr>
        <p:spPr>
          <a:xfrm>
            <a:off x="6408769" y="6192256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product1_enzymeZ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BEFDE-1E7B-7049-816A-219C47434129}"/>
              </a:ext>
            </a:extLst>
          </p:cNvPr>
          <p:cNvSpPr txBox="1"/>
          <p:nvPr/>
        </p:nvSpPr>
        <p:spPr>
          <a:xfrm>
            <a:off x="8611120" y="5323708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product2_enzymeZ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40F87-7235-AF42-BD36-8BBD9D917EAC}"/>
              </a:ext>
            </a:extLst>
          </p:cNvPr>
          <p:cNvSpPr txBox="1"/>
          <p:nvPr/>
        </p:nvSpPr>
        <p:spPr>
          <a:xfrm>
            <a:off x="6316404" y="3439667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product3_enzymeZ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1FC4A2-8E0A-CC49-8554-0D0CBB957843}"/>
              </a:ext>
            </a:extLst>
          </p:cNvPr>
          <p:cNvSpPr/>
          <p:nvPr/>
        </p:nvSpPr>
        <p:spPr>
          <a:xfrm>
            <a:off x="10517797" y="2871627"/>
            <a:ext cx="334960" cy="267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ED0053-D6D6-E14D-8490-2CBE74657894}"/>
              </a:ext>
            </a:extLst>
          </p:cNvPr>
          <p:cNvSpPr txBox="1"/>
          <p:nvPr/>
        </p:nvSpPr>
        <p:spPr>
          <a:xfrm>
            <a:off x="9951743" y="3184989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product4_enzymeZ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F19A19A0-FB58-2C45-8D40-D4057E096D21}"/>
              </a:ext>
            </a:extLst>
          </p:cNvPr>
          <p:cNvSpPr/>
          <p:nvPr/>
        </p:nvSpPr>
        <p:spPr>
          <a:xfrm>
            <a:off x="4079016" y="2396493"/>
            <a:ext cx="406280" cy="3304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BC6FF0-362C-B346-AB84-343FDB082F1C}"/>
              </a:ext>
            </a:extLst>
          </p:cNvPr>
          <p:cNvSpPr txBox="1"/>
          <p:nvPr/>
        </p:nvSpPr>
        <p:spPr>
          <a:xfrm>
            <a:off x="3921320" y="2622847"/>
            <a:ext cx="721672" cy="307777"/>
          </a:xfrm>
          <a:prstGeom prst="rect">
            <a:avLst/>
          </a:prstGeom>
          <a:solidFill>
            <a:srgbClr val="942092">
              <a:alpha val="7451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input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B64117-980A-C046-9436-A1D8BC6ECEFB}"/>
              </a:ext>
            </a:extLst>
          </p:cNvPr>
          <p:cNvCxnSpPr>
            <a:cxnSpLocks/>
          </p:cNvCxnSpPr>
          <p:nvPr/>
        </p:nvCxnSpPr>
        <p:spPr>
          <a:xfrm flipV="1">
            <a:off x="3715454" y="2645976"/>
            <a:ext cx="405712" cy="768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D7C221-9DEA-7A4D-98DD-C885F41FCA81}"/>
              </a:ext>
            </a:extLst>
          </p:cNvPr>
          <p:cNvCxnSpPr>
            <a:cxnSpLocks/>
          </p:cNvCxnSpPr>
          <p:nvPr/>
        </p:nvCxnSpPr>
        <p:spPr>
          <a:xfrm flipV="1">
            <a:off x="4367753" y="2243285"/>
            <a:ext cx="1296520" cy="3537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98AFCA-2DEC-1143-A859-5472B10EF17C}"/>
              </a:ext>
            </a:extLst>
          </p:cNvPr>
          <p:cNvCxnSpPr>
            <a:cxnSpLocks/>
          </p:cNvCxnSpPr>
          <p:nvPr/>
        </p:nvCxnSpPr>
        <p:spPr>
          <a:xfrm>
            <a:off x="4367753" y="2684416"/>
            <a:ext cx="1476431" cy="102161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8A363D-8FEE-A14E-95C0-0F0E2B3DA857}"/>
              </a:ext>
            </a:extLst>
          </p:cNvPr>
          <p:cNvSpPr txBox="1"/>
          <p:nvPr/>
        </p:nvSpPr>
        <p:spPr>
          <a:xfrm>
            <a:off x="3777957" y="2243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E97CD6-48C9-A64F-B387-4DD7E794C31B}"/>
              </a:ext>
            </a:extLst>
          </p:cNvPr>
          <p:cNvSpPr txBox="1"/>
          <p:nvPr/>
        </p:nvSpPr>
        <p:spPr>
          <a:xfrm>
            <a:off x="4774716" y="20996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8EB53-212B-3444-A05F-0C6993CF7156}"/>
              </a:ext>
            </a:extLst>
          </p:cNvPr>
          <p:cNvSpPr txBox="1"/>
          <p:nvPr/>
        </p:nvSpPr>
        <p:spPr>
          <a:xfrm>
            <a:off x="4986354" y="33277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78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145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Cooper Black</vt:lpstr>
      <vt:lpstr>Courier</vt:lpstr>
      <vt:lpstr>Courier New</vt:lpstr>
      <vt:lpstr>Wingdings</vt:lpstr>
      <vt:lpstr>Office Theme</vt:lpstr>
      <vt:lpstr>Project Outline</vt:lpstr>
      <vt:lpstr>Backend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2019-03-01T21:10:07Z</cp:lastPrinted>
  <dcterms:created xsi:type="dcterms:W3CDTF">2019-03-01T20:08:01Z</dcterms:created>
  <dcterms:modified xsi:type="dcterms:W3CDTF">2019-03-01T21:10:32Z</dcterms:modified>
</cp:coreProperties>
</file>