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6" r:id="rId4"/>
    <p:sldId id="258" r:id="rId5"/>
    <p:sldId id="259" r:id="rId6"/>
    <p:sldId id="274" r:id="rId7"/>
    <p:sldId id="263" r:id="rId8"/>
    <p:sldId id="264" r:id="rId9"/>
    <p:sldId id="265" r:id="rId10"/>
    <p:sldId id="266" r:id="rId11"/>
    <p:sldId id="260" r:id="rId12"/>
    <p:sldId id="267" r:id="rId13"/>
    <p:sldId id="261" r:id="rId14"/>
    <p:sldId id="262" r:id="rId15"/>
    <p:sldId id="273" r:id="rId16"/>
    <p:sldId id="277" r:id="rId17"/>
    <p:sldId id="268" r:id="rId18"/>
    <p:sldId id="269" r:id="rId19"/>
    <p:sldId id="257" r:id="rId20"/>
    <p:sldId id="271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0" autoAdjust="0"/>
    <p:restoredTop sz="94660"/>
  </p:normalViewPr>
  <p:slideViewPr>
    <p:cSldViewPr>
      <p:cViewPr varScale="1">
        <p:scale>
          <a:sx n="155" d="100"/>
          <a:sy n="155" d="100"/>
        </p:scale>
        <p:origin x="-12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D8C8-AEDF-4D12-B52D-4C173521833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F741-97C3-4881-920A-DC776B83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pty@isis.vanderbillt.edu" TargetMode="External"/><Relationship Id="rId2" Type="http://schemas.openxmlformats.org/officeDocument/2006/relationships/hyperlink" Target="mailto:ted.bapty@metamorph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Multi-Physics, Multi-Fidelity</a:t>
            </a:r>
            <a:br>
              <a:rPr lang="en-US" dirty="0" smtClean="0"/>
            </a:br>
            <a:r>
              <a:rPr lang="en-US" dirty="0" smtClean="0"/>
              <a:t>System Design Evaluation</a:t>
            </a:r>
            <a:br>
              <a:rPr lang="en-US" dirty="0" smtClean="0"/>
            </a:br>
            <a:r>
              <a:rPr lang="en-US" dirty="0" smtClean="0"/>
              <a:t>Simple Satellite Model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80010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OpenMETA</a:t>
            </a:r>
            <a:r>
              <a:rPr lang="en-US" dirty="0" smtClean="0"/>
              <a:t> Design Study </a:t>
            </a:r>
          </a:p>
          <a:p>
            <a:r>
              <a:rPr lang="en-US" dirty="0" smtClean="0"/>
              <a:t>Across</a:t>
            </a:r>
          </a:p>
          <a:p>
            <a:r>
              <a:rPr lang="en-US" dirty="0" smtClean="0"/>
              <a:t>Geometry, Dynamics, Structural</a:t>
            </a:r>
          </a:p>
          <a:p>
            <a:r>
              <a:rPr lang="en-US" dirty="0" err="1" smtClean="0"/>
              <a:t>Metamorph</a:t>
            </a:r>
            <a:r>
              <a:rPr lang="en-US" dirty="0" smtClean="0"/>
              <a:t> Software </a:t>
            </a:r>
          </a:p>
          <a:p>
            <a:r>
              <a:rPr lang="en-US" dirty="0" smtClean="0"/>
              <a:t>Vanderbilt University</a:t>
            </a:r>
          </a:p>
          <a:p>
            <a:r>
              <a:rPr lang="en-US" dirty="0" smtClean="0"/>
              <a:t>Ted </a:t>
            </a:r>
            <a:r>
              <a:rPr lang="en-US" dirty="0" err="1" smtClean="0"/>
              <a:t>Bapty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ted.bapty@metamorphsoftware.com</a:t>
            </a:r>
            <a:r>
              <a:rPr lang="en-US" dirty="0" smtClean="0"/>
              <a:t> / </a:t>
            </a:r>
            <a:r>
              <a:rPr lang="en-US" dirty="0" smtClean="0">
                <a:hlinkClick r:id="rId3"/>
              </a:rPr>
              <a:t>bapty@isis.vanderbillt.edu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PV Array Electrical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591175" cy="525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Analysis For Simple Spacecraft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Variables</a:t>
            </a:r>
          </a:p>
          <a:p>
            <a:pPr lvl="1"/>
            <a:r>
              <a:rPr lang="en-US" dirty="0" smtClean="0"/>
              <a:t>Solar Cell Size, Gyro/reaction wheel Size, Battery</a:t>
            </a:r>
          </a:p>
          <a:p>
            <a:pPr lvl="1"/>
            <a:r>
              <a:rPr lang="en-US" dirty="0" smtClean="0"/>
              <a:t>Geometry (Physical placement of components)</a:t>
            </a:r>
          </a:p>
          <a:p>
            <a:pPr lvl="1"/>
            <a:r>
              <a:rPr lang="en-US" dirty="0" smtClean="0"/>
              <a:t>Control Parameters (PID </a:t>
            </a:r>
            <a:r>
              <a:rPr lang="en-US" dirty="0" err="1" smtClean="0"/>
              <a:t>coeff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Mission Scenario (operations, rotations vs time)</a:t>
            </a:r>
          </a:p>
          <a:p>
            <a:r>
              <a:rPr lang="en-US" dirty="0" smtClean="0"/>
              <a:t>Performance Parameters</a:t>
            </a:r>
          </a:p>
          <a:p>
            <a:pPr lvl="1"/>
            <a:r>
              <a:rPr lang="en-US" dirty="0" smtClean="0"/>
              <a:t>Power supply state (min/max V, average batt cap)</a:t>
            </a:r>
          </a:p>
          <a:p>
            <a:pPr lvl="1"/>
            <a:r>
              <a:rPr lang="en-US" dirty="0" smtClean="0"/>
              <a:t>Thermal behavior</a:t>
            </a:r>
          </a:p>
          <a:p>
            <a:pPr lvl="1"/>
            <a:r>
              <a:rPr lang="en-US" dirty="0" smtClean="0"/>
              <a:t>Time on station (within x of scenario)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" y="4748185"/>
            <a:ext cx="4364542" cy="207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447800" y="877595"/>
            <a:ext cx="6324600" cy="5669879"/>
            <a:chOff x="576038" y="96077"/>
            <a:chExt cx="7196362" cy="645139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42" y="571500"/>
              <a:ext cx="3443621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41" y="2590800"/>
              <a:ext cx="4114800" cy="195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241" y="619297"/>
              <a:ext cx="2197631" cy="18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523" y="2590800"/>
              <a:ext cx="2253877" cy="192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790" y="4642474"/>
              <a:ext cx="225961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165977" y="96077"/>
              <a:ext cx="3648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Geometry Design Space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7828" y="96077"/>
              <a:ext cx="1288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Metrics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79" y="838200"/>
              <a:ext cx="1276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2-Panel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779" y="2819400"/>
              <a:ext cx="1276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  <a:r>
                <a:rPr lang="en-US" sz="2800" dirty="0" smtClean="0"/>
                <a:t>-Panel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038" y="4906629"/>
              <a:ext cx="127663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4-Panel</a:t>
              </a:r>
              <a:endParaRPr lang="en-US" sz="2800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720"/>
            <a:ext cx="8229600" cy="832875"/>
          </a:xfrm>
        </p:spPr>
        <p:txBody>
          <a:bodyPr/>
          <a:lstStyle/>
          <a:p>
            <a:r>
              <a:rPr lang="en-US" dirty="0" smtClean="0"/>
              <a:t>Geometry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822" y="152400"/>
            <a:ext cx="8229600" cy="1143000"/>
          </a:xfrm>
        </p:spPr>
        <p:txBody>
          <a:bodyPr/>
          <a:lstStyle/>
          <a:p>
            <a:r>
              <a:rPr lang="en-US" dirty="0" smtClean="0"/>
              <a:t>Dynamics Simulation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44" y="1524000"/>
            <a:ext cx="5678488" cy="378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" y="1219200"/>
            <a:ext cx="270024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" y="3505200"/>
            <a:ext cx="3271838" cy="1251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32444" y="5486400"/>
            <a:ext cx="233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Min V = 4.5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Avg</a:t>
            </a:r>
            <a:r>
              <a:rPr lang="en-US" dirty="0" smtClean="0"/>
              <a:t> Angle Error: xxx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Max Thermal</a:t>
            </a:r>
          </a:p>
        </p:txBody>
      </p:sp>
    </p:spTree>
    <p:extLst>
      <p:ext uri="{BB962C8B-B14F-4D97-AF65-F5344CB8AC3E}">
        <p14:creationId xmlns:p14="http://schemas.microsoft.com/office/powerpoint/2010/main" val="1137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Analysis Using FEA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282950" cy="141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380836" cy="147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029200"/>
            <a:ext cx="3542326" cy="153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846568"/>
            <a:ext cx="4292800" cy="249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Process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7163" y="3099975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OpenMETA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1219200"/>
            <a:ext cx="1143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1685209"/>
            <a:ext cx="13716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Meshing of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" idx="0"/>
            <a:endCxn id="4" idx="1"/>
          </p:cNvCxnSpPr>
          <p:nvPr/>
        </p:nvCxnSpPr>
        <p:spPr>
          <a:xfrm rot="5400000" flipH="1" flipV="1">
            <a:off x="851744" y="1741920"/>
            <a:ext cx="1461675" cy="12544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>
            <a:off x="3352800" y="1638300"/>
            <a:ext cx="381000" cy="4660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1990009"/>
            <a:ext cx="1600200" cy="838200"/>
          </a:xfrm>
          <a:prstGeom prst="rect">
            <a:avLst/>
          </a:prstGeom>
          <a:solidFill>
            <a:srgbClr val="FAF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 / </a:t>
            </a:r>
            <a:r>
              <a:rPr lang="en-US" dirty="0" err="1" smtClean="0">
                <a:solidFill>
                  <a:schemeClr val="tx1"/>
                </a:solidFill>
              </a:rPr>
              <a:t>FeMAP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Mesh Update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5" idx="3"/>
            <a:endCxn id="13" idx="1"/>
          </p:cNvCxnSpPr>
          <p:nvPr/>
        </p:nvCxnSpPr>
        <p:spPr>
          <a:xfrm>
            <a:off x="5105400" y="2104309"/>
            <a:ext cx="609600" cy="304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2"/>
            <a:endCxn id="3" idx="3"/>
          </p:cNvCxnSpPr>
          <p:nvPr/>
        </p:nvCxnSpPr>
        <p:spPr>
          <a:xfrm rot="5400000">
            <a:off x="3827949" y="793824"/>
            <a:ext cx="652766" cy="4721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3850" y="3084887"/>
            <a:ext cx="205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Auto-Update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95240" y="4038600"/>
            <a:ext cx="1143000" cy="69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9588" y="3865499"/>
            <a:ext cx="879162" cy="5217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Study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1" idx="3"/>
            <a:endCxn id="26" idx="1"/>
          </p:cNvCxnSpPr>
          <p:nvPr/>
        </p:nvCxnSpPr>
        <p:spPr>
          <a:xfrm>
            <a:off x="1858750" y="4126363"/>
            <a:ext cx="636490" cy="2608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54504" y="5257800"/>
            <a:ext cx="1143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6" idx="2"/>
            <a:endCxn id="39" idx="0"/>
          </p:cNvCxnSpPr>
          <p:nvPr/>
        </p:nvCxnSpPr>
        <p:spPr>
          <a:xfrm rot="5400000">
            <a:off x="2285398" y="4476458"/>
            <a:ext cx="521948" cy="10407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" idx="2"/>
            <a:endCxn id="39" idx="1"/>
          </p:cNvCxnSpPr>
          <p:nvPr/>
        </p:nvCxnSpPr>
        <p:spPr>
          <a:xfrm rot="16200000" flipH="1">
            <a:off x="316521" y="4500816"/>
            <a:ext cx="1776825" cy="499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912061" y="5257800"/>
            <a:ext cx="1143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39" idx="3"/>
            <a:endCxn id="55" idx="1"/>
          </p:cNvCxnSpPr>
          <p:nvPr/>
        </p:nvCxnSpPr>
        <p:spPr>
          <a:xfrm>
            <a:off x="2597504" y="5638800"/>
            <a:ext cx="314557" cy="38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696200" y="1990009"/>
            <a:ext cx="13716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 Solution</a:t>
            </a:r>
          </a:p>
        </p:txBody>
      </p:sp>
      <p:cxnSp>
        <p:nvCxnSpPr>
          <p:cNvPr id="63" name="Elbow Connector 62"/>
          <p:cNvCxnSpPr>
            <a:stCxn id="13" idx="3"/>
            <a:endCxn id="61" idx="1"/>
          </p:cNvCxnSpPr>
          <p:nvPr/>
        </p:nvCxnSpPr>
        <p:spPr>
          <a:xfrm>
            <a:off x="7315200" y="2409109"/>
            <a:ext cx="38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0"/>
            <a:endCxn id="13" idx="0"/>
          </p:cNvCxnSpPr>
          <p:nvPr/>
        </p:nvCxnSpPr>
        <p:spPr>
          <a:xfrm rot="16200000" flipV="1">
            <a:off x="7448550" y="1056559"/>
            <a:ext cx="12700" cy="18669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53392" y="5295900"/>
            <a:ext cx="1143000" cy="838200"/>
          </a:xfrm>
          <a:prstGeom prst="rect">
            <a:avLst/>
          </a:prstGeom>
          <a:solidFill>
            <a:srgbClr val="FAF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Auto-Update Mesh</a:t>
            </a:r>
          </a:p>
        </p:txBody>
      </p:sp>
      <p:cxnSp>
        <p:nvCxnSpPr>
          <p:cNvPr id="75" name="Elbow Connector 74"/>
          <p:cNvCxnSpPr>
            <a:stCxn id="55" idx="3"/>
            <a:endCxn id="73" idx="1"/>
          </p:cNvCxnSpPr>
          <p:nvPr/>
        </p:nvCxnSpPr>
        <p:spPr>
          <a:xfrm>
            <a:off x="4055061" y="5676900"/>
            <a:ext cx="298331" cy="38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59858" y="5359436"/>
            <a:ext cx="13716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 Solution</a:t>
            </a:r>
          </a:p>
        </p:txBody>
      </p:sp>
      <p:cxnSp>
        <p:nvCxnSpPr>
          <p:cNvPr id="82" name="Elbow Connector 81"/>
          <p:cNvCxnSpPr>
            <a:stCxn id="73" idx="3"/>
            <a:endCxn id="78" idx="1"/>
          </p:cNvCxnSpPr>
          <p:nvPr/>
        </p:nvCxnSpPr>
        <p:spPr>
          <a:xfrm>
            <a:off x="5496392" y="5715000"/>
            <a:ext cx="263466" cy="635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8" idx="3"/>
            <a:endCxn id="26" idx="3"/>
          </p:cNvCxnSpPr>
          <p:nvPr/>
        </p:nvCxnSpPr>
        <p:spPr>
          <a:xfrm flipH="1" flipV="1">
            <a:off x="3638240" y="4387226"/>
            <a:ext cx="3493218" cy="1391310"/>
          </a:xfrm>
          <a:prstGeom prst="bentConnector3">
            <a:avLst>
              <a:gd name="adj1" fmla="val -6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 rot="5400000">
            <a:off x="4000498" y="4914902"/>
            <a:ext cx="381004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224053" y="6400800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</a:t>
            </a:r>
            <a:r>
              <a:rPr lang="en-US" dirty="0" err="1" smtClean="0"/>
              <a:t>FeMAP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52400" y="2971800"/>
            <a:ext cx="89916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98968" y="2282695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One-Time</a:t>
            </a:r>
          </a:p>
          <a:p>
            <a:pPr algn="ctr"/>
            <a:r>
              <a:rPr lang="en-US" i="1" dirty="0" smtClean="0"/>
              <a:t>Setup</a:t>
            </a:r>
            <a:endParaRPr lang="en-US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88863" y="3215643"/>
            <a:ext cx="348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Automated Execution</a:t>
            </a:r>
          </a:p>
          <a:p>
            <a:pPr algn="ctr"/>
            <a:r>
              <a:rPr lang="en-US" i="1" dirty="0" smtClean="0"/>
              <a:t>Across Discrete &amp; Parametric Space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03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A Design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Evaluate Discrete Design Choices</a:t>
            </a:r>
          </a:p>
          <a:p>
            <a:pPr lvl="1"/>
            <a:r>
              <a:rPr lang="en-US" dirty="0" smtClean="0"/>
              <a:t>Solar Cells: 2-Panel, 3-Panel, 4-Panel</a:t>
            </a:r>
          </a:p>
          <a:p>
            <a:r>
              <a:rPr lang="en-US" dirty="0" smtClean="0"/>
              <a:t>Evaluate Continuous Design Variables</a:t>
            </a:r>
          </a:p>
          <a:p>
            <a:pPr lvl="1"/>
            <a:r>
              <a:rPr lang="en-US" dirty="0" smtClean="0"/>
              <a:t>3D Placement of Payload Systems (Battery, Gyro, Electronics)</a:t>
            </a:r>
          </a:p>
          <a:p>
            <a:pPr lvl="1"/>
            <a:r>
              <a:rPr lang="en-US" dirty="0" smtClean="0"/>
              <a:t>Gyroscope/Reaction Wheel Sizing, Battery Sizing</a:t>
            </a:r>
          </a:p>
          <a:p>
            <a:pPr lvl="1"/>
            <a:r>
              <a:rPr lang="en-US" dirty="0" smtClean="0"/>
              <a:t>Material Thickness For Payload Mounts</a:t>
            </a:r>
          </a:p>
          <a:p>
            <a:pPr lvl="1"/>
            <a:r>
              <a:rPr lang="en-US" dirty="0" smtClean="0"/>
              <a:t>Controller Parameters</a:t>
            </a:r>
          </a:p>
          <a:p>
            <a:r>
              <a:rPr lang="en-US" dirty="0" smtClean="0"/>
              <a:t>Design Metrics</a:t>
            </a:r>
          </a:p>
          <a:p>
            <a:pPr lvl="1"/>
            <a:r>
              <a:rPr lang="en-US" dirty="0" smtClean="0"/>
              <a:t>Power Bus Stability (Min/Max Voltage on Bus)</a:t>
            </a:r>
          </a:p>
          <a:p>
            <a:pPr lvl="1"/>
            <a:r>
              <a:rPr lang="en-US" dirty="0" smtClean="0"/>
              <a:t>Battery Charge Levels</a:t>
            </a:r>
          </a:p>
          <a:p>
            <a:pPr lvl="1"/>
            <a:r>
              <a:rPr lang="en-US" dirty="0" smtClean="0"/>
              <a:t>Angle Pointing Error</a:t>
            </a:r>
          </a:p>
          <a:p>
            <a:pPr lvl="1"/>
            <a:r>
              <a:rPr lang="en-US" dirty="0" smtClean="0"/>
              <a:t>Mount Component Material Stress Factor-of-Safety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12" y="76200"/>
            <a:ext cx="8229600" cy="868362"/>
          </a:xfrm>
        </p:spPr>
        <p:txBody>
          <a:bodyPr/>
          <a:lstStyle/>
          <a:p>
            <a:r>
              <a:rPr lang="en-US" dirty="0" smtClean="0"/>
              <a:t>Standalone Dynamics Study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782746"/>
            <a:ext cx="8153401" cy="584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84293"/>
            <a:ext cx="4388087" cy="2819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200" y="4419600"/>
            <a:ext cx="2293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Visualize Results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782746"/>
            <a:ext cx="18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Specify Study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12" y="76200"/>
            <a:ext cx="8229600" cy="868362"/>
          </a:xfrm>
        </p:spPr>
        <p:txBody>
          <a:bodyPr/>
          <a:lstStyle/>
          <a:p>
            <a:r>
              <a:rPr lang="en-US" dirty="0" smtClean="0"/>
              <a:t>Standalone Geometry Study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7858125" cy="56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94973"/>
            <a:ext cx="3919538" cy="3050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73" y="76200"/>
            <a:ext cx="8229600" cy="1143000"/>
          </a:xfrm>
        </p:spPr>
        <p:txBody>
          <a:bodyPr/>
          <a:lstStyle/>
          <a:p>
            <a:r>
              <a:rPr lang="en-US" dirty="0" smtClean="0"/>
              <a:t>Initial Full System Study Workflow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1595887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CAD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Assembly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886200"/>
            <a:ext cx="1595887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3" idx="2"/>
            <a:endCxn id="4" idx="0"/>
          </p:cNvCxnSpPr>
          <p:nvPr/>
        </p:nvCxnSpPr>
        <p:spPr>
          <a:xfrm rot="16200000" flipH="1">
            <a:off x="1255144" y="2895600"/>
            <a:ext cx="914400" cy="1066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05673" y="3071170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Mass, Moments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4286041" y="5257800"/>
            <a:ext cx="1595887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32" idx="2"/>
            <a:endCxn id="10" idx="2"/>
          </p:cNvCxnSpPr>
          <p:nvPr/>
        </p:nvCxnSpPr>
        <p:spPr>
          <a:xfrm rot="16200000" flipH="1">
            <a:off x="2725863" y="3966478"/>
            <a:ext cx="314708" cy="4401536"/>
          </a:xfrm>
          <a:prstGeom prst="bentConnector3">
            <a:avLst>
              <a:gd name="adj1" fmla="val 1726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10" idx="1"/>
          </p:cNvCxnSpPr>
          <p:nvPr/>
        </p:nvCxnSpPr>
        <p:spPr>
          <a:xfrm rot="16200000" flipH="1">
            <a:off x="2846792" y="4351951"/>
            <a:ext cx="838200" cy="2040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49430" y="2798150"/>
            <a:ext cx="1595887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3" idx="3"/>
            <a:endCxn id="17" idx="1"/>
          </p:cNvCxnSpPr>
          <p:nvPr/>
        </p:nvCxnSpPr>
        <p:spPr>
          <a:xfrm>
            <a:off x="1976887" y="2438400"/>
            <a:ext cx="1872543" cy="8931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10" idx="0"/>
          </p:cNvCxnSpPr>
          <p:nvPr/>
        </p:nvCxnSpPr>
        <p:spPr>
          <a:xfrm rot="16200000" flipH="1">
            <a:off x="4169254" y="4343069"/>
            <a:ext cx="1392850" cy="436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5618" y="5440391"/>
            <a:ext cx="194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Power Demand &amp;</a:t>
            </a:r>
          </a:p>
          <a:p>
            <a:r>
              <a:rPr lang="en-US" i="1" dirty="0" smtClean="0"/>
              <a:t>Rotation Dynamics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85850" y="20575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Mesh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79020" y="4032545"/>
            <a:ext cx="153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Thermal</a:t>
            </a:r>
          </a:p>
          <a:p>
            <a:r>
              <a:rPr lang="en-US" i="1" dirty="0" smtClean="0"/>
              <a:t>Conductance /</a:t>
            </a:r>
          </a:p>
          <a:p>
            <a:r>
              <a:rPr lang="en-US" i="1" dirty="0" smtClean="0"/>
              <a:t>Masses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64428" y="5278249"/>
            <a:ext cx="220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Thermal Performance</a:t>
            </a:r>
          </a:p>
          <a:p>
            <a:r>
              <a:rPr lang="en-US" i="1" dirty="0" smtClean="0"/>
              <a:t>Over Scenario Time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1705" y="5640560"/>
            <a:ext cx="98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Scenario</a:t>
            </a:r>
            <a:endParaRPr lang="en-US" i="1" dirty="0"/>
          </a:p>
        </p:txBody>
      </p:sp>
      <p:cxnSp>
        <p:nvCxnSpPr>
          <p:cNvPr id="33" name="Elbow Connector 32"/>
          <p:cNvCxnSpPr>
            <a:endCxn id="4" idx="1"/>
          </p:cNvCxnSpPr>
          <p:nvPr/>
        </p:nvCxnSpPr>
        <p:spPr>
          <a:xfrm rot="5400000" flipH="1" flipV="1">
            <a:off x="532520" y="4725280"/>
            <a:ext cx="12209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3"/>
          </p:cNvCxnSpPr>
          <p:nvPr/>
        </p:nvCxnSpPr>
        <p:spPr>
          <a:xfrm>
            <a:off x="5881928" y="5791200"/>
            <a:ext cx="1738072" cy="133380"/>
          </a:xfrm>
          <a:prstGeom prst="bentConnector3">
            <a:avLst>
              <a:gd name="adj1" fmla="val 11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30434" y="1447800"/>
            <a:ext cx="1595887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Structural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3" idx="3"/>
            <a:endCxn id="48" idx="1"/>
          </p:cNvCxnSpPr>
          <p:nvPr/>
        </p:nvCxnSpPr>
        <p:spPr>
          <a:xfrm flipV="1">
            <a:off x="1976887" y="1981200"/>
            <a:ext cx="1953547" cy="457200"/>
          </a:xfrm>
          <a:prstGeom prst="bentConnector3">
            <a:avLst>
              <a:gd name="adj1" fmla="val 473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19800" y="2025134"/>
            <a:ext cx="22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Stress Factor of Safety</a:t>
            </a:r>
            <a:endParaRPr lang="en-US" i="1" dirty="0"/>
          </a:p>
        </p:txBody>
      </p:sp>
      <p:cxnSp>
        <p:nvCxnSpPr>
          <p:cNvPr id="63" name="Elbow Connector 62"/>
          <p:cNvCxnSpPr>
            <a:stCxn id="48" idx="3"/>
          </p:cNvCxnSpPr>
          <p:nvPr/>
        </p:nvCxnSpPr>
        <p:spPr>
          <a:xfrm>
            <a:off x="5526321" y="1981200"/>
            <a:ext cx="2474679" cy="381000"/>
          </a:xfrm>
          <a:prstGeom prst="bentConnector3">
            <a:avLst>
              <a:gd name="adj1" fmla="val 163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What/Why/How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Tools for Design and Evaluation of Complex Systems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Single Model</a:t>
            </a:r>
            <a:r>
              <a:rPr lang="en-US" dirty="0" smtClean="0"/>
              <a:t> to drive </a:t>
            </a:r>
            <a:r>
              <a:rPr lang="en-US" b="1" dirty="0" smtClean="0"/>
              <a:t>Multiple Analysis Tools</a:t>
            </a:r>
          </a:p>
          <a:p>
            <a:pPr lvl="2"/>
            <a:r>
              <a:rPr lang="en-US" dirty="0" smtClean="0"/>
              <a:t>E.g. CAD, FEA-</a:t>
            </a:r>
            <a:r>
              <a:rPr lang="en-US" dirty="0" err="1" smtClean="0"/>
              <a:t>Nastran,Abaqus</a:t>
            </a:r>
            <a:r>
              <a:rPr lang="en-US" dirty="0" smtClean="0"/>
              <a:t>, Dynamics-</a:t>
            </a:r>
            <a:r>
              <a:rPr lang="en-US" dirty="0" err="1" smtClean="0"/>
              <a:t>Modelica,Simulink</a:t>
            </a:r>
            <a:r>
              <a:rPr lang="en-US" dirty="0" smtClean="0"/>
              <a:t>, CFD-</a:t>
            </a:r>
            <a:r>
              <a:rPr lang="en-US" dirty="0" err="1" smtClean="0"/>
              <a:t>OpenFOAM</a:t>
            </a:r>
            <a:r>
              <a:rPr lang="en-US" dirty="0" smtClean="0"/>
              <a:t>, SPICE, </a:t>
            </a:r>
            <a:r>
              <a:rPr lang="en-US" dirty="0" err="1" smtClean="0"/>
              <a:t>SystemC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Determine Best Design Choices, Architecture, Software.  Predict System Performance/Cost Before You Build/Buy It.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Subsystems &amp; Components Interact in Many Complex Ways, Across Multiple Domains</a:t>
            </a:r>
          </a:p>
          <a:p>
            <a:pPr lvl="1"/>
            <a:r>
              <a:rPr lang="en-US" dirty="0" smtClean="0"/>
              <a:t>E.g. Component Choice Placement </a:t>
            </a:r>
            <a:r>
              <a:rPr lang="en-US" dirty="0" smtClean="0">
                <a:sym typeface="Wingdings" panose="05000000000000000000" pitchFamily="2" charset="2"/>
              </a:rPr>
              <a:t> Inertia, Thermal Interactions.  </a:t>
            </a:r>
            <a:r>
              <a:rPr lang="en-US" dirty="0" err="1" smtClean="0">
                <a:sym typeface="Wingdings" panose="05000000000000000000" pitchFamily="2" charset="2"/>
              </a:rPr>
              <a:t>InertiaControl</a:t>
            </a:r>
            <a:r>
              <a:rPr lang="en-US" dirty="0" smtClean="0">
                <a:sym typeface="Wingdings" panose="05000000000000000000" pitchFamily="2" charset="2"/>
              </a:rPr>
              <a:t> Actuators &amp; Algorithms</a:t>
            </a:r>
            <a:r>
              <a:rPr lang="en-US" dirty="0">
                <a:sym typeface="Wingdings" panose="05000000000000000000" pitchFamily="2" charset="2"/>
              </a:rPr>
              <a:t>.</a:t>
            </a:r>
            <a:r>
              <a:rPr lang="en-US" dirty="0" smtClean="0">
                <a:sym typeface="Wingdings" panose="05000000000000000000" pitchFamily="2" charset="2"/>
              </a:rPr>
              <a:t> Actuators  Power Consumption &amp; Thermal Source, …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Maintaining </a:t>
            </a:r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ultiple 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ystem Models to Accomplish This Is Expensive, Error-Prone (Model Sync) and Time/Cost Prohibitive.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How?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OpenMETA</a:t>
            </a:r>
            <a:r>
              <a:rPr lang="en-US" dirty="0" smtClean="0">
                <a:sym typeface="Wingdings" panose="05000000000000000000" pitchFamily="2" charset="2"/>
              </a:rPr>
              <a:t> Design Tools Capture System Structure &amp; Components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OpenMETA</a:t>
            </a:r>
            <a:r>
              <a:rPr lang="en-US" dirty="0" smtClean="0">
                <a:sym typeface="Wingdings" panose="05000000000000000000" pitchFamily="2" charset="2"/>
              </a:rPr>
              <a:t> Analysis Tools Auto-Compose Models for Other Common Tools (PTC </a:t>
            </a:r>
            <a:r>
              <a:rPr lang="en-US" dirty="0" err="1" smtClean="0">
                <a:sym typeface="Wingdings" panose="05000000000000000000" pitchFamily="2" charset="2"/>
              </a:rPr>
              <a:t>Creo</a:t>
            </a:r>
            <a:r>
              <a:rPr lang="en-US" dirty="0" smtClean="0">
                <a:sym typeface="Wingdings" panose="05000000000000000000" pitchFamily="2" charset="2"/>
              </a:rPr>
              <a:t>, NASTRAN, </a:t>
            </a:r>
            <a:r>
              <a:rPr lang="en-US" dirty="0" err="1" smtClean="0">
                <a:sym typeface="Wingdings" panose="05000000000000000000" pitchFamily="2" charset="2"/>
              </a:rPr>
              <a:t>Dymola</a:t>
            </a:r>
            <a:r>
              <a:rPr lang="en-US" dirty="0" smtClean="0">
                <a:sym typeface="Wingdings" panose="05000000000000000000" pitchFamily="2" charset="2"/>
              </a:rPr>
              <a:t>, Simulink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Integrated MDAO Tools Execute Multi-Physics Analysis Campaigns, Leveraging Workstations and Cloud Computing  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Core Tools are Open Source – </a:t>
            </a:r>
            <a:r>
              <a:rPr lang="en-US" b="1" dirty="0" err="1" smtClean="0">
                <a:sym typeface="Wingdings" panose="05000000000000000000" pitchFamily="2" charset="2"/>
              </a:rPr>
              <a:t>Metamorph</a:t>
            </a:r>
            <a:r>
              <a:rPr lang="en-US" b="1" dirty="0" smtClean="0">
                <a:sym typeface="Wingdings" panose="05000000000000000000" pitchFamily="2" charset="2"/>
              </a:rPr>
              <a:t> Business Model is to Help Integrate Into Organizational Design Processes and Add Analysis Tool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7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7100888" cy="568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29"/>
            <a:ext cx="8229600" cy="1143000"/>
          </a:xfrm>
        </p:spPr>
        <p:txBody>
          <a:bodyPr/>
          <a:lstStyle/>
          <a:p>
            <a:r>
              <a:rPr lang="en-US" dirty="0" smtClean="0"/>
              <a:t>Coupled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42" y="1143000"/>
            <a:ext cx="4928507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4952" y="4419600"/>
            <a:ext cx="357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Inertia From Solid Model Drives</a:t>
            </a:r>
          </a:p>
          <a:p>
            <a:r>
              <a:rPr lang="en-US" dirty="0" smtClean="0"/>
              <a:t>Dynamics Model (Rotational Inertia)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Existing Tool Framework</a:t>
            </a:r>
          </a:p>
          <a:p>
            <a:pPr lvl="1"/>
            <a:r>
              <a:rPr lang="en-US" dirty="0" smtClean="0"/>
              <a:t>Has been used for Missile, Vehicle, Electronics Design.</a:t>
            </a:r>
          </a:p>
          <a:p>
            <a:pPr lvl="1"/>
            <a:r>
              <a:rPr lang="en-US" dirty="0" smtClean="0"/>
              <a:t>Missile Concept Study 3x Efficiency Gain</a:t>
            </a:r>
          </a:p>
          <a:p>
            <a:pPr lvl="1"/>
            <a:r>
              <a:rPr lang="en-US" dirty="0" smtClean="0"/>
              <a:t>Expandable – New Tools Can Be Added</a:t>
            </a:r>
          </a:p>
          <a:p>
            <a:r>
              <a:rPr lang="en-US" dirty="0" smtClean="0"/>
              <a:t>Single Model Drives Multiple Tools</a:t>
            </a:r>
          </a:p>
          <a:p>
            <a:pPr lvl="1"/>
            <a:r>
              <a:rPr lang="en-US" dirty="0" smtClean="0"/>
              <a:t>Eliminate Labor/Model Inconsistency</a:t>
            </a:r>
          </a:p>
          <a:p>
            <a:pPr lvl="1"/>
            <a:r>
              <a:rPr lang="en-US" dirty="0" smtClean="0"/>
              <a:t>Rapid &amp; Flexible Analysis, Employ Local or Cloud Compute</a:t>
            </a:r>
          </a:p>
          <a:p>
            <a:pPr lvl="1"/>
            <a:r>
              <a:rPr lang="en-US" dirty="0" smtClean="0"/>
              <a:t>Spans a Range of Commercial/</a:t>
            </a: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</a:t>
            </a:r>
            <a:r>
              <a:rPr lang="en-US" dirty="0" smtClean="0"/>
              <a:t>ource Tools</a:t>
            </a:r>
          </a:p>
          <a:p>
            <a:r>
              <a:rPr lang="en-US" dirty="0" smtClean="0"/>
              <a:t>Core Tools are Open Source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L</a:t>
            </a:r>
            <a:r>
              <a:rPr lang="en-US" dirty="0" smtClean="0"/>
              <a:t>everage Commercial Best-In-Class Tools AND Open Source Tools</a:t>
            </a:r>
          </a:p>
          <a:p>
            <a:r>
              <a:rPr lang="en-US" dirty="0" smtClean="0"/>
              <a:t>Also Supports Electronics Design Processes</a:t>
            </a:r>
          </a:p>
          <a:p>
            <a:pPr lvl="1"/>
            <a:r>
              <a:rPr lang="en-US" dirty="0" smtClean="0"/>
              <a:t>Plug Together Electronics Functional Blocks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 err="1" smtClean="0"/>
              <a:t>Manufacturable</a:t>
            </a:r>
            <a:r>
              <a:rPr lang="en-US" dirty="0" smtClean="0"/>
              <a:t> Printed Circuit Boards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Design with </a:t>
            </a:r>
            <a:r>
              <a:rPr lang="en-US" dirty="0" err="1" smtClean="0"/>
              <a:t>OpenMETA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615266" cy="24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929" y="3815899"/>
            <a:ext cx="484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Define Block Diagram: e.g. Processor, Antenna, </a:t>
            </a:r>
          </a:p>
          <a:p>
            <a:r>
              <a:rPr lang="en-US" dirty="0" smtClean="0"/>
              <a:t>EKG, Blood Pressure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424237" cy="159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2014" y="2885804"/>
            <a:ext cx="362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Place Blocks On Board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51084"/>
            <a:ext cx="3263900" cy="248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5800" y="5948417"/>
            <a:ext cx="419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Tools Create PCB, Uses </a:t>
            </a:r>
            <a:r>
              <a:rPr lang="en-US" dirty="0" err="1" smtClean="0"/>
              <a:t>EagleCAD</a:t>
            </a:r>
            <a:r>
              <a:rPr lang="en-US" dirty="0" smtClean="0"/>
              <a:t> to </a:t>
            </a:r>
            <a:r>
              <a:rPr lang="en-US" dirty="0" err="1" smtClean="0"/>
              <a:t>Autoroute</a:t>
            </a:r>
            <a:r>
              <a:rPr lang="en-US" dirty="0" smtClean="0"/>
              <a:t> </a:t>
            </a:r>
            <a:r>
              <a:rPr lang="en-US" dirty="0" err="1" smtClean="0"/>
              <a:t>Intermodule</a:t>
            </a:r>
            <a:r>
              <a:rPr lang="en-US" dirty="0" smtClean="0"/>
              <a:t> Connections and Produce </a:t>
            </a:r>
            <a:r>
              <a:rPr lang="en-US" dirty="0" err="1" smtClean="0"/>
              <a:t>Manufacturable</a:t>
            </a:r>
            <a:r>
              <a:rPr lang="en-US" dirty="0" smtClean="0"/>
              <a:t> Data Package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5720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Leverages a Library of Components</a:t>
            </a:r>
          </a:p>
          <a:p>
            <a:r>
              <a:rPr lang="en-US" dirty="0" smtClean="0"/>
              <a:t>And Pre-Routed Subsystems (e.g.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Sensor Library, BLE </a:t>
            </a:r>
            <a:r>
              <a:rPr lang="en-US" dirty="0" err="1" smtClean="0"/>
              <a:t>uC</a:t>
            </a:r>
            <a:r>
              <a:rPr lang="en-US" smtClean="0"/>
              <a:t> Platforms, …)</a:t>
            </a:r>
            <a:endParaRPr lang="en-US" dirty="0" smtClean="0"/>
          </a:p>
          <a:p>
            <a:r>
              <a:rPr lang="en-US" dirty="0" smtClean="0"/>
              <a:t>Integrates: Spice, </a:t>
            </a:r>
            <a:r>
              <a:rPr lang="en-US" dirty="0" err="1" smtClean="0"/>
              <a:t>EagleCAD</a:t>
            </a:r>
            <a:r>
              <a:rPr lang="en-US" dirty="0" smtClean="0"/>
              <a:t>, </a:t>
            </a:r>
            <a:r>
              <a:rPr lang="en-US" dirty="0" err="1" smtClean="0"/>
              <a:t>SystemC</a:t>
            </a:r>
            <a:r>
              <a:rPr lang="en-US" dirty="0" smtClean="0"/>
              <a:t>, </a:t>
            </a:r>
            <a:r>
              <a:rPr lang="en-US" dirty="0" err="1" smtClean="0"/>
              <a:t>OpenEMS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R&amp;D Topic: Integrate with Radiation-Effects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</a:t>
            </a:r>
            <a:r>
              <a:rPr lang="en-US" dirty="0" smtClean="0"/>
              <a:t>Use </a:t>
            </a:r>
            <a:r>
              <a:rPr lang="en-US" dirty="0" smtClean="0"/>
              <a:t>It, &amp;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392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Concept Evaluation</a:t>
            </a:r>
          </a:p>
          <a:p>
            <a:pPr lvl="1"/>
            <a:r>
              <a:rPr lang="en-US" dirty="0" smtClean="0"/>
              <a:t>Evaluate a Wide </a:t>
            </a:r>
            <a:r>
              <a:rPr lang="en-US" dirty="0"/>
              <a:t>R</a:t>
            </a:r>
            <a:r>
              <a:rPr lang="en-US" dirty="0" smtClean="0"/>
              <a:t>ange of Concept </a:t>
            </a:r>
            <a:r>
              <a:rPr lang="en-US" dirty="0"/>
              <a:t>D</a:t>
            </a:r>
            <a:r>
              <a:rPr lang="en-US" dirty="0" smtClean="0"/>
              <a:t>esigns to Help </a:t>
            </a:r>
            <a:r>
              <a:rPr lang="en-US" dirty="0"/>
              <a:t>D</a:t>
            </a:r>
            <a:r>
              <a:rPr lang="en-US" dirty="0" smtClean="0"/>
              <a:t>etermine:</a:t>
            </a:r>
          </a:p>
          <a:p>
            <a:pPr lvl="2"/>
            <a:r>
              <a:rPr lang="en-US" dirty="0" smtClean="0"/>
              <a:t>Requirement Feasibility And Cost Impact</a:t>
            </a:r>
          </a:p>
          <a:p>
            <a:pPr lvl="2"/>
            <a:r>
              <a:rPr lang="en-US" dirty="0" smtClean="0"/>
              <a:t>Concept Development and Rapid Evaluation for Proposed Solutions</a:t>
            </a:r>
          </a:p>
          <a:p>
            <a:pPr lvl="1"/>
            <a:r>
              <a:rPr lang="en-US" dirty="0" smtClean="0"/>
              <a:t>Evaluate Proposed Solutions</a:t>
            </a:r>
          </a:p>
          <a:p>
            <a:pPr lvl="2"/>
            <a:r>
              <a:rPr lang="en-US" dirty="0" smtClean="0"/>
              <a:t>Across Multiple Scenarios</a:t>
            </a:r>
          </a:p>
          <a:p>
            <a:pPr lvl="2"/>
            <a:r>
              <a:rPr lang="en-US" dirty="0" smtClean="0"/>
              <a:t>Validate Feasibility and Costing</a:t>
            </a:r>
          </a:p>
          <a:p>
            <a:r>
              <a:rPr lang="en-US" dirty="0" smtClean="0"/>
              <a:t>Preliminary Design</a:t>
            </a:r>
          </a:p>
          <a:p>
            <a:pPr lvl="1"/>
            <a:r>
              <a:rPr lang="en-US" dirty="0" smtClean="0"/>
              <a:t>Evolve Model Detail and Fidelity</a:t>
            </a:r>
          </a:p>
          <a:p>
            <a:pPr lvl="1"/>
            <a:r>
              <a:rPr lang="en-US" dirty="0" smtClean="0"/>
              <a:t>Evaluate All Proposed Architectures to Choose Best Cost/Perf</a:t>
            </a:r>
          </a:p>
          <a:p>
            <a:pPr lvl="1"/>
            <a:r>
              <a:rPr lang="en-US" dirty="0" smtClean="0"/>
              <a:t>Determine Potential Side Effects And Requirements Satisfaction</a:t>
            </a:r>
          </a:p>
          <a:p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Multiple Fidelity Analysis – Choose the Correct Tool for Accuracy and Compute Cost</a:t>
            </a:r>
          </a:p>
          <a:p>
            <a:r>
              <a:rPr lang="en-US" dirty="0" smtClean="0"/>
              <a:t>Digital Thread – Single Model Auto Maps to All Analysis Tools</a:t>
            </a:r>
          </a:p>
          <a:p>
            <a:pPr lvl="1"/>
            <a:r>
              <a:rPr lang="en-US" dirty="0" smtClean="0"/>
              <a:t>Models are Executable In Many Ways</a:t>
            </a:r>
          </a:p>
          <a:p>
            <a:pPr lvl="1"/>
            <a:r>
              <a:rPr lang="en-US" dirty="0" err="1" smtClean="0"/>
              <a:t>Metamodel</a:t>
            </a:r>
            <a:r>
              <a:rPr lang="en-US" dirty="0" smtClean="0"/>
              <a:t>-Based Approach Allows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Model: (System Block Diagram)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" y="990600"/>
            <a:ext cx="6096000" cy="499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05721" y="2085679"/>
            <a:ext cx="5043488" cy="2548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Left-Right Arrow 2"/>
          <p:cNvSpPr/>
          <p:nvPr/>
        </p:nvSpPr>
        <p:spPr>
          <a:xfrm>
            <a:off x="6019800" y="2971800"/>
            <a:ext cx="1219200" cy="990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6031468"/>
            <a:ext cx="256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Block Diagram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603146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Solid Model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603146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52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53" y="51423"/>
            <a:ext cx="8229600" cy="40577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Components: </a:t>
            </a:r>
            <a:r>
              <a:rPr lang="en-US" sz="3100" dirty="0" smtClean="0"/>
              <a:t>Aggregation of Domain Models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0" y="4495798"/>
            <a:ext cx="1991936" cy="18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31772"/>
            <a:ext cx="2008780" cy="183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80121" y="4911022"/>
            <a:ext cx="1984931" cy="115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4" y="720129"/>
            <a:ext cx="2918978" cy="11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68543"/>
            <a:ext cx="3152775" cy="11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51979"/>
            <a:ext cx="3725423" cy="22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39" y="1795025"/>
            <a:ext cx="3609361" cy="2221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00000"/>
            <a:ext cx="412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Solar flux in, power (IV) out       Physical, inertial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9429" y="6369050"/>
            <a:ext cx="233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Attitude set in, PID </a:t>
            </a:r>
            <a:r>
              <a:rPr lang="en-US" sz="1600" dirty="0" err="1" smtClean="0"/>
              <a:t>Contol</a:t>
            </a:r>
            <a:endParaRPr lang="en-US" sz="1600" dirty="0" smtClean="0"/>
          </a:p>
          <a:p>
            <a:r>
              <a:rPr lang="en-US" sz="1600" dirty="0" smtClean="0"/>
              <a:t>Physical, inertial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6402756"/>
            <a:ext cx="1642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Mass, Physical BB</a:t>
            </a:r>
            <a:endParaRPr lang="en-US" sz="16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33" y="4724400"/>
            <a:ext cx="2004667" cy="115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own Arrow 16"/>
          <p:cNvSpPr/>
          <p:nvPr/>
        </p:nvSpPr>
        <p:spPr>
          <a:xfrm>
            <a:off x="5888050" y="3962400"/>
            <a:ext cx="228600" cy="6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945886" y="3962400"/>
            <a:ext cx="228600" cy="6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1600200" y="3810000"/>
            <a:ext cx="228600" cy="6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412" y="41058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35254" y="4093168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4049096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40502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81000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Examples….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838200"/>
            <a:ext cx="13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OpenMETA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08912" y="2369235"/>
            <a:ext cx="13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Inside the</a:t>
            </a:r>
          </a:p>
          <a:p>
            <a:pPr algn="ctr"/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431924" y="3810000"/>
            <a:ext cx="228600" cy="6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08912" y="4840763"/>
            <a:ext cx="1344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Domain</a:t>
            </a:r>
          </a:p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Dynamics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Fidelity, Lumped Parameter Models</a:t>
            </a:r>
          </a:p>
          <a:p>
            <a:r>
              <a:rPr lang="en-US" dirty="0" smtClean="0"/>
              <a:t>Couple Rotational Dynamics,  Electrical/Torque Relationships, Electrical Energy Management, and Control Against a Simple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Controller/Inertial/Environment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239"/>
            <a:ext cx="6238784" cy="54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5600" y="4648200"/>
            <a:ext cx="3733800" cy="20574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57474" y="4876800"/>
            <a:ext cx="154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Rotational</a:t>
            </a:r>
          </a:p>
          <a:p>
            <a:r>
              <a:rPr lang="en-US" i="1" dirty="0" smtClean="0"/>
              <a:t>Dynamics</a:t>
            </a:r>
          </a:p>
          <a:p>
            <a:r>
              <a:rPr lang="en-US" i="1" dirty="0" smtClean="0"/>
              <a:t>(1D Surrogate)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600200" y="2895600"/>
            <a:ext cx="1295400" cy="25146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3020" y="2216133"/>
            <a:ext cx="116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Controller</a:t>
            </a:r>
          </a:p>
          <a:p>
            <a:r>
              <a:rPr lang="en-US" i="1" dirty="0" smtClean="0"/>
              <a:t>(Software)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3429000" y="1447800"/>
            <a:ext cx="3352800" cy="17526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1905000"/>
            <a:ext cx="165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Solar Irradiance</a:t>
            </a:r>
          </a:p>
          <a:p>
            <a:r>
              <a:rPr lang="en-US" i="1" dirty="0" smtClean="0"/>
              <a:t>(1D Surrogate)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3429000"/>
            <a:ext cx="227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TBD: Separate into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Different components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8229600" cy="1143000"/>
          </a:xfrm>
        </p:spPr>
        <p:txBody>
          <a:bodyPr/>
          <a:lstStyle/>
          <a:p>
            <a:r>
              <a:rPr lang="en-US" dirty="0" smtClean="0"/>
              <a:t>Battery/</a:t>
            </a:r>
            <a:r>
              <a:rPr lang="en-US" dirty="0" err="1" smtClean="0"/>
              <a:t>SuperCap</a:t>
            </a:r>
            <a:r>
              <a:rPr lang="en-US" dirty="0" smtClean="0"/>
              <a:t> Dynamics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943600" cy="511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Gyroscope Power Consumption Model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676900" cy="520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841</Words>
  <Application>Microsoft Office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Multi-Physics, Multi-Fidelity System Design Evaluation Simple Satellite Model</vt:lpstr>
      <vt:lpstr>What/Why/How</vt:lpstr>
      <vt:lpstr>Who Can Use It, &amp; How</vt:lpstr>
      <vt:lpstr>Single Model: (System Block Diagram)</vt:lpstr>
      <vt:lpstr>Components: Aggregation of Domain Models</vt:lpstr>
      <vt:lpstr>Component Dynamics Models</vt:lpstr>
      <vt:lpstr>Controller/Inertial/Environment Model</vt:lpstr>
      <vt:lpstr>Battery/SuperCap Dynamics</vt:lpstr>
      <vt:lpstr>Gyroscope Power Consumption Model</vt:lpstr>
      <vt:lpstr>PV Array Electrical Model</vt:lpstr>
      <vt:lpstr>Design Analysis For Simple Spacecraft</vt:lpstr>
      <vt:lpstr>Geometry Analysis</vt:lpstr>
      <vt:lpstr>Dynamics Simulation Analysis</vt:lpstr>
      <vt:lpstr>Structural Analysis Using FEA</vt:lpstr>
      <vt:lpstr>FEA Process</vt:lpstr>
      <vt:lpstr>Perform A Design Study</vt:lpstr>
      <vt:lpstr>Standalone Dynamics Study</vt:lpstr>
      <vt:lpstr>Standalone Geometry Study</vt:lpstr>
      <vt:lpstr>Initial Full System Study Workflow</vt:lpstr>
      <vt:lpstr>Coupled Analysis</vt:lpstr>
      <vt:lpstr>Summary</vt:lpstr>
      <vt:lpstr>Electronics Design with OpenMETA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bapty</dc:creator>
  <cp:lastModifiedBy>bapty</cp:lastModifiedBy>
  <cp:revision>47</cp:revision>
  <dcterms:created xsi:type="dcterms:W3CDTF">2016-04-09T12:12:18Z</dcterms:created>
  <dcterms:modified xsi:type="dcterms:W3CDTF">2016-08-24T21:48:37Z</dcterms:modified>
</cp:coreProperties>
</file>