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9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101-D45C-4DCC-9210-25E32542348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9B79F-5926-45E6-B7A3-14AF1468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4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6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7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D66E-F98A-4F93-9E09-9DA2481EF6D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C32C-89BF-4B05-814E-AB603CCE8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9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1"/>
          <p:cNvSpPr/>
          <p:nvPr/>
        </p:nvSpPr>
        <p:spPr>
          <a:xfrm>
            <a:off x="371061" y="1132584"/>
            <a:ext cx="2058458" cy="1456596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891" y="2138408"/>
            <a:ext cx="1011000" cy="4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292" y="1849829"/>
            <a:ext cx="823199" cy="5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3"/>
          <p:cNvSpPr/>
          <p:nvPr/>
        </p:nvSpPr>
        <p:spPr>
          <a:xfrm>
            <a:off x="2627477" y="1146301"/>
            <a:ext cx="3710999" cy="1596899"/>
          </a:xfrm>
          <a:prstGeom prst="rect">
            <a:avLst/>
          </a:prstGeom>
          <a:gradFill>
            <a:gsLst>
              <a:gs pos="0">
                <a:srgbClr val="BFF1FF"/>
              </a:gs>
              <a:gs pos="35000">
                <a:srgbClr val="D2F5FF"/>
              </a:gs>
              <a:gs pos="100000">
                <a:srgbClr val="EFFBFF"/>
              </a:gs>
            </a:gsLst>
            <a:lin ang="16200000" scaled="0"/>
          </a:gradFill>
          <a:ln w="9525" cap="flat">
            <a:solidFill>
              <a:srgbClr val="45AA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4"/>
          <p:cNvSpPr txBox="1"/>
          <p:nvPr/>
        </p:nvSpPr>
        <p:spPr>
          <a:xfrm>
            <a:off x="1852408" y="668570"/>
            <a:ext cx="5677377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OpenMETA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Space,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Modeling, and Analysis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091" y="1563789"/>
            <a:ext cx="796799" cy="489300"/>
          </a:xfrm>
          <a:prstGeom prst="rect">
            <a:avLst/>
          </a:prstGeom>
          <a:solidFill>
            <a:srgbClr val="953734"/>
          </a:solidFill>
          <a:ln w="9525" cap="flat">
            <a:solidFill>
              <a:srgbClr val="63242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" name="Shape 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843" y="2209800"/>
            <a:ext cx="784500" cy="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03" y="1580869"/>
            <a:ext cx="6483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89565" y="1521425"/>
            <a:ext cx="1435809" cy="711253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Shape 133"/>
          <p:cNvSpPr txBox="1"/>
          <p:nvPr/>
        </p:nvSpPr>
        <p:spPr>
          <a:xfrm>
            <a:off x="2689566" y="1067143"/>
            <a:ext cx="1531199" cy="4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 Physical </a:t>
            </a:r>
            <a:r>
              <a:rPr lang="en-US" sz="1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</a:t>
            </a:r>
            <a:r>
              <a:rPr lang="en-US" sz="13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3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CyPhy</a:t>
            </a:r>
            <a:r>
              <a:rPr lang="en-US" sz="13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35"/>
          <p:cNvSpPr txBox="1"/>
          <p:nvPr/>
        </p:nvSpPr>
        <p:spPr>
          <a:xfrm>
            <a:off x="4677840" y="1106216"/>
            <a:ext cx="1883459" cy="334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 </a:t>
            </a:r>
            <a:r>
              <a:rPr lang="en-US" sz="13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Integration</a:t>
            </a:r>
            <a:endParaRPr lang="en-US" sz="13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36"/>
          <p:cNvSpPr/>
          <p:nvPr/>
        </p:nvSpPr>
        <p:spPr>
          <a:xfrm>
            <a:off x="4125374" y="1582258"/>
            <a:ext cx="639693" cy="278624"/>
          </a:xfrm>
          <a:prstGeom prst="leftRightArrow">
            <a:avLst>
              <a:gd name="adj1" fmla="val 50000"/>
              <a:gd name="adj2" fmla="val 30217"/>
            </a:avLst>
          </a:prstGeom>
          <a:gradFill>
            <a:gsLst>
              <a:gs pos="0">
                <a:srgbClr val="29869F"/>
              </a:gs>
              <a:gs pos="80000">
                <a:srgbClr val="37B1D1"/>
              </a:gs>
              <a:gs pos="100000">
                <a:srgbClr val="33B4D6"/>
              </a:gs>
            </a:gsLst>
            <a:lin ang="16200000" scaled="0"/>
          </a:gradFill>
          <a:ln w="9525" cap="flat">
            <a:solidFill>
              <a:srgbClr val="45AA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9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Shape 1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77530" y="2301212"/>
            <a:ext cx="28335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52696" y="2344284"/>
            <a:ext cx="2833500" cy="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40"/>
          <p:cNvSpPr txBox="1"/>
          <p:nvPr/>
        </p:nvSpPr>
        <p:spPr>
          <a:xfrm>
            <a:off x="4038600" y="2286000"/>
            <a:ext cx="1502473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enches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41"/>
          <p:cNvSpPr/>
          <p:nvPr/>
        </p:nvSpPr>
        <p:spPr>
          <a:xfrm>
            <a:off x="6778813" y="1771501"/>
            <a:ext cx="1640400" cy="285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24" name="Shape 142"/>
          <p:cNvSpPr/>
          <p:nvPr/>
        </p:nvSpPr>
        <p:spPr>
          <a:xfrm>
            <a:off x="6701118" y="1728429"/>
            <a:ext cx="1640400" cy="285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25" name="Shape 143"/>
          <p:cNvSpPr/>
          <p:nvPr/>
        </p:nvSpPr>
        <p:spPr>
          <a:xfrm>
            <a:off x="6629400" y="1684147"/>
            <a:ext cx="1640400" cy="285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cxnSp>
        <p:nvCxnSpPr>
          <p:cNvPr id="26" name="Shape 144"/>
          <p:cNvCxnSpPr/>
          <p:nvPr/>
        </p:nvCxnSpPr>
        <p:spPr>
          <a:xfrm>
            <a:off x="7992035" y="1279784"/>
            <a:ext cx="0" cy="40440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Shape 145"/>
          <p:cNvSpPr txBox="1"/>
          <p:nvPr/>
        </p:nvSpPr>
        <p:spPr>
          <a:xfrm>
            <a:off x="7467600" y="945469"/>
            <a:ext cx="1167600" cy="4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End-Users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Shape 146"/>
          <p:cNvCxnSpPr>
            <a:stCxn id="25" idx="1"/>
            <a:endCxn id="25" idx="0"/>
          </p:cNvCxnSpPr>
          <p:nvPr/>
        </p:nvCxnSpPr>
        <p:spPr>
          <a:xfrm rot="10800000" flipH="1">
            <a:off x="6629400" y="1684297"/>
            <a:ext cx="820200" cy="142800"/>
          </a:xfrm>
          <a:prstGeom prst="curvedConnector4">
            <a:avLst>
              <a:gd name="adj1" fmla="val -30058"/>
              <a:gd name="adj2" fmla="val 285956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Shape 147"/>
          <p:cNvSpPr txBox="1"/>
          <p:nvPr/>
        </p:nvSpPr>
        <p:spPr>
          <a:xfrm>
            <a:off x="6424532" y="1010063"/>
            <a:ext cx="1094793" cy="4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155"/>
          <p:cNvSpPr txBox="1"/>
          <p:nvPr/>
        </p:nvSpPr>
        <p:spPr>
          <a:xfrm>
            <a:off x="1378853" y="3809262"/>
            <a:ext cx="132382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Fidelity Manufacturability</a:t>
            </a:r>
          </a:p>
        </p:txBody>
      </p:sp>
      <p:sp>
        <p:nvSpPr>
          <p:cNvPr id="38" name="Shape 156"/>
          <p:cNvSpPr txBox="1"/>
          <p:nvPr/>
        </p:nvSpPr>
        <p:spPr>
          <a:xfrm>
            <a:off x="165507" y="3809262"/>
            <a:ext cx="1295400" cy="4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Dynamics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Simulation-Based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Analysis</a:t>
            </a:r>
          </a:p>
        </p:txBody>
      </p:sp>
      <p:sp>
        <p:nvSpPr>
          <p:cNvPr id="39" name="Shape 157"/>
          <p:cNvSpPr txBox="1"/>
          <p:nvPr/>
        </p:nvSpPr>
        <p:spPr>
          <a:xfrm>
            <a:off x="2603907" y="3809262"/>
            <a:ext cx="1001823" cy="773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CAD Model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158"/>
          <p:cNvSpPr txBox="1"/>
          <p:nvPr/>
        </p:nvSpPr>
        <p:spPr>
          <a:xfrm>
            <a:off x="3589678" y="3809262"/>
            <a:ext cx="10245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 FEA Analysis</a:t>
            </a:r>
          </a:p>
        </p:txBody>
      </p:sp>
      <p:pic>
        <p:nvPicPr>
          <p:cNvPr id="41" name="Shape 1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3200400"/>
            <a:ext cx="1187495" cy="567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16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67666" y="3307778"/>
            <a:ext cx="1039199" cy="434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161"/>
          <p:cNvSpPr txBox="1"/>
          <p:nvPr/>
        </p:nvSpPr>
        <p:spPr>
          <a:xfrm>
            <a:off x="6275741" y="3809262"/>
            <a:ext cx="1154155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Manufacturing Analysis</a:t>
            </a:r>
          </a:p>
        </p:txBody>
      </p:sp>
      <p:pic>
        <p:nvPicPr>
          <p:cNvPr id="44" name="Shape 16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4890" y="3045443"/>
            <a:ext cx="700500" cy="434698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5" name="Shape 16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1000" y="3350243"/>
            <a:ext cx="931877" cy="45975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164"/>
          <p:cNvSpPr/>
          <p:nvPr/>
        </p:nvSpPr>
        <p:spPr>
          <a:xfrm>
            <a:off x="2653727" y="2752840"/>
            <a:ext cx="3700800" cy="26651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 and Analysis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166"/>
          <p:cNvCxnSpPr>
            <a:stCxn id="46" idx="1"/>
            <a:endCxn id="44" idx="0"/>
          </p:cNvCxnSpPr>
          <p:nvPr/>
        </p:nvCxnSpPr>
        <p:spPr>
          <a:xfrm rot="10800000" flipV="1">
            <a:off x="815141" y="2886095"/>
            <a:ext cx="1838587" cy="159348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167"/>
          <p:cNvCxnSpPr>
            <a:stCxn id="46" idx="1"/>
            <a:endCxn id="41" idx="0"/>
          </p:cNvCxnSpPr>
          <p:nvPr/>
        </p:nvCxnSpPr>
        <p:spPr>
          <a:xfrm rot="10800000" flipV="1">
            <a:off x="1965349" y="2886094"/>
            <a:ext cx="688379" cy="314305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" name="Shape 16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667000" y="3276600"/>
            <a:ext cx="757757" cy="577597"/>
          </a:xfrm>
          <a:prstGeom prst="rect">
            <a:avLst/>
          </a:prstGeom>
          <a:solidFill>
            <a:schemeClr val="lt1"/>
          </a:solidFill>
          <a:ln w="127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51" name="Shape 169"/>
          <p:cNvCxnSpPr>
            <a:endCxn id="50" idx="0"/>
          </p:cNvCxnSpPr>
          <p:nvPr/>
        </p:nvCxnSpPr>
        <p:spPr>
          <a:xfrm rot="10800000" flipV="1">
            <a:off x="3045880" y="3115506"/>
            <a:ext cx="1458343" cy="161093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Shape 171"/>
          <p:cNvCxnSpPr/>
          <p:nvPr/>
        </p:nvCxnSpPr>
        <p:spPr>
          <a:xfrm rot="10800000" flipV="1">
            <a:off x="4056535" y="3115507"/>
            <a:ext cx="447596" cy="192269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Shape 172"/>
          <p:cNvSpPr txBox="1"/>
          <p:nvPr/>
        </p:nvSpPr>
        <p:spPr>
          <a:xfrm>
            <a:off x="4597828" y="3809262"/>
            <a:ext cx="815311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CFD Analysis</a:t>
            </a:r>
          </a:p>
        </p:txBody>
      </p:sp>
      <p:pic>
        <p:nvPicPr>
          <p:cNvPr id="55" name="Shape 1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614178" y="3283928"/>
            <a:ext cx="785854" cy="449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174"/>
          <p:cNvCxnSpPr>
            <a:endCxn id="55" idx="0"/>
          </p:cNvCxnSpPr>
          <p:nvPr/>
        </p:nvCxnSpPr>
        <p:spPr>
          <a:xfrm>
            <a:off x="4504126" y="3115508"/>
            <a:ext cx="502979" cy="168420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Shape 176"/>
          <p:cNvSpPr txBox="1"/>
          <p:nvPr/>
        </p:nvSpPr>
        <p:spPr>
          <a:xfrm>
            <a:off x="5413139" y="3809262"/>
            <a:ext cx="10245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Penetration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</p:txBody>
      </p:sp>
      <p:cxnSp>
        <p:nvCxnSpPr>
          <p:cNvPr id="59" name="Shape 177"/>
          <p:cNvCxnSpPr/>
          <p:nvPr/>
        </p:nvCxnSpPr>
        <p:spPr>
          <a:xfrm>
            <a:off x="4584723" y="3115509"/>
            <a:ext cx="1201078" cy="192269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Shape 178"/>
          <p:cNvCxnSpPr>
            <a:stCxn id="46" idx="2"/>
            <a:endCxn id="42" idx="0"/>
          </p:cNvCxnSpPr>
          <p:nvPr/>
        </p:nvCxnSpPr>
        <p:spPr>
          <a:xfrm rot="16200000" flipH="1">
            <a:off x="5451482" y="2071994"/>
            <a:ext cx="288428" cy="2183139"/>
          </a:xfrm>
          <a:prstGeom prst="bentConnector3">
            <a:avLst>
              <a:gd name="adj1" fmla="val 32765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" name="Shape 17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5400000">
            <a:off x="7250580" y="2587500"/>
            <a:ext cx="1314300" cy="97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180"/>
          <p:cNvCxnSpPr>
            <a:stCxn id="46" idx="3"/>
            <a:endCxn id="61" idx="2"/>
          </p:cNvCxnSpPr>
          <p:nvPr/>
        </p:nvCxnSpPr>
        <p:spPr>
          <a:xfrm>
            <a:off x="6354527" y="2886095"/>
            <a:ext cx="1064054" cy="190555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Shape 181"/>
          <p:cNvCxnSpPr>
            <a:stCxn id="24" idx="2"/>
            <a:endCxn id="61" idx="1"/>
          </p:cNvCxnSpPr>
          <p:nvPr/>
        </p:nvCxnSpPr>
        <p:spPr>
          <a:xfrm rot="16200000" flipH="1">
            <a:off x="7511938" y="2023708"/>
            <a:ext cx="405172" cy="386412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Shape 182"/>
          <p:cNvSpPr txBox="1"/>
          <p:nvPr/>
        </p:nvSpPr>
        <p:spPr>
          <a:xfrm>
            <a:off x="7429897" y="3809262"/>
            <a:ext cx="10245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MAUF Trades Exploration</a:t>
            </a:r>
          </a:p>
        </p:txBody>
      </p:sp>
      <p:sp>
        <p:nvSpPr>
          <p:cNvPr id="65" name="Shape 184"/>
          <p:cNvSpPr txBox="1"/>
          <p:nvPr/>
        </p:nvSpPr>
        <p:spPr>
          <a:xfrm>
            <a:off x="6354527" y="2438400"/>
            <a:ext cx="1872752" cy="1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</a:p>
        </p:txBody>
      </p:sp>
      <p:sp>
        <p:nvSpPr>
          <p:cNvPr id="76" name="Shape 127"/>
          <p:cNvSpPr txBox="1"/>
          <p:nvPr/>
        </p:nvSpPr>
        <p:spPr>
          <a:xfrm>
            <a:off x="332413" y="1093168"/>
            <a:ext cx="1960929" cy="32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Multi-Domain Component Model Libraries</a:t>
            </a:r>
          </a:p>
        </p:txBody>
      </p:sp>
      <p:sp>
        <p:nvSpPr>
          <p:cNvPr id="85" name="Shape 135"/>
          <p:cNvSpPr txBox="1"/>
          <p:nvPr/>
        </p:nvSpPr>
        <p:spPr>
          <a:xfrm>
            <a:off x="4191000" y="1395469"/>
            <a:ext cx="626445" cy="6805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Shape 181"/>
          <p:cNvCxnSpPr>
            <a:endCxn id="20" idx="1"/>
          </p:cNvCxnSpPr>
          <p:nvPr/>
        </p:nvCxnSpPr>
        <p:spPr>
          <a:xfrm>
            <a:off x="2819401" y="2255988"/>
            <a:ext cx="558129" cy="176024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Shape 181"/>
          <p:cNvCxnSpPr>
            <a:stCxn id="25" idx="1"/>
            <a:endCxn id="21" idx="3"/>
          </p:cNvCxnSpPr>
          <p:nvPr/>
        </p:nvCxnSpPr>
        <p:spPr>
          <a:xfrm rot="10800000" flipV="1">
            <a:off x="6286196" y="1827096"/>
            <a:ext cx="343204" cy="647987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Shape 144"/>
          <p:cNvCxnSpPr>
            <a:stCxn id="4" idx="3"/>
          </p:cNvCxnSpPr>
          <p:nvPr/>
        </p:nvCxnSpPr>
        <p:spPr>
          <a:xfrm flipV="1">
            <a:off x="2429519" y="1860040"/>
            <a:ext cx="197958" cy="842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68" y="1380177"/>
            <a:ext cx="1269928" cy="89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hape 144"/>
          <p:cNvCxnSpPr>
            <a:endCxn id="6" idx="2"/>
          </p:cNvCxnSpPr>
          <p:nvPr/>
        </p:nvCxnSpPr>
        <p:spPr>
          <a:xfrm>
            <a:off x="4482976" y="2605884"/>
            <a:ext cx="1" cy="137316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43" y="3298712"/>
            <a:ext cx="676598" cy="4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image57.png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3629801" y="3307777"/>
            <a:ext cx="865999" cy="5489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202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1"/>
          <p:cNvSpPr/>
          <p:nvPr/>
        </p:nvSpPr>
        <p:spPr>
          <a:xfrm>
            <a:off x="111778" y="775446"/>
            <a:ext cx="1628999" cy="923399"/>
          </a:xfrm>
          <a:prstGeom prst="rect">
            <a:avLst/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7349" y="1065579"/>
            <a:ext cx="823199" cy="5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3"/>
          <p:cNvSpPr/>
          <p:nvPr/>
        </p:nvSpPr>
        <p:spPr>
          <a:xfrm>
            <a:off x="2643553" y="1061109"/>
            <a:ext cx="3710999" cy="1596899"/>
          </a:xfrm>
          <a:prstGeom prst="rect">
            <a:avLst/>
          </a:prstGeom>
          <a:gradFill>
            <a:gsLst>
              <a:gs pos="0">
                <a:srgbClr val="BFF1FF"/>
              </a:gs>
              <a:gs pos="35000">
                <a:srgbClr val="D2F5FF"/>
              </a:gs>
              <a:gs pos="100000">
                <a:srgbClr val="EFFBFF"/>
              </a:gs>
            </a:gsLst>
            <a:lin ang="16200000" scaled="0"/>
          </a:gradFill>
          <a:ln w="9525" cap="flat">
            <a:solidFill>
              <a:srgbClr val="45AA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4"/>
          <p:cNvSpPr txBox="1"/>
          <p:nvPr/>
        </p:nvSpPr>
        <p:spPr>
          <a:xfrm>
            <a:off x="2743355" y="739587"/>
            <a:ext cx="34580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Space and Design Modeling</a:t>
            </a:r>
          </a:p>
        </p:txBody>
      </p:sp>
      <p:pic>
        <p:nvPicPr>
          <p:cNvPr id="8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431" y="1061110"/>
            <a:ext cx="796799" cy="489300"/>
          </a:xfrm>
          <a:prstGeom prst="rect">
            <a:avLst/>
          </a:prstGeom>
          <a:solidFill>
            <a:srgbClr val="953734"/>
          </a:solidFill>
          <a:ln w="9525" cap="flat">
            <a:solidFill>
              <a:srgbClr val="63242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212" y="1310165"/>
            <a:ext cx="784500" cy="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256" y="1106216"/>
            <a:ext cx="6483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778" y="1276980"/>
            <a:ext cx="1011000" cy="40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30"/>
          <p:cNvSpPr/>
          <p:nvPr/>
        </p:nvSpPr>
        <p:spPr>
          <a:xfrm>
            <a:off x="1740647" y="1305695"/>
            <a:ext cx="902999" cy="75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D97"/>
              </a:gs>
              <a:gs pos="80000">
                <a:srgbClr val="3B7BC8"/>
              </a:gs>
              <a:gs pos="100000">
                <a:srgbClr val="3A7CCA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1"/>
          <p:cNvSpPr/>
          <p:nvPr/>
        </p:nvSpPr>
        <p:spPr>
          <a:xfrm flipH="1">
            <a:off x="831553" y="1698811"/>
            <a:ext cx="1811999" cy="210600"/>
          </a:xfrm>
          <a:prstGeom prst="bentUpArrow">
            <a:avLst>
              <a:gd name="adj1" fmla="val 18617"/>
              <a:gd name="adj2" fmla="val 25000"/>
              <a:gd name="adj3" fmla="val 27128"/>
            </a:avLst>
          </a:prstGeom>
          <a:gradFill>
            <a:gsLst>
              <a:gs pos="0">
                <a:srgbClr val="2D5D97"/>
              </a:gs>
              <a:gs pos="80000">
                <a:srgbClr val="3B7BC8"/>
              </a:gs>
              <a:gs pos="100000">
                <a:srgbClr val="3A7CCA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89566" y="1521425"/>
            <a:ext cx="1375800" cy="6509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Shape 133"/>
          <p:cNvSpPr txBox="1"/>
          <p:nvPr/>
        </p:nvSpPr>
        <p:spPr>
          <a:xfrm>
            <a:off x="2689566" y="1067143"/>
            <a:ext cx="1531199" cy="4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 Physical Modeling Language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CyPhy/GME</a:t>
            </a:r>
          </a:p>
        </p:txBody>
      </p:sp>
      <p:pic>
        <p:nvPicPr>
          <p:cNvPr id="16" name="Shape 1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85062" y="1514088"/>
            <a:ext cx="1620599" cy="62849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" name="Shape 135"/>
          <p:cNvSpPr txBox="1"/>
          <p:nvPr/>
        </p:nvSpPr>
        <p:spPr>
          <a:xfrm>
            <a:off x="4670037" y="1061110"/>
            <a:ext cx="1531199" cy="4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 Tool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(PTC/Creo – currently)</a:t>
            </a:r>
          </a:p>
        </p:txBody>
      </p:sp>
      <p:sp>
        <p:nvSpPr>
          <p:cNvPr id="18" name="Shape 136"/>
          <p:cNvSpPr/>
          <p:nvPr/>
        </p:nvSpPr>
        <p:spPr>
          <a:xfrm>
            <a:off x="4065494" y="1582258"/>
            <a:ext cx="604499" cy="317100"/>
          </a:xfrm>
          <a:prstGeom prst="leftRightArrow">
            <a:avLst>
              <a:gd name="adj1" fmla="val 50000"/>
              <a:gd name="adj2" fmla="val 30217"/>
            </a:avLst>
          </a:prstGeom>
          <a:gradFill>
            <a:gsLst>
              <a:gs pos="0">
                <a:srgbClr val="29869F"/>
              </a:gs>
              <a:gs pos="80000">
                <a:srgbClr val="37B1D1"/>
              </a:gs>
              <a:gs pos="100000">
                <a:srgbClr val="33B4D6"/>
              </a:gs>
            </a:gsLst>
            <a:lin ang="16200000" scaled="0"/>
          </a:gradFill>
          <a:ln w="9525" cap="flat">
            <a:solidFill>
              <a:srgbClr val="45AA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META-Link</a:t>
            </a:r>
          </a:p>
        </p:txBody>
      </p:sp>
      <p:sp>
        <p:nvSpPr>
          <p:cNvPr id="19" name="Shape 137"/>
          <p:cNvSpPr txBox="1"/>
          <p:nvPr/>
        </p:nvSpPr>
        <p:spPr>
          <a:xfrm>
            <a:off x="4010898" y="1848302"/>
            <a:ext cx="765899" cy="4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Synchronized 2D-3D Co-Design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</a:p>
        </p:txBody>
      </p:sp>
      <p:pic>
        <p:nvPicPr>
          <p:cNvPr id="20" name="Shape 1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77530" y="2301212"/>
            <a:ext cx="28335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52696" y="2344284"/>
            <a:ext cx="2833500" cy="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40"/>
          <p:cNvSpPr txBox="1"/>
          <p:nvPr/>
        </p:nvSpPr>
        <p:spPr>
          <a:xfrm>
            <a:off x="4220882" y="2320032"/>
            <a:ext cx="1502473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Testbenches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41"/>
          <p:cNvSpPr/>
          <p:nvPr/>
        </p:nvSpPr>
        <p:spPr>
          <a:xfrm>
            <a:off x="6970059" y="2320032"/>
            <a:ext cx="1640400" cy="285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24" name="Shape 142"/>
          <p:cNvSpPr/>
          <p:nvPr/>
        </p:nvSpPr>
        <p:spPr>
          <a:xfrm>
            <a:off x="6892364" y="2276960"/>
            <a:ext cx="1640400" cy="285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25" name="Shape 143"/>
          <p:cNvSpPr/>
          <p:nvPr/>
        </p:nvSpPr>
        <p:spPr>
          <a:xfrm>
            <a:off x="6820646" y="2232678"/>
            <a:ext cx="1640400" cy="285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cxnSp>
        <p:nvCxnSpPr>
          <p:cNvPr id="26" name="Shape 144"/>
          <p:cNvCxnSpPr/>
          <p:nvPr/>
        </p:nvCxnSpPr>
        <p:spPr>
          <a:xfrm>
            <a:off x="7992035" y="1828315"/>
            <a:ext cx="0" cy="40440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Shape 145"/>
          <p:cNvSpPr txBox="1"/>
          <p:nvPr/>
        </p:nvSpPr>
        <p:spPr>
          <a:xfrm>
            <a:off x="7519325" y="1494000"/>
            <a:ext cx="1167600" cy="4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End-Users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Shape 146"/>
          <p:cNvCxnSpPr>
            <a:stCxn id="25" idx="1"/>
            <a:endCxn id="25" idx="0"/>
          </p:cNvCxnSpPr>
          <p:nvPr/>
        </p:nvCxnSpPr>
        <p:spPr>
          <a:xfrm rot="10800000" flipH="1">
            <a:off x="6820646" y="2232828"/>
            <a:ext cx="820200" cy="142800"/>
          </a:xfrm>
          <a:prstGeom prst="curvedConnector4">
            <a:avLst>
              <a:gd name="adj1" fmla="val -30058"/>
              <a:gd name="adj2" fmla="val 285956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Shape 147"/>
          <p:cNvSpPr txBox="1"/>
          <p:nvPr/>
        </p:nvSpPr>
        <p:spPr>
          <a:xfrm>
            <a:off x="6434876" y="1692425"/>
            <a:ext cx="765899" cy="45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hape 148"/>
          <p:cNvCxnSpPr>
            <a:endCxn id="21" idx="3"/>
          </p:cNvCxnSpPr>
          <p:nvPr/>
        </p:nvCxnSpPr>
        <p:spPr>
          <a:xfrm rot="10800000">
            <a:off x="6286196" y="2475084"/>
            <a:ext cx="534600" cy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Shape 149"/>
          <p:cNvSpPr txBox="1"/>
          <p:nvPr/>
        </p:nvSpPr>
        <p:spPr>
          <a:xfrm>
            <a:off x="1739550" y="843947"/>
            <a:ext cx="921000" cy="54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(Sub)System Libraries </a:t>
            </a:r>
          </a:p>
        </p:txBody>
      </p:sp>
      <p:sp>
        <p:nvSpPr>
          <p:cNvPr id="32" name="Shape 150"/>
          <p:cNvSpPr txBox="1"/>
          <p:nvPr/>
        </p:nvSpPr>
        <p:spPr>
          <a:xfrm>
            <a:off x="1122698" y="1860882"/>
            <a:ext cx="1327499" cy="3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Components/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Sub-Systems</a:t>
            </a:r>
          </a:p>
        </p:txBody>
      </p:sp>
      <p:cxnSp>
        <p:nvCxnSpPr>
          <p:cNvPr id="33" name="Shape 151"/>
          <p:cNvCxnSpPr/>
          <p:nvPr/>
        </p:nvCxnSpPr>
        <p:spPr>
          <a:xfrm>
            <a:off x="3760694" y="2172502"/>
            <a:ext cx="0" cy="171900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34" name="Shape 152"/>
          <p:cNvCxnSpPr>
            <a:stCxn id="16" idx="2"/>
          </p:cNvCxnSpPr>
          <p:nvPr/>
        </p:nvCxnSpPr>
        <p:spPr>
          <a:xfrm>
            <a:off x="5495362" y="2142588"/>
            <a:ext cx="0" cy="201900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round/>
            <a:headEnd type="none" w="med" len="med"/>
            <a:tailEnd type="none" w="lg" len="lg"/>
          </a:ln>
        </p:spPr>
      </p:cxnSp>
      <p:pic>
        <p:nvPicPr>
          <p:cNvPr id="35" name="Shape 15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7391" y="3022356"/>
            <a:ext cx="680099" cy="557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154"/>
          <p:cNvSpPr txBox="1"/>
          <p:nvPr/>
        </p:nvSpPr>
        <p:spPr>
          <a:xfrm>
            <a:off x="160111" y="3646425"/>
            <a:ext cx="9653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Constraint based DSE</a:t>
            </a:r>
          </a:p>
        </p:txBody>
      </p:sp>
      <p:sp>
        <p:nvSpPr>
          <p:cNvPr id="37" name="Shape 155"/>
          <p:cNvSpPr txBox="1"/>
          <p:nvPr/>
        </p:nvSpPr>
        <p:spPr>
          <a:xfrm>
            <a:off x="2099052" y="3646425"/>
            <a:ext cx="10245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Fidelity Manufacturability</a:t>
            </a:r>
          </a:p>
        </p:txBody>
      </p:sp>
      <p:sp>
        <p:nvSpPr>
          <p:cNvPr id="38" name="Shape 156"/>
          <p:cNvSpPr txBox="1"/>
          <p:nvPr/>
        </p:nvSpPr>
        <p:spPr>
          <a:xfrm>
            <a:off x="1149545" y="3594990"/>
            <a:ext cx="1024500" cy="4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Dynamics Simulation based Performance Analysis</a:t>
            </a:r>
          </a:p>
        </p:txBody>
      </p:sp>
      <p:sp>
        <p:nvSpPr>
          <p:cNvPr id="39" name="Shape 157"/>
          <p:cNvSpPr txBox="1"/>
          <p:nvPr/>
        </p:nvSpPr>
        <p:spPr>
          <a:xfrm>
            <a:off x="3227776" y="3646425"/>
            <a:ext cx="8975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 Geometry Analysis</a:t>
            </a:r>
          </a:p>
        </p:txBody>
      </p:sp>
      <p:sp>
        <p:nvSpPr>
          <p:cNvPr id="40" name="Shape 158"/>
          <p:cNvSpPr txBox="1"/>
          <p:nvPr/>
        </p:nvSpPr>
        <p:spPr>
          <a:xfrm>
            <a:off x="4202955" y="3646425"/>
            <a:ext cx="10245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 FEA Analysis</a:t>
            </a:r>
          </a:p>
        </p:txBody>
      </p:sp>
      <p:pic>
        <p:nvPicPr>
          <p:cNvPr id="41" name="Shape 15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66366" y="3155378"/>
            <a:ext cx="1069799" cy="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16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794050" y="3155378"/>
            <a:ext cx="1039199" cy="434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161"/>
          <p:cNvSpPr txBox="1"/>
          <p:nvPr/>
        </p:nvSpPr>
        <p:spPr>
          <a:xfrm>
            <a:off x="7120556" y="3594990"/>
            <a:ext cx="10245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Manufacturing Analysis</a:t>
            </a:r>
          </a:p>
        </p:txBody>
      </p:sp>
      <p:pic>
        <p:nvPicPr>
          <p:cNvPr id="44" name="Shape 16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67474" y="3155378"/>
            <a:ext cx="700500" cy="373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5" name="Shape 16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584" y="3325117"/>
            <a:ext cx="820499" cy="3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164"/>
          <p:cNvSpPr/>
          <p:nvPr/>
        </p:nvSpPr>
        <p:spPr>
          <a:xfrm>
            <a:off x="2653727" y="2752840"/>
            <a:ext cx="3700800" cy="17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EDBFF"/>
              </a:gs>
              <a:gs pos="35000">
                <a:srgbClr val="D1E5FE"/>
              </a:gs>
              <a:gs pos="100000">
                <a:srgbClr val="EEF5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and Analysis Composition Tools</a:t>
            </a:r>
          </a:p>
        </p:txBody>
      </p:sp>
      <p:cxnSp>
        <p:nvCxnSpPr>
          <p:cNvPr id="47" name="Shape 165"/>
          <p:cNvCxnSpPr>
            <a:stCxn id="21" idx="2"/>
          </p:cNvCxnSpPr>
          <p:nvPr/>
        </p:nvCxnSpPr>
        <p:spPr>
          <a:xfrm>
            <a:off x="4869446" y="2605884"/>
            <a:ext cx="0" cy="147000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8" name="Shape 166"/>
          <p:cNvCxnSpPr>
            <a:stCxn id="46" idx="1"/>
            <a:endCxn id="44" idx="0"/>
          </p:cNvCxnSpPr>
          <p:nvPr/>
        </p:nvCxnSpPr>
        <p:spPr>
          <a:xfrm flipH="1">
            <a:off x="1517627" y="2838040"/>
            <a:ext cx="1136100" cy="317400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167"/>
          <p:cNvCxnSpPr>
            <a:stCxn id="46" idx="1"/>
            <a:endCxn id="41" idx="0"/>
          </p:cNvCxnSpPr>
          <p:nvPr/>
        </p:nvCxnSpPr>
        <p:spPr>
          <a:xfrm flipH="1">
            <a:off x="2601227" y="2838040"/>
            <a:ext cx="52500" cy="317400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" name="Shape 16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21323" y="3155378"/>
            <a:ext cx="654899" cy="541500"/>
          </a:xfrm>
          <a:prstGeom prst="rect">
            <a:avLst/>
          </a:prstGeom>
          <a:solidFill>
            <a:schemeClr val="lt1"/>
          </a:solidFill>
          <a:ln w="127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51" name="Shape 169"/>
          <p:cNvCxnSpPr>
            <a:stCxn id="46" idx="2"/>
            <a:endCxn id="50" idx="0"/>
          </p:cNvCxnSpPr>
          <p:nvPr/>
        </p:nvCxnSpPr>
        <p:spPr>
          <a:xfrm rot="5400000">
            <a:off x="3960377" y="2611690"/>
            <a:ext cx="232200" cy="855300"/>
          </a:xfrm>
          <a:prstGeom prst="bentConnector3">
            <a:avLst>
              <a:gd name="adj1" fmla="val 50002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" name="Shape 17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54732" y="3155378"/>
            <a:ext cx="1012199" cy="38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171"/>
          <p:cNvCxnSpPr>
            <a:stCxn id="46" idx="2"/>
            <a:endCxn id="52" idx="0"/>
          </p:cNvCxnSpPr>
          <p:nvPr/>
        </p:nvCxnSpPr>
        <p:spPr>
          <a:xfrm rot="-5400000" flipH="1">
            <a:off x="4466327" y="2961040"/>
            <a:ext cx="232200" cy="156600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Shape 172"/>
          <p:cNvSpPr txBox="1"/>
          <p:nvPr/>
        </p:nvSpPr>
        <p:spPr>
          <a:xfrm>
            <a:off x="5211105" y="3646425"/>
            <a:ext cx="1024500" cy="17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CFD Analysis</a:t>
            </a:r>
          </a:p>
        </p:txBody>
      </p:sp>
      <p:pic>
        <p:nvPicPr>
          <p:cNvPr id="55" name="Shape 17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296273" y="3155378"/>
            <a:ext cx="620399" cy="29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174"/>
          <p:cNvCxnSpPr>
            <a:stCxn id="46" idx="2"/>
            <a:endCxn id="55" idx="0"/>
          </p:cNvCxnSpPr>
          <p:nvPr/>
        </p:nvCxnSpPr>
        <p:spPr>
          <a:xfrm rot="-5400000" flipH="1">
            <a:off x="4939127" y="2488240"/>
            <a:ext cx="232200" cy="1102200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7" name="Shape 17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044344" y="3155378"/>
            <a:ext cx="620399" cy="2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176"/>
          <p:cNvSpPr txBox="1"/>
          <p:nvPr/>
        </p:nvSpPr>
        <p:spPr>
          <a:xfrm>
            <a:off x="6026416" y="3646425"/>
            <a:ext cx="10245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Penetration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</p:txBody>
      </p:sp>
      <p:cxnSp>
        <p:nvCxnSpPr>
          <p:cNvPr id="59" name="Shape 177"/>
          <p:cNvCxnSpPr>
            <a:stCxn id="46" idx="2"/>
            <a:endCxn id="57" idx="0"/>
          </p:cNvCxnSpPr>
          <p:nvPr/>
        </p:nvCxnSpPr>
        <p:spPr>
          <a:xfrm rot="-5400000" flipH="1">
            <a:off x="5313227" y="2114140"/>
            <a:ext cx="232200" cy="1850400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Shape 178"/>
          <p:cNvCxnSpPr>
            <a:stCxn id="46" idx="2"/>
            <a:endCxn id="42" idx="0"/>
          </p:cNvCxnSpPr>
          <p:nvPr/>
        </p:nvCxnSpPr>
        <p:spPr>
          <a:xfrm rot="-5400000" flipH="1">
            <a:off x="5792777" y="1634590"/>
            <a:ext cx="232200" cy="2809500"/>
          </a:xfrm>
          <a:prstGeom prst="bentConnector3">
            <a:avLst>
              <a:gd name="adj1" fmla="val 50002"/>
            </a:avLst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" name="Shape 17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5400000">
            <a:off x="7876964" y="3145301"/>
            <a:ext cx="1314300" cy="97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180"/>
          <p:cNvCxnSpPr>
            <a:stCxn id="46" idx="3"/>
            <a:endCxn id="61" idx="1"/>
          </p:cNvCxnSpPr>
          <p:nvPr/>
        </p:nvCxnSpPr>
        <p:spPr>
          <a:xfrm>
            <a:off x="6354527" y="2838040"/>
            <a:ext cx="2179499" cy="139200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Shape 181"/>
          <p:cNvCxnSpPr>
            <a:stCxn id="24" idx="3"/>
          </p:cNvCxnSpPr>
          <p:nvPr/>
        </p:nvCxnSpPr>
        <p:spPr>
          <a:xfrm>
            <a:off x="8532764" y="2419910"/>
            <a:ext cx="283800" cy="557400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Shape 182"/>
          <p:cNvSpPr txBox="1"/>
          <p:nvPr/>
        </p:nvSpPr>
        <p:spPr>
          <a:xfrm>
            <a:off x="8043174" y="4233862"/>
            <a:ext cx="10245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MAUF Trades Exploration</a:t>
            </a:r>
          </a:p>
        </p:txBody>
      </p:sp>
      <p:sp>
        <p:nvSpPr>
          <p:cNvPr id="65" name="Shape 184"/>
          <p:cNvSpPr txBox="1"/>
          <p:nvPr/>
        </p:nvSpPr>
        <p:spPr>
          <a:xfrm>
            <a:off x="6726945" y="2698333"/>
            <a:ext cx="1265100" cy="1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Design Metrics</a:t>
            </a:r>
          </a:p>
        </p:txBody>
      </p:sp>
      <p:cxnSp>
        <p:nvCxnSpPr>
          <p:cNvPr id="66" name="Shape 185"/>
          <p:cNvCxnSpPr/>
          <p:nvPr/>
        </p:nvCxnSpPr>
        <p:spPr>
          <a:xfrm rot="10800000">
            <a:off x="831513" y="3958475"/>
            <a:ext cx="0" cy="599099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Shape 186"/>
          <p:cNvCxnSpPr/>
          <p:nvPr/>
        </p:nvCxnSpPr>
        <p:spPr>
          <a:xfrm rot="10800000">
            <a:off x="6892364" y="3957709"/>
            <a:ext cx="0" cy="599099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Shape 187"/>
          <p:cNvCxnSpPr/>
          <p:nvPr/>
        </p:nvCxnSpPr>
        <p:spPr>
          <a:xfrm>
            <a:off x="831513" y="4551727"/>
            <a:ext cx="6060899" cy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188"/>
          <p:cNvSpPr txBox="1"/>
          <p:nvPr/>
        </p:nvSpPr>
        <p:spPr>
          <a:xfrm rot="-5400000">
            <a:off x="47589" y="4106078"/>
            <a:ext cx="768599" cy="230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Space</a:t>
            </a:r>
          </a:p>
        </p:txBody>
      </p:sp>
      <p:sp>
        <p:nvSpPr>
          <p:cNvPr id="70" name="Shape 189"/>
          <p:cNvSpPr txBox="1"/>
          <p:nvPr/>
        </p:nvSpPr>
        <p:spPr>
          <a:xfrm rot="-5400000">
            <a:off x="6642510" y="3988625"/>
            <a:ext cx="7685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Detail/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Fidelity</a:t>
            </a:r>
          </a:p>
        </p:txBody>
      </p:sp>
      <p:cxnSp>
        <p:nvCxnSpPr>
          <p:cNvPr id="71" name="Shape 190"/>
          <p:cNvCxnSpPr>
            <a:endCxn id="35" idx="0"/>
          </p:cNvCxnSpPr>
          <p:nvPr/>
        </p:nvCxnSpPr>
        <p:spPr>
          <a:xfrm flipH="1">
            <a:off x="547441" y="2142456"/>
            <a:ext cx="2142300" cy="879900"/>
          </a:xfrm>
          <a:prstGeom prst="bentConnector2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Shape 191"/>
          <p:cNvSpPr txBox="1"/>
          <p:nvPr/>
        </p:nvSpPr>
        <p:spPr>
          <a:xfrm>
            <a:off x="486722" y="3928545"/>
            <a:ext cx="965399" cy="17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3" name="Shape 192"/>
          <p:cNvSpPr txBox="1"/>
          <p:nvPr/>
        </p:nvSpPr>
        <p:spPr>
          <a:xfrm>
            <a:off x="486722" y="4383685"/>
            <a:ext cx="965399" cy="17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4" name="Shape 193"/>
          <p:cNvSpPr/>
          <p:nvPr/>
        </p:nvSpPr>
        <p:spPr>
          <a:xfrm>
            <a:off x="826770" y="4095750"/>
            <a:ext cx="6069329" cy="454342"/>
          </a:xfrm>
          <a:custGeom>
            <a:avLst/>
            <a:gdLst/>
            <a:ahLst/>
            <a:cxnLst/>
            <a:rect l="0" t="0" r="0" b="0"/>
            <a:pathLst>
              <a:path w="6069330" h="605790" extrusionOk="0">
                <a:moveTo>
                  <a:pt x="0" y="605790"/>
                </a:moveTo>
                <a:lnTo>
                  <a:pt x="0" y="0"/>
                </a:lnTo>
                <a:lnTo>
                  <a:pt x="582930" y="308610"/>
                </a:lnTo>
                <a:lnTo>
                  <a:pt x="1428750" y="468630"/>
                </a:lnTo>
                <a:lnTo>
                  <a:pt x="2720340" y="548640"/>
                </a:lnTo>
                <a:lnTo>
                  <a:pt x="4103370" y="582930"/>
                </a:lnTo>
                <a:lnTo>
                  <a:pt x="6069330" y="605790"/>
                </a:lnTo>
                <a:lnTo>
                  <a:pt x="0" y="605790"/>
                </a:ln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194"/>
          <p:cNvSpPr/>
          <p:nvPr/>
        </p:nvSpPr>
        <p:spPr>
          <a:xfrm>
            <a:off x="3387089" y="4087177"/>
            <a:ext cx="3520439" cy="471487"/>
          </a:xfrm>
          <a:custGeom>
            <a:avLst/>
            <a:gdLst/>
            <a:ahLst/>
            <a:cxnLst/>
            <a:rect l="0" t="0" r="0" b="0"/>
            <a:pathLst>
              <a:path w="3520440" h="628650" extrusionOk="0">
                <a:moveTo>
                  <a:pt x="0" y="605790"/>
                </a:moveTo>
                <a:lnTo>
                  <a:pt x="1074420" y="537210"/>
                </a:lnTo>
                <a:lnTo>
                  <a:pt x="2034540" y="445770"/>
                </a:lnTo>
                <a:lnTo>
                  <a:pt x="3154680" y="240030"/>
                </a:lnTo>
                <a:lnTo>
                  <a:pt x="3520440" y="0"/>
                </a:lnTo>
                <a:lnTo>
                  <a:pt x="3509010" y="628650"/>
                </a:lnTo>
                <a:lnTo>
                  <a:pt x="0" y="605790"/>
                </a:lnTo>
                <a:close/>
              </a:path>
            </a:pathLst>
          </a:cu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127"/>
          <p:cNvSpPr txBox="1"/>
          <p:nvPr/>
        </p:nvSpPr>
        <p:spPr>
          <a:xfrm>
            <a:off x="111778" y="786545"/>
            <a:ext cx="1670700" cy="32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Multi-Domain Component Model Libraries</a:t>
            </a:r>
          </a:p>
        </p:txBody>
      </p:sp>
    </p:spTree>
    <p:extLst>
      <p:ext uri="{BB962C8B-B14F-4D97-AF65-F5344CB8AC3E}">
        <p14:creationId xmlns:p14="http://schemas.microsoft.com/office/powerpoint/2010/main" val="155026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162</Words>
  <Application>Microsoft Office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Owens</dc:creator>
  <cp:lastModifiedBy>Robert Owens</cp:lastModifiedBy>
  <cp:revision>17</cp:revision>
  <dcterms:created xsi:type="dcterms:W3CDTF">2015-09-02T19:12:12Z</dcterms:created>
  <dcterms:modified xsi:type="dcterms:W3CDTF">2016-02-16T15:21:04Z</dcterms:modified>
</cp:coreProperties>
</file>