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2" r:id="rId12"/>
    <p:sldId id="271" r:id="rId13"/>
    <p:sldId id="263" r:id="rId14"/>
    <p:sldId id="259" r:id="rId15"/>
    <p:sldId id="262" r:id="rId16"/>
    <p:sldId id="274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6"/>
    <p:restoredTop sz="94638"/>
  </p:normalViewPr>
  <p:slideViewPr>
    <p:cSldViewPr snapToGrid="0" snapToObjects="1">
      <p:cViewPr varScale="1">
        <p:scale>
          <a:sx n="198" d="100"/>
          <a:sy n="198" d="100"/>
        </p:scale>
        <p:origin x="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EA229-575F-CF47-93BD-F1DB78D72E95}" type="datetimeFigureOut">
              <a:rPr lang="de-DE" smtClean="0"/>
              <a:pPr/>
              <a:t>22.11.21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125E0-9F08-B649-89B4-5283D5577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3992-719D-734A-A475-26089B7FBDAF}" type="datetimeFigureOut">
              <a:rPr lang="de-DE" smtClean="0"/>
              <a:pPr/>
              <a:t>22.11.21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C748A-F614-1647-9D7C-7BE18833F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plugin decrypts the content from a GeoPackage with encrypted content for Features as defined in OGC Disaster Pilot 2021. The plugin decrypts each features attributes after requesting the associated key.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C748A-F614-1647-9D7C-7BE18833F9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rgbClr val="008000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5865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586581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250825" y="260350"/>
            <a:ext cx="8642350" cy="7921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50825" y="1341438"/>
            <a:ext cx="4244975" cy="2316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244975" cy="2316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50825" y="3810000"/>
            <a:ext cx="4244975" cy="23161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4244975" cy="23161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50825" y="6453188"/>
            <a:ext cx="2160588" cy="35401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55875" y="6453188"/>
            <a:ext cx="4103688" cy="3603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380288" y="6453188"/>
            <a:ext cx="1522412" cy="360362"/>
          </a:xfrm>
        </p:spPr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6075" y="319088"/>
            <a:ext cx="8458200" cy="685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46075" y="1279525"/>
            <a:ext cx="4152900" cy="47990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7990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973388" y="6553200"/>
            <a:ext cx="3200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8961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0824" y="6453188"/>
            <a:ext cx="2305049" cy="35401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GeoPackage with Encrypted Content</a:t>
            </a:r>
            <a:r>
              <a:rPr lang="en-US" dirty="0"/>
              <a:t> - OGC Developers Workshop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44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244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0"/>
            <a:ext cx="9144000" cy="1052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53188"/>
            <a:ext cx="21605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8000"/>
                </a:solidFill>
                <a:latin typeface="+mn-lt"/>
              </a:defRPr>
            </a:lvl1pPr>
          </a:lstStyle>
          <a:p>
            <a:r>
              <a:rPr lang="de-DE"/>
              <a:t>© 2021 Secure Dimensions  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4" y="6453188"/>
            <a:ext cx="51593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8000"/>
                </a:solidFill>
                <a:latin typeface="+mn-lt"/>
              </a:defRPr>
            </a:lvl1pPr>
          </a:lstStyle>
          <a:p>
            <a:r>
              <a:rPr lang="de-DE"/>
              <a:t>GeoPackage with Encrypted Content - OGC Developers Workshop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53188"/>
            <a:ext cx="825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8000"/>
                </a:solidFill>
                <a:latin typeface="+mn-lt"/>
              </a:defRPr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fade thruBlk="1"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m@secure-dimensions.co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cure-dimensi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3.22/en/docs/" TargetMode="External"/><Relationship Id="rId2" Type="http://schemas.openxmlformats.org/officeDocument/2006/relationships/hyperlink" Target="https://www.qg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gistutorials.com/en/docs/3/building_a_python_plugin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gi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36862"/>
            <a:ext cx="7772400" cy="3721457"/>
          </a:xfrm>
        </p:spPr>
        <p:txBody>
          <a:bodyPr/>
          <a:lstStyle/>
          <a:p>
            <a:r>
              <a:rPr lang="en-GB" dirty="0"/>
              <a:t>GeoPackage with Encrypted Content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 New Approach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OGC Developers Workshop</a:t>
            </a:r>
            <a:br>
              <a:rPr lang="en-GB" dirty="0"/>
            </a:br>
            <a:br>
              <a:rPr lang="en-GB" dirty="0"/>
            </a:br>
            <a:r>
              <a:rPr lang="en-US" dirty="0"/>
              <a:t>8 December 2021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404207"/>
            <a:ext cx="6400800" cy="1177568"/>
          </a:xfrm>
        </p:spPr>
        <p:txBody>
          <a:bodyPr/>
          <a:lstStyle/>
          <a:p>
            <a:r>
              <a:rPr lang="en-US" dirty="0"/>
              <a:t>Andreas Matheus</a:t>
            </a:r>
          </a:p>
          <a:p>
            <a:r>
              <a:rPr lang="en-US" dirty="0"/>
              <a:t>Secure Dimensions GmbH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1682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8000"/>
                </a:solidFill>
                <a:latin typeface="Britannic Bold"/>
                <a:cs typeface="Britannic Bold"/>
              </a:rPr>
              <a:t>Secure Dimensions GmbH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  <a:latin typeface="Britannic Bold"/>
                <a:cs typeface="Britannic Bold"/>
              </a:rPr>
              <a:t>Holistic </a:t>
            </a:r>
            <a:r>
              <a:rPr lang="en-US" sz="2000" dirty="0" err="1">
                <a:solidFill>
                  <a:srgbClr val="008000"/>
                </a:solidFill>
                <a:latin typeface="Britannic Bold"/>
                <a:cs typeface="Britannic Bold"/>
              </a:rPr>
              <a:t>Geosecurity</a:t>
            </a:r>
            <a:endParaRPr lang="en-US" sz="2000" dirty="0">
              <a:solidFill>
                <a:srgbClr val="008000"/>
              </a:solidFill>
              <a:latin typeface="Britannic Bold"/>
              <a:cs typeface="Britannic Bold"/>
            </a:endParaRPr>
          </a:p>
        </p:txBody>
      </p:sp>
      <p:pic>
        <p:nvPicPr>
          <p:cNvPr id="6" name="Bild 5" descr="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6225"/>
            <a:ext cx="914400" cy="10414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46FF-0AA6-3342-A7EC-768DAFC7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Plugin Functionality (1/2)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97E0-EC71-4A45-9F3C-07BDBEC4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1A7D-5043-7647-B8AD-F8B9033D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29E8-B6D4-B94F-A24F-A4B3E612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8AD0F-4713-9943-AA09-F597B189CA62}"/>
              </a:ext>
            </a:extLst>
          </p:cNvPr>
          <p:cNvSpPr txBox="1"/>
          <p:nvPr/>
        </p:nvSpPr>
        <p:spPr>
          <a:xfrm>
            <a:off x="522465" y="1715704"/>
            <a:ext cx="46130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activeLayer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features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getSelectedFeatures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feature </a:t>
            </a: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features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'id'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lang="en-GB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3826E-5BEE-0448-8481-39BB10E1DD9D}"/>
              </a:ext>
            </a:extLst>
          </p:cNvPr>
          <p:cNvSpPr txBox="1"/>
          <p:nvPr/>
        </p:nvSpPr>
        <p:spPr>
          <a:xfrm>
            <a:off x="522465" y="1248822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all selected features and iterate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6B2A0-0C8D-D145-B9F8-FB4F3C94BF80}"/>
              </a:ext>
            </a:extLst>
          </p:cNvPr>
          <p:cNvSpPr txBox="1"/>
          <p:nvPr/>
        </p:nvSpPr>
        <p:spPr>
          <a:xfrm>
            <a:off x="538750" y="3053395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decryption key from KMS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39129A-AE68-EB4D-BF13-2B755406856E}"/>
              </a:ext>
            </a:extLst>
          </p:cNvPr>
          <p:cNvSpPr txBox="1"/>
          <p:nvPr/>
        </p:nvSpPr>
        <p:spPr>
          <a:xfrm>
            <a:off x="522465" y="3465673"/>
            <a:ext cx="4613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E1EBC-40E6-844A-80B2-86A7ABA1869A}"/>
              </a:ext>
            </a:extLst>
          </p:cNvPr>
          <p:cNvSpPr txBox="1"/>
          <p:nvPr/>
        </p:nvSpPr>
        <p:spPr>
          <a:xfrm>
            <a:off x="522465" y="3817209"/>
            <a:ext cx="835442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kid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feature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'kid'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Obtain the access token from the dialog box provided to the user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dlg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accessTokenInput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toPlainText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Construct the KMS URL to fetch the key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GB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ogc.secure-dimensions.com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/kms/</a:t>
            </a:r>
            <a:r>
              <a:rPr lang="en-GB" sz="1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dek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kid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Fetch the JWK encoding of the key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headers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'Authorization'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'Bearer {}'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)})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400" dirty="0">
              <a:solidFill>
                <a:srgbClr val="00664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8575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38E6DD-11E4-9D44-B953-B4495FFC2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103" y="1341438"/>
            <a:ext cx="4449794" cy="478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433B3-CC42-034B-AC16-D544DEE0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Coding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3000-4678-3B4C-AFB0-D2838050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0FB5-E164-4749-9492-46B61401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2DBD-4B7B-AB48-A08A-9669B69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D04A0-E510-6041-A935-AC9732515281}"/>
              </a:ext>
            </a:extLst>
          </p:cNvPr>
          <p:cNvSpPr txBox="1"/>
          <p:nvPr/>
        </p:nvSpPr>
        <p:spPr>
          <a:xfrm>
            <a:off x="4749542" y="5650786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get it done…</a:t>
            </a:r>
          </a:p>
        </p:txBody>
      </p:sp>
    </p:spTree>
    <p:extLst>
      <p:ext uri="{BB962C8B-B14F-4D97-AF65-F5344CB8AC3E}">
        <p14:creationId xmlns:p14="http://schemas.microsoft.com/office/powerpoint/2010/main" val="3865270784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CB7E-176F-5A4D-ACD3-5194BA1F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Plugin Functionality (2/2)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178E-8856-324F-9075-5B6F156A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C728-DBD7-C84B-A15C-10B1A800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6A2A-4BD6-EA48-811D-8F09DC9B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BE13-DAB9-0F41-9813-9500AEEA6899}"/>
              </a:ext>
            </a:extLst>
          </p:cNvPr>
          <p:cNvSpPr txBox="1"/>
          <p:nvPr/>
        </p:nvSpPr>
        <p:spPr>
          <a:xfrm>
            <a:off x="559942" y="1121361"/>
            <a:ext cx="625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Import the Crypto library</a:t>
            </a: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Crypto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AES</a:t>
            </a: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Crypto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unpad</a:t>
            </a: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import Base64 library</a:t>
            </a:r>
            <a:b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base64 </a:t>
            </a: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urlsafe_b64decode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8BB27-5810-694A-B227-B2D89E2B6B0B}"/>
              </a:ext>
            </a:extLst>
          </p:cNvPr>
          <p:cNvSpPr txBox="1"/>
          <p:nvPr/>
        </p:nvSpPr>
        <p:spPr>
          <a:xfrm>
            <a:off x="563474" y="2689651"/>
            <a:ext cx="829142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JWK of the decryption key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keyData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data to decrypt          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feature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k value contains the JWK equivalent BASE64 encoded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Needs padding == at the end before base64 decoded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urlsafe_b64decode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keyData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"=="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IV is the first 16 bytes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iv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400" dirty="0">
                <a:solidFill>
                  <a:srgbClr val="0000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an AES cipher TODO: make more flexible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AES.new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AES.MODE_CBC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iv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Decrypt the data starting at byte 16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 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unpad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decrypt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dirty="0">
                <a:solidFill>
                  <a:srgbClr val="0000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r>
              <a:rPr lang="en-GB" sz="1400" dirty="0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AES.block_size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 the decrypted </a:t>
            </a:r>
            <a:r>
              <a:rPr lang="en-GB" sz="1400" dirty="0" err="1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GeoJSON</a:t>
            </a:r>
            <a:r>
              <a:rPr lang="en-GB" sz="1400" dirty="0">
                <a:solidFill>
                  <a:srgbClr val="0066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the Feature to Python console</a:t>
            </a:r>
            <a:b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GB" sz="1400" dirty="0" err="1">
                <a:solidFill>
                  <a:srgbClr val="6400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decode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lang="en-GB" sz="1400" dirty="0">
                <a:solidFill>
                  <a:srgbClr val="9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400" dirty="0">
              <a:solidFill>
                <a:srgbClr val="00664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46583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7DD4-8D75-FD43-A078-C3FCDC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Plugin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Decrypt Attributes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86C6-8C34-154A-9874-0B85B133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 dirty="0" err="1"/>
              <a:t>decrypt_attributes.zip</a:t>
            </a:r>
            <a:r>
              <a:rPr lang="en-US" dirty="0"/>
              <a:t> file into directory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</a:p>
          <a:p>
            <a:pPr lvl="1"/>
            <a:r>
              <a:rPr lang="en-US" dirty="0"/>
              <a:t>Settings / User Profiles / Open Active Profile Folder</a:t>
            </a:r>
          </a:p>
          <a:p>
            <a:pPr lvl="1"/>
            <a:r>
              <a:rPr lang="en-US" dirty="0"/>
              <a:t>$&gt;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python\plugins</a:t>
            </a:r>
          </a:p>
          <a:p>
            <a:pPr lvl="1"/>
            <a:r>
              <a:rPr lang="en-US" dirty="0"/>
              <a:t>$&gt;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decrypt_attributes.zip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Re-open QGIS</a:t>
            </a:r>
          </a:p>
          <a:p>
            <a:r>
              <a:rPr lang="en-US" dirty="0"/>
              <a:t>=&gt; Plugins / Manage and Install Plugins…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4ABDF-2BD9-DA4D-86A5-7A2D217A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1584-8CBB-F64C-A722-05957DE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15BF-5CF5-6F45-BCC8-2485DB62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0FFD7-00C0-6F43-84A4-A34600B4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0" y="4551452"/>
            <a:ext cx="6721472" cy="17382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371D2-A784-264D-8B00-AB5393BD4A04}"/>
              </a:ext>
            </a:extLst>
          </p:cNvPr>
          <p:cNvCxnSpPr>
            <a:cxnSpLocks/>
          </p:cNvCxnSpPr>
          <p:nvPr/>
        </p:nvCxnSpPr>
        <p:spPr>
          <a:xfrm flipH="1">
            <a:off x="2188395" y="4869951"/>
            <a:ext cx="472611" cy="92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74512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3112-0DE8-3D4D-B7D1-C243E036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GeoPackage with QGIS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C7F744-6DF0-2945-AB1B-49BFCE4BF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40" y="1341438"/>
            <a:ext cx="7385119" cy="47847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D718-F077-6F49-A5D1-233DD706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7379-AC7E-344E-B3A2-55CFF62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7E250-04C8-1C48-8A8D-0A037B64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2250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8217-9AC7-7B4B-929E-BFF35249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Plugin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Decrypt Attributes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AC0AD-4AC2-C948-9B6A-31DAE418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CA10-9F5B-8B46-928A-D00D9B4E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EB89-0AD0-F645-83BE-106FC2B4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5D64C-D0C4-504C-AA8F-2E970F1C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56" y="1827824"/>
            <a:ext cx="6298058" cy="4080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FC6D2-9BB6-C64C-9737-FF6BFE24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9" y="2607556"/>
            <a:ext cx="2758252" cy="2006791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08D0BB45-99B4-894F-B9AE-965314AB94C3}"/>
              </a:ext>
            </a:extLst>
          </p:cNvPr>
          <p:cNvSpPr/>
          <p:nvPr/>
        </p:nvSpPr>
        <p:spPr>
          <a:xfrm>
            <a:off x="2938409" y="3968221"/>
            <a:ext cx="5393933" cy="1518180"/>
          </a:xfrm>
          <a:prstGeom prst="frame">
            <a:avLst>
              <a:gd name="adj1" fmla="val 3298"/>
            </a:avLst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EE8C28BC-398A-824C-96A0-4B80D9B24504}"/>
              </a:ext>
            </a:extLst>
          </p:cNvPr>
          <p:cNvSpPr/>
          <p:nvPr/>
        </p:nvSpPr>
        <p:spPr>
          <a:xfrm>
            <a:off x="4212404" y="2024009"/>
            <a:ext cx="236306" cy="21575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6637256-F984-D049-B9E1-F4787B022B46}"/>
              </a:ext>
            </a:extLst>
          </p:cNvPr>
          <p:cNvCxnSpPr>
            <a:stCxn id="11" idx="0"/>
            <a:endCxn id="8" idx="0"/>
          </p:cNvCxnSpPr>
          <p:nvPr/>
        </p:nvCxnSpPr>
        <p:spPr>
          <a:xfrm rot="16200000" flipH="1" flipV="1">
            <a:off x="2606347" y="883346"/>
            <a:ext cx="583547" cy="2864872"/>
          </a:xfrm>
          <a:prstGeom prst="curvedConnector3">
            <a:avLst>
              <a:gd name="adj1" fmla="val -3917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CC7BDD4-A15D-0148-B62D-529249CC35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30160" y="4162599"/>
            <a:ext cx="1808249" cy="564712"/>
          </a:xfrm>
          <a:prstGeom prst="curvedConnector3">
            <a:avLst>
              <a:gd name="adj1" fmla="val -62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F338C747-286B-0045-8164-22DD137759A0}"/>
              </a:ext>
            </a:extLst>
          </p:cNvPr>
          <p:cNvSpPr/>
          <p:nvPr/>
        </p:nvSpPr>
        <p:spPr>
          <a:xfrm>
            <a:off x="5900476" y="1147449"/>
            <a:ext cx="2235980" cy="517039"/>
          </a:xfrm>
          <a:prstGeom prst="borderCallout1">
            <a:avLst>
              <a:gd name="adj1" fmla="val 18750"/>
              <a:gd name="adj2" fmla="val -8333"/>
              <a:gd name="adj3" fmla="val 210238"/>
              <a:gd name="adj4" fmla="val -464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select one or more features</a:t>
            </a:r>
          </a:p>
        </p:txBody>
      </p: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2BB1285C-CB55-6749-BF04-2282B37041BA}"/>
              </a:ext>
            </a:extLst>
          </p:cNvPr>
          <p:cNvSpPr/>
          <p:nvPr/>
        </p:nvSpPr>
        <p:spPr>
          <a:xfrm>
            <a:off x="2336020" y="1127799"/>
            <a:ext cx="2235980" cy="517039"/>
          </a:xfrm>
          <a:prstGeom prst="borderCallout1">
            <a:avLst>
              <a:gd name="adj1" fmla="val 18750"/>
              <a:gd name="adj2" fmla="val -8333"/>
              <a:gd name="adj3" fmla="val 226135"/>
              <a:gd name="adj4" fmla="val -147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make sure you have a layer selected</a:t>
            </a:r>
          </a:p>
        </p:txBody>
      </p:sp>
    </p:spTree>
    <p:extLst>
      <p:ext uri="{BB962C8B-B14F-4D97-AF65-F5344CB8AC3E}">
        <p14:creationId xmlns:p14="http://schemas.microsoft.com/office/powerpoint/2010/main" val="56275999"/>
      </p:ext>
    </p:extLst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33794" name="Picture 5" descr="mathe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7450" y="2895600"/>
            <a:ext cx="2211388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7088" y="1628775"/>
            <a:ext cx="80883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It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</a:t>
            </a:r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is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</a:t>
            </a:r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important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,</a:t>
            </a:r>
            <a:br>
              <a:rPr lang="de-DE" sz="2400" b="1" i="1" dirty="0">
                <a:solidFill>
                  <a:srgbClr val="CE3300"/>
                </a:solidFill>
                <a:latin typeface="+mj-lt"/>
              </a:rPr>
            </a:b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      to do </a:t>
            </a:r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security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right...</a:t>
            </a:r>
          </a:p>
        </p:txBody>
      </p:sp>
      <p:sp>
        <p:nvSpPr>
          <p:cNvPr id="33796" name="Text Box 30"/>
          <p:cNvSpPr txBox="1">
            <a:spLocks noChangeArrowheads="1"/>
          </p:cNvSpPr>
          <p:nvPr/>
        </p:nvSpPr>
        <p:spPr bwMode="auto">
          <a:xfrm>
            <a:off x="827088" y="2781300"/>
            <a:ext cx="413446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Britannic Bold"/>
                <a:cs typeface="Britannic Bold"/>
              </a:rPr>
              <a:t>Secure Dimensions GmbH </a:t>
            </a:r>
          </a:p>
          <a:p>
            <a:r>
              <a:rPr lang="de-DE">
                <a:latin typeface="Britannic Bold"/>
                <a:cs typeface="Britannic Bold"/>
              </a:rPr>
              <a:t>Holistic Geosecurity </a:t>
            </a:r>
          </a:p>
          <a:p>
            <a:r>
              <a:rPr lang="de-DE">
                <a:latin typeface="+mj-lt"/>
              </a:rPr>
              <a:t>Dr. Andreas Matheus </a:t>
            </a:r>
          </a:p>
          <a:p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Waxensteinstr. 28 </a:t>
            </a:r>
          </a:p>
          <a:p>
            <a:r>
              <a:rPr lang="de-DE">
                <a:latin typeface="+mj-lt"/>
              </a:rPr>
              <a:t>D-81377 München, Germany </a:t>
            </a:r>
          </a:p>
          <a:p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Phone	+49 (0)89 </a:t>
            </a:r>
            <a:r>
              <a:rPr lang="de-DE"/>
              <a:t>38151813-0</a:t>
            </a:r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Mobile	+49 (0)160 1066366</a:t>
            </a:r>
          </a:p>
          <a:p>
            <a:r>
              <a:rPr lang="de-DE">
                <a:latin typeface="+mj-lt"/>
              </a:rPr>
              <a:t>Telefax	+49 (0)89 </a:t>
            </a:r>
            <a:r>
              <a:rPr lang="de-DE"/>
              <a:t>38151813-9</a:t>
            </a:r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Email 	</a:t>
            </a:r>
            <a:r>
              <a:rPr lang="de-DE">
                <a:latin typeface="+mj-lt"/>
                <a:hlinkClick r:id="rId3"/>
              </a:rPr>
              <a:t>am@secure-dimensions.com</a:t>
            </a:r>
            <a:r>
              <a:rPr lang="de-DE">
                <a:latin typeface="+mj-lt"/>
              </a:rPr>
              <a:t>   </a:t>
            </a:r>
          </a:p>
          <a:p>
            <a:r>
              <a:rPr lang="de-DE">
                <a:latin typeface="+mj-lt"/>
              </a:rPr>
              <a:t>Web 	</a:t>
            </a:r>
            <a:r>
              <a:rPr lang="de-DE">
                <a:latin typeface="+mj-lt"/>
                <a:hlinkClick r:id="rId4"/>
              </a:rPr>
              <a:t>www.secure-dimensions.com</a:t>
            </a:r>
            <a:r>
              <a:rPr lang="de-DE">
                <a:latin typeface="+mj-lt"/>
              </a:rPr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© 2021 Secure Dimensions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latin typeface="+mj-lt"/>
              </a:rPr>
              <a:t>Slide </a:t>
            </a:r>
            <a:fld id="{6815535F-F4F1-41CB-A648-E9087BB53C74}" type="slidenum">
              <a:rPr lang="de-DE" smtClean="0">
                <a:latin typeface="+mj-lt"/>
              </a:rPr>
              <a:pPr>
                <a:defRPr/>
              </a:pPr>
              <a:t>16</a:t>
            </a:fld>
            <a:endParaRPr lang="de-DE">
              <a:latin typeface="+mj-lt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latin typeface="+mj-lt"/>
              </a:rPr>
              <a:t>GeoPackage with Encrypted Content - OGC Developers Workshop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10BA-56E5-F646-A62D-7F3AEF9C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QGIS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02E8-01D4-4E43-A1DD-25D5BC302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</a:t>
            </a:r>
          </a:p>
          <a:p>
            <a:pPr lvl="1"/>
            <a:r>
              <a:rPr lang="en-US" sz="2000" dirty="0"/>
              <a:t>Develop a QGIS plugin in Python to decrypt and display Feature data from a GeoPackage that uses the Encryption Extension for Features</a:t>
            </a:r>
          </a:p>
          <a:p>
            <a:r>
              <a:rPr lang="en-US" sz="2400" dirty="0"/>
              <a:t>Preparation</a:t>
            </a:r>
          </a:p>
          <a:p>
            <a:pPr lvl="1"/>
            <a:r>
              <a:rPr lang="en-US" sz="2000" dirty="0"/>
              <a:t>Install QGIS (3.22) from </a:t>
            </a:r>
            <a:r>
              <a:rPr lang="en-US" sz="2000" dirty="0">
                <a:hlinkClick r:id="rId2"/>
              </a:rPr>
              <a:t>https://www.qgis.org/</a:t>
            </a:r>
            <a:endParaRPr lang="en-US" sz="2000" dirty="0"/>
          </a:p>
          <a:p>
            <a:r>
              <a:rPr lang="en-US" sz="2400" dirty="0"/>
              <a:t>Documentation</a:t>
            </a:r>
          </a:p>
          <a:p>
            <a:pPr lvl="1"/>
            <a:r>
              <a:rPr lang="en-US" sz="2000" dirty="0">
                <a:hlinkClick r:id="rId3"/>
              </a:rPr>
              <a:t>https://docs.qgis.org/3.22/en/docs/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https://www.qgistutorials.com/en/docs/3/building_a_python_plugin.html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1B180-F180-7E4C-A49B-10F5FCCA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CB79-3A04-FC43-B703-492030A6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BD77F-09B7-1C46-9A71-9BA5B6A6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953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129D-9B23-F84E-A7F7-A4194519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QGIS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A55D-9FB9-EC43-9A26-C474171D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QGIS (3.22) from </a:t>
            </a:r>
            <a:r>
              <a:rPr lang="en-US" dirty="0">
                <a:hlinkClick r:id="rId2"/>
              </a:rPr>
              <a:t>https://www.qgis.org/</a:t>
            </a:r>
            <a:endParaRPr lang="en-US" dirty="0"/>
          </a:p>
          <a:p>
            <a:r>
              <a:rPr lang="en-US" dirty="0"/>
              <a:t>=&gt; Plugins / Settings</a:t>
            </a:r>
          </a:p>
          <a:p>
            <a:pPr lvl="1"/>
            <a:r>
              <a:rPr lang="en-US" dirty="0"/>
              <a:t>Select “Show also experimental plugins”</a:t>
            </a:r>
          </a:p>
          <a:p>
            <a:r>
              <a:rPr lang="en-US" dirty="0"/>
              <a:t>Install the following Plugins</a:t>
            </a:r>
          </a:p>
          <a:p>
            <a:pPr lvl="1"/>
            <a:r>
              <a:rPr lang="en-US" dirty="0"/>
              <a:t>Plugin Builder 3</a:t>
            </a:r>
          </a:p>
          <a:p>
            <a:pPr lvl="1"/>
            <a:r>
              <a:rPr lang="en-US" dirty="0"/>
              <a:t>Plugin Reloader</a:t>
            </a:r>
          </a:p>
          <a:p>
            <a:r>
              <a:rPr lang="en-US" dirty="0"/>
              <a:t>Install additional Python module</a:t>
            </a:r>
          </a:p>
          <a:p>
            <a:pPr lvl="1"/>
            <a:r>
              <a:rPr lang="en-US" dirty="0"/>
              <a:t>Execute as Administrator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Files\QGIS 3.22.0\OSGeo4W</a:t>
            </a:r>
            <a:endParaRPr lang="en-US" dirty="0"/>
          </a:p>
          <a:p>
            <a:pPr lvl="1"/>
            <a:r>
              <a:rPr lang="en-US" dirty="0"/>
              <a:t>$&gt;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PyCryptodome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0527-CB82-FF41-A782-DAE46EB2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2C69-BE6C-0841-BCB0-FFE8444C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A41F-EFF5-7745-9F7E-D6094FE5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6451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C0C4-C7E8-9949-AA2A-8E83509E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Plugin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Plugin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E566-D7EC-5C44-A7FC-3F0A5859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2" charset="2"/>
              <a:buChar char="Þ"/>
            </a:pPr>
            <a:r>
              <a:rPr lang="en-US" dirty="0"/>
              <a:t> Plugins / Plugin Builder / Plugin Builder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5F30-2AC0-D540-84D4-3118AB1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E5CD-FE5C-224A-8563-A1B6CFFD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24B9-E270-A241-A557-95E2F852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469AC-17A6-7C44-8245-0A9FAA65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43" y="1931543"/>
            <a:ext cx="2213996" cy="2044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6F00C-FD70-974F-AE74-0AFDFB49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432" y="1930552"/>
            <a:ext cx="2213996" cy="2044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EFF07-3A41-5C49-9958-C8FBBBE7D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33" y="1942647"/>
            <a:ext cx="2340402" cy="2161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ABF592-21D5-F94A-9023-01BF14686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43" y="4077850"/>
            <a:ext cx="2340402" cy="2161289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DBC8F4B4-2BD2-1A4E-8EAE-6F7106F7CCB7}"/>
              </a:ext>
            </a:extLst>
          </p:cNvPr>
          <p:cNvSpPr/>
          <p:nvPr/>
        </p:nvSpPr>
        <p:spPr>
          <a:xfrm>
            <a:off x="453636" y="5307031"/>
            <a:ext cx="1304818" cy="35959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C45D492-E533-A342-80A9-6C10D86547C6}"/>
              </a:ext>
            </a:extLst>
          </p:cNvPr>
          <p:cNvSpPr/>
          <p:nvPr/>
        </p:nvSpPr>
        <p:spPr>
          <a:xfrm>
            <a:off x="4943223" y="2561975"/>
            <a:ext cx="2237221" cy="46131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44C8C0-270C-EC49-9055-D2A838295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450" y="4077850"/>
            <a:ext cx="2394134" cy="2161289"/>
          </a:xfrm>
          <a:prstGeom prst="rect">
            <a:avLst/>
          </a:prstGeom>
        </p:spPr>
      </p:pic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22B099C1-C0E8-A04C-9EFC-70887B8A5A4C}"/>
              </a:ext>
            </a:extLst>
          </p:cNvPr>
          <p:cNvSpPr/>
          <p:nvPr/>
        </p:nvSpPr>
        <p:spPr>
          <a:xfrm>
            <a:off x="5568594" y="4397339"/>
            <a:ext cx="3367786" cy="1017142"/>
          </a:xfrm>
          <a:prstGeom prst="borderCallout1">
            <a:avLst>
              <a:gd name="adj1" fmla="val 18750"/>
              <a:gd name="adj2" fmla="val -8333"/>
              <a:gd name="adj3" fmla="val 74116"/>
              <a:gd name="adj4" fmla="val -1833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in QGIS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069377878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6B3C-D3A1-724F-A455-C853D8BD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Builder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F0FC-EBFB-434F-9879-018C93B8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</a:t>
            </a:r>
            <a:r>
              <a:rPr lang="en-US" sz="1800" dirty="0" err="1"/>
              <a:t>resources.py</a:t>
            </a:r>
            <a:r>
              <a:rPr lang="en-US" sz="1800" dirty="0"/>
              <a:t> is not present in your plugin directory, compile the resources file using pyrcc5 (simply use </a:t>
            </a:r>
            <a:r>
              <a:rPr lang="en-US" sz="1800" dirty="0" err="1"/>
              <a:t>pb_tool</a:t>
            </a:r>
            <a:r>
              <a:rPr lang="en-US" sz="1800" dirty="0"/>
              <a:t> or make if you have </a:t>
            </a:r>
            <a:r>
              <a:rPr lang="en-US" sz="1800" dirty="0" err="1"/>
              <a:t>automake</a:t>
            </a:r>
            <a:r>
              <a:rPr lang="en-US" sz="1800" dirty="0"/>
              <a:t>) </a:t>
            </a:r>
          </a:p>
          <a:p>
            <a:r>
              <a:rPr lang="en-US" sz="1800" dirty="0"/>
              <a:t>Optionally, test the generated sources using make test (or run tests from your IDE) </a:t>
            </a:r>
          </a:p>
          <a:p>
            <a:r>
              <a:rPr lang="en-US" sz="1800" dirty="0"/>
              <a:t>Copy the entire directory containing your new plugin to the QGIS plugin directory (see Notes below) </a:t>
            </a:r>
          </a:p>
          <a:p>
            <a:r>
              <a:rPr lang="en-US" sz="1800" dirty="0"/>
              <a:t>Test the plugin by enabling it in the QGIS plugin manager </a:t>
            </a:r>
          </a:p>
          <a:p>
            <a:r>
              <a:rPr lang="en-US" sz="1800" dirty="0"/>
              <a:t>Customize it by editing the implementation file </a:t>
            </a:r>
            <a:r>
              <a:rPr lang="en-US" sz="1800" dirty="0" err="1"/>
              <a:t>decrypt_attributes.py</a:t>
            </a:r>
            <a:r>
              <a:rPr lang="en-US" sz="1800" dirty="0"/>
              <a:t> </a:t>
            </a:r>
          </a:p>
          <a:p>
            <a:r>
              <a:rPr lang="en-US" sz="1800" dirty="0"/>
              <a:t>Create your own custom icon, replacing the default </a:t>
            </a:r>
            <a:r>
              <a:rPr lang="en-US" sz="1800" dirty="0" err="1"/>
              <a:t>icon.png</a:t>
            </a:r>
            <a:r>
              <a:rPr lang="en-US" sz="1800" dirty="0"/>
              <a:t> </a:t>
            </a:r>
          </a:p>
          <a:p>
            <a:r>
              <a:rPr lang="en-US" sz="1800" dirty="0"/>
              <a:t>Modify your user interface by opening </a:t>
            </a:r>
            <a:r>
              <a:rPr lang="en-US" sz="1800" dirty="0" err="1"/>
              <a:t>decrypt_attributes_dialog_base.ui</a:t>
            </a:r>
            <a:r>
              <a:rPr lang="en-US" sz="1800" dirty="0"/>
              <a:t> in Qt Designer </a:t>
            </a:r>
          </a:p>
          <a:p>
            <a:endParaRPr lang="en-US" sz="1800" dirty="0"/>
          </a:p>
          <a:p>
            <a:r>
              <a:rPr lang="en-US" sz="1800" dirty="0"/>
              <a:t>©2011-2019 </a:t>
            </a:r>
            <a:r>
              <a:rPr lang="en-US" sz="1800" dirty="0" err="1"/>
              <a:t>GeoApt</a:t>
            </a:r>
            <a:r>
              <a:rPr lang="en-US" sz="1800" dirty="0"/>
              <a:t> LLC - </a:t>
            </a:r>
            <a:r>
              <a:rPr lang="en-US" sz="1800" dirty="0" err="1"/>
              <a:t>geoapt.com</a:t>
            </a:r>
            <a:r>
              <a:rPr lang="en-US" sz="1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86EC-B80E-9B4A-A603-9B3114EF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A4CD-DCBA-8146-AA7C-E35F6277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B244-F5BB-7542-8CC7-5FF3F47E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982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682-617A-0341-A548-7002BEE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Dialog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4DB3-B8DC-0A49-9382-C1B4BE6C0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decrypt_attributes_dialog_base.ui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Qt Designer</a:t>
            </a:r>
          </a:p>
          <a:p>
            <a:pPr lvl="1"/>
            <a:r>
              <a:rPr lang="en-US" dirty="0"/>
              <a:t>You can use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Files\QGIS 3.22.0\bin\qt-designer</a:t>
            </a:r>
          </a:p>
          <a:p>
            <a:r>
              <a:rPr lang="en-US" dirty="0"/>
              <a:t>Insert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QTextEdit</a:t>
            </a:r>
            <a:r>
              <a:rPr lang="en-US" dirty="0"/>
              <a:t> and name 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accessTokenInput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Insert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add text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Your Bearer Access Token:</a:t>
            </a:r>
          </a:p>
          <a:p>
            <a:r>
              <a:rPr lang="en-US" dirty="0"/>
              <a:t>Save the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BBA1-1925-9B42-AA31-5A135CB3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5253-783E-4F4D-A278-878E5B9A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4E1F-268C-B64F-9785-8E9973AB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0DE55-27F2-A24B-BEAE-B6ABBD1A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92" y="4045646"/>
            <a:ext cx="2547058" cy="20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79219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A895-4CB6-664A-BA1D-91EDFF7C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9E28-2330-A449-B0C5-88931B37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341438"/>
            <a:ext cx="8815902" cy="4784725"/>
          </a:xfrm>
        </p:spPr>
        <p:txBody>
          <a:bodyPr/>
          <a:lstStyle/>
          <a:p>
            <a:r>
              <a:rPr lang="en-US" dirty="0"/>
              <a:t>Copy files to QGIS plugins folder &amp; re-open QGIS</a:t>
            </a:r>
          </a:p>
          <a:p>
            <a:r>
              <a:rPr lang="en-US" dirty="0"/>
              <a:t>Plugins / Manage and Install Plugins…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Reload Plugin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BCD0-6229-7F4D-B688-3C70B170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4E7A-61BC-BB4A-BB94-06757ADA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9AA5-694D-D343-82D3-DD970E13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7AB9D-B9A5-CC43-B6D5-14C3D346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44" y="2559888"/>
            <a:ext cx="6721472" cy="1738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99927-56C6-6944-A058-A8655A41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76" y="4625136"/>
            <a:ext cx="2097640" cy="1552011"/>
          </a:xfrm>
          <a:prstGeom prst="rect">
            <a:avLst/>
          </a:prstGeom>
        </p:spPr>
      </p:pic>
      <p:sp>
        <p:nvSpPr>
          <p:cNvPr id="9" name="Line Callout 1 8">
            <a:extLst>
              <a:ext uri="{FF2B5EF4-FFF2-40B4-BE49-F238E27FC236}">
                <a16:creationId xmlns:a16="http://schemas.microsoft.com/office/drawing/2014/main" id="{8F62F495-6169-AA4E-9E62-6873B59519EE}"/>
              </a:ext>
            </a:extLst>
          </p:cNvPr>
          <p:cNvSpPr/>
          <p:nvPr/>
        </p:nvSpPr>
        <p:spPr>
          <a:xfrm flipH="1">
            <a:off x="928655" y="5032293"/>
            <a:ext cx="3138825" cy="968536"/>
          </a:xfrm>
          <a:prstGeom prst="borderCallout1">
            <a:avLst>
              <a:gd name="adj1" fmla="val 18750"/>
              <a:gd name="adj2" fmla="val -8333"/>
              <a:gd name="adj3" fmla="val 3238"/>
              <a:gd name="adj4" fmla="val -3964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dirty="0" err="1"/>
              <a:t>decrypt_attributes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97866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C4E5-5A27-D446-82DA-54BE0498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Plugin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CB08-B3BC-5443-96B6-7A9FC6FF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decrypt_attributes.py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Notepad++</a:t>
            </a:r>
          </a:p>
          <a:p>
            <a:r>
              <a:rPr lang="en-US" dirty="0"/>
              <a:t>Go to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run(self):</a:t>
            </a:r>
          </a:p>
          <a:p>
            <a:pPr lvl="1"/>
            <a:r>
              <a:rPr lang="en-US" dirty="0"/>
              <a:t>Replace code pass with the first code version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Reload the Plugin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Plugin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8866-B71E-654D-BC28-0421E5C8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63FD-8270-184B-BAC4-191D784A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5170-C661-254A-8A17-1893BD7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926BF-B156-DA45-8D32-3354138AD370}"/>
              </a:ext>
            </a:extLst>
          </p:cNvPr>
          <p:cNvSpPr txBox="1"/>
          <p:nvPr/>
        </p:nvSpPr>
        <p:spPr>
          <a:xfrm>
            <a:off x="791110" y="2829521"/>
            <a:ext cx="8111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result: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self.dlg.accessTokenInput.toPlainText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E3B6F-4AF2-3C47-A1C6-D50E84E6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33" y="4546680"/>
            <a:ext cx="65659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0E0B0A-D8A3-244C-8BF0-878FE19227E5}"/>
              </a:ext>
            </a:extLst>
          </p:cNvPr>
          <p:cNvCxnSpPr>
            <a:cxnSpLocks/>
          </p:cNvCxnSpPr>
          <p:nvPr/>
        </p:nvCxnSpPr>
        <p:spPr>
          <a:xfrm flipH="1">
            <a:off x="2075380" y="4284324"/>
            <a:ext cx="92467" cy="6267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9B2317-EDB9-5542-A3F6-97C4163666E7}"/>
              </a:ext>
            </a:extLst>
          </p:cNvPr>
          <p:cNvCxnSpPr>
            <a:cxnSpLocks/>
          </p:cNvCxnSpPr>
          <p:nvPr/>
        </p:nvCxnSpPr>
        <p:spPr>
          <a:xfrm flipV="1">
            <a:off x="1921267" y="5457820"/>
            <a:ext cx="634606" cy="336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57193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84D9-9B18-164B-82B4-D00F3BCB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Plugin @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C541-401E-734C-A1F3-83DEDAF9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some text into the text box</a:t>
            </a:r>
          </a:p>
          <a:p>
            <a:r>
              <a:rPr lang="en-US" dirty="0"/>
              <a:t>Observe the Python Console to echo your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787B-7B2B-1C4A-BA22-CA5BEF21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2021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4D45-E406-7841-90D9-F8BD39A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GeoPackage with Encrypted Content</a:t>
            </a:r>
            <a:r>
              <a:rPr lang="en-US"/>
              <a:t> - OGC Developers Workshop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8D41-E64E-4947-A75B-C7FC131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347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GDI-DE Test Federation.pptx</Template>
  <TotalTime>737</TotalTime>
  <Words>1182</Words>
  <Application>Microsoft Macintosh PowerPoint</Application>
  <PresentationFormat>On-screen Show (4:3)</PresentationFormat>
  <Paragraphs>153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 Antiqua</vt:lpstr>
      <vt:lpstr>Britannic Bold</vt:lpstr>
      <vt:lpstr>Calibri</vt:lpstr>
      <vt:lpstr>Courier New</vt:lpstr>
      <vt:lpstr>Symbol</vt:lpstr>
      <vt:lpstr>Standarddesign</vt:lpstr>
      <vt:lpstr>GeoPackage with Encrypted Content  A New Approach  OGC Developers Workshop  8 December 2021 </vt:lpstr>
      <vt:lpstr>Developing a QGIS Plugin</vt:lpstr>
      <vt:lpstr>Preparing QGIS</vt:lpstr>
      <vt:lpstr>Create a new Plugin via Plugin Builder</vt:lpstr>
      <vt:lpstr>Plugin Builder Result</vt:lpstr>
      <vt:lpstr>Customize the Dialog Box</vt:lpstr>
      <vt:lpstr>Install the Plugin</vt:lpstr>
      <vt:lpstr>Customize the Plugin Code</vt:lpstr>
      <vt:lpstr>Observe Plugin @ Work</vt:lpstr>
      <vt:lpstr>Extending Plugin Functionality (1/2)</vt:lpstr>
      <vt:lpstr>Happy Coding </vt:lpstr>
      <vt:lpstr>Extending Plugin Functionality (2/2)</vt:lpstr>
      <vt:lpstr>Solution Plugin Decrypt Attributes </vt:lpstr>
      <vt:lpstr>Load GeoPackage with QGIS</vt:lpstr>
      <vt:lpstr>Run the Plugin Decrypt Attributes</vt:lpstr>
      <vt:lpstr>Thank You!</vt:lpstr>
    </vt:vector>
  </TitlesOfParts>
  <Company>AM Consult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Portfolio</dc:title>
  <dc:creator>Andreas Matheus</dc:creator>
  <cp:lastModifiedBy>Andreas Matheus</cp:lastModifiedBy>
  <cp:revision>141</cp:revision>
  <dcterms:created xsi:type="dcterms:W3CDTF">2012-07-16T06:53:34Z</dcterms:created>
  <dcterms:modified xsi:type="dcterms:W3CDTF">2021-11-22T16:36:29Z</dcterms:modified>
</cp:coreProperties>
</file>