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71" r:id="rId5"/>
    <p:sldId id="263" r:id="rId6"/>
    <p:sldId id="273" r:id="rId7"/>
    <p:sldId id="272" r:id="rId8"/>
    <p:sldId id="266" r:id="rId9"/>
    <p:sldId id="264" r:id="rId10"/>
    <p:sldId id="259" r:id="rId11"/>
    <p:sldId id="274" r:id="rId12"/>
    <p:sldId id="261" r:id="rId13"/>
    <p:sldId id="262" r:id="rId14"/>
    <p:sldId id="269" r:id="rId15"/>
    <p:sldId id="270" r:id="rId16"/>
    <p:sldId id="265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D0020212-000B-4CF5-BE5E-EE97B9489329}" type="datetimeFigureOut">
              <a:rPr lang="de-CH" smtClean="0"/>
              <a:t>15.12.2011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15.12.2011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15.12.2011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15.12.2011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15.12.2011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15.12.2011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15.12.2011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15.12.2011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15.12.2011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15.12.2011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0212-000B-4CF5-BE5E-EE97B9489329}" type="datetimeFigureOut">
              <a:rPr lang="de-CH" smtClean="0"/>
              <a:t>15.12.2011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D0020212-000B-4CF5-BE5E-EE97B9489329}" type="datetimeFigureOut">
              <a:rPr lang="de-CH" smtClean="0"/>
              <a:t>15.12.2011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Traildevils</a:t>
            </a:r>
            <a:r>
              <a:rPr lang="de-CH" dirty="0" smtClean="0"/>
              <a:t> </a:t>
            </a:r>
            <a:r>
              <a:rPr lang="de-CH" b="1" dirty="0" smtClean="0"/>
              <a:t>Mobile Web-App</a:t>
            </a:r>
            <a:endParaRPr lang="de-CH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X-</a:t>
            </a:r>
            <a:r>
              <a:rPr lang="de-CH" dirty="0" err="1" smtClean="0"/>
              <a:t>Platform</a:t>
            </a:r>
            <a:endParaRPr lang="de-CH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 rot="20483990">
            <a:off x="709315" y="4100740"/>
            <a:ext cx="2600545" cy="1188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800" kern="1200">
                <a:solidFill>
                  <a:srgbClr val="0001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 smtClean="0"/>
              <a:t>Stefan </a:t>
            </a:r>
            <a:r>
              <a:rPr lang="de-CH" dirty="0" err="1" smtClean="0"/>
              <a:t>Oderbolz</a:t>
            </a:r>
            <a:endParaRPr lang="de-CH" dirty="0" smtClean="0"/>
          </a:p>
          <a:p>
            <a:pPr algn="l"/>
            <a:r>
              <a:rPr lang="de-CH" dirty="0" smtClean="0"/>
              <a:t>Jürg  Hunziker</a:t>
            </a:r>
            <a:endParaRPr lang="de-CH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588224" y="428331"/>
            <a:ext cx="2326698" cy="336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800" kern="1200">
                <a:solidFill>
                  <a:srgbClr val="0001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CH" sz="1600" dirty="0" smtClean="0">
                <a:solidFill>
                  <a:schemeClr val="bg1">
                    <a:lumMod val="85000"/>
                  </a:schemeClr>
                </a:solidFill>
              </a:rPr>
              <a:t>16. Dezember 2011</a:t>
            </a:r>
          </a:p>
        </p:txBody>
      </p:sp>
    </p:spTree>
    <p:extLst>
      <p:ext uri="{BB962C8B-B14F-4D97-AF65-F5344CB8AC3E}">
        <p14:creationId xmlns:p14="http://schemas.microsoft.com/office/powerpoint/2010/main" val="42890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Unterstützte Browser:</a:t>
            </a:r>
          </a:p>
          <a:p>
            <a:pPr lvl="1"/>
            <a:r>
              <a:rPr lang="de-CH" dirty="0" smtClean="0"/>
              <a:t>Alle Webkit-fähigen Browser</a:t>
            </a:r>
            <a:br>
              <a:rPr lang="de-CH" dirty="0" smtClean="0"/>
            </a:br>
            <a:r>
              <a:rPr lang="de-CH" dirty="0" smtClean="0"/>
              <a:t>(Chrome, Opera, Safari)</a:t>
            </a:r>
          </a:p>
          <a:p>
            <a:pPr lvl="1"/>
            <a:r>
              <a:rPr lang="de-CH" dirty="0" smtClean="0"/>
              <a:t>Mobile Browser</a:t>
            </a:r>
            <a:br>
              <a:rPr lang="de-CH" dirty="0" smtClean="0"/>
            </a:br>
            <a:r>
              <a:rPr lang="de-CH" dirty="0" smtClean="0"/>
              <a:t>(</a:t>
            </a:r>
            <a:r>
              <a:rPr lang="de-CH" dirty="0" err="1" smtClean="0"/>
              <a:t>iOS</a:t>
            </a:r>
            <a:r>
              <a:rPr lang="de-CH" dirty="0" smtClean="0"/>
              <a:t>, </a:t>
            </a:r>
            <a:r>
              <a:rPr lang="de-CH" dirty="0" err="1" smtClean="0"/>
              <a:t>Android</a:t>
            </a:r>
            <a:r>
              <a:rPr lang="de-CH" dirty="0" smtClean="0"/>
              <a:t>, </a:t>
            </a:r>
            <a:r>
              <a:rPr lang="de-CH" dirty="0" err="1" smtClean="0"/>
              <a:t>BlackBerry</a:t>
            </a:r>
            <a:r>
              <a:rPr lang="de-CH" dirty="0" smtClean="0"/>
              <a:t>)</a:t>
            </a:r>
          </a:p>
          <a:p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550424" y="1772816"/>
            <a:ext cx="8280920" cy="86608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  <a:prstDash val="dash"/>
          </a:ln>
          <a:effectLst>
            <a:outerShdw blurRad="1143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CH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http</a:t>
            </a:r>
            <a:r>
              <a:rPr lang="de-CH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://</a:t>
            </a:r>
            <a:r>
              <a:rPr lang="de-CH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traildevils.rdmr.ch </a:t>
            </a:r>
            <a:endParaRPr lang="de-CH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038475"/>
            <a:ext cx="12382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124" y="3861048"/>
            <a:ext cx="1512168" cy="65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977" y="5198586"/>
            <a:ext cx="6191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865346"/>
            <a:ext cx="12763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694" y="5778885"/>
            <a:ext cx="14859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125" y="3551211"/>
            <a:ext cx="776287" cy="650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44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UI Richtlinien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Look &amp; </a:t>
            </a:r>
            <a:r>
              <a:rPr lang="de-CH" dirty="0" err="1" smtClean="0"/>
              <a:t>Feel</a:t>
            </a:r>
            <a:r>
              <a:rPr lang="de-CH" dirty="0" smtClean="0"/>
              <a:t> von </a:t>
            </a:r>
            <a:r>
              <a:rPr lang="de-CH" dirty="0" err="1" smtClean="0"/>
              <a:t>iOS</a:t>
            </a:r>
            <a:r>
              <a:rPr lang="de-CH" dirty="0" smtClean="0"/>
              <a:t> Apps</a:t>
            </a:r>
          </a:p>
          <a:p>
            <a:r>
              <a:rPr lang="de-CH" dirty="0" smtClean="0"/>
              <a:t>Dank CSS einfach austauschbar</a:t>
            </a:r>
          </a:p>
          <a:p>
            <a:pPr lvl="1"/>
            <a:r>
              <a:rPr lang="de-CH" dirty="0" smtClean="0"/>
              <a:t>Vorgaben: Apple, </a:t>
            </a:r>
            <a:r>
              <a:rPr lang="de-CH" dirty="0" err="1" smtClean="0"/>
              <a:t>Android</a:t>
            </a:r>
            <a:r>
              <a:rPr lang="de-CH" dirty="0" smtClean="0"/>
              <a:t>, </a:t>
            </a:r>
            <a:r>
              <a:rPr lang="de-CH" dirty="0" err="1" smtClean="0"/>
              <a:t>BlackBerry</a:t>
            </a:r>
            <a:r>
              <a:rPr lang="de-CH" dirty="0" smtClean="0"/>
              <a:t>, </a:t>
            </a:r>
            <a:r>
              <a:rPr lang="de-CH" dirty="0" err="1" smtClean="0"/>
              <a:t>Sencha</a:t>
            </a:r>
            <a:endParaRPr lang="de-CH" dirty="0" smtClean="0"/>
          </a:p>
          <a:p>
            <a:r>
              <a:rPr lang="de-CH" dirty="0" smtClean="0"/>
              <a:t>Orientierung an Standards</a:t>
            </a:r>
            <a:endParaRPr lang="de-CH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1229916" y="4004482"/>
            <a:ext cx="3009900" cy="698302"/>
            <a:chOff x="1001316" y="3811314"/>
            <a:chExt cx="3009900" cy="69830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316" y="3811314"/>
              <a:ext cx="3009900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1001316" y="4201839"/>
              <a:ext cx="3009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i="1" dirty="0" smtClean="0"/>
                <a:t>Suche</a:t>
              </a:r>
              <a:endParaRPr lang="de-CH" sz="1400" i="1" dirty="0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1229916" y="4954086"/>
            <a:ext cx="3238500" cy="1222177"/>
            <a:chOff x="1001316" y="4797152"/>
            <a:chExt cx="3238500" cy="1222177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316" y="4797152"/>
              <a:ext cx="3238500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feld 7"/>
            <p:cNvSpPr txBox="1"/>
            <p:nvPr/>
          </p:nvSpPr>
          <p:spPr>
            <a:xfrm>
              <a:off x="1115616" y="5711552"/>
              <a:ext cx="3009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i="1" dirty="0" smtClean="0"/>
                <a:t>Pull-Down Refresh</a:t>
              </a:r>
              <a:endParaRPr lang="de-CH" sz="1400" i="1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4991406" y="4004482"/>
            <a:ext cx="3352800" cy="1555552"/>
            <a:chOff x="4860032" y="4006577"/>
            <a:chExt cx="3352800" cy="155555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4006577"/>
              <a:ext cx="3352800" cy="1247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feld 8"/>
            <p:cNvSpPr txBox="1"/>
            <p:nvPr/>
          </p:nvSpPr>
          <p:spPr>
            <a:xfrm>
              <a:off x="5031482" y="5254352"/>
              <a:ext cx="3009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i="1" dirty="0" err="1" smtClean="0"/>
                <a:t>Swipe</a:t>
              </a:r>
              <a:r>
                <a:rPr lang="de-CH" sz="1400" i="1" dirty="0" smtClean="0"/>
                <a:t> Options Menu</a:t>
              </a:r>
              <a:endParaRPr lang="de-CH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11276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Grenzen </a:t>
            </a:r>
            <a:r>
              <a:rPr lang="de-CH" sz="3500" dirty="0" smtClean="0">
                <a:solidFill>
                  <a:schemeClr val="bg1">
                    <a:lumMod val="50000"/>
                  </a:schemeClr>
                </a:solidFill>
              </a:rPr>
              <a:t>von Web-Applikationen</a:t>
            </a:r>
            <a:endParaRPr lang="de-CH" sz="3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Weniger native Features im Browser</a:t>
            </a:r>
          </a:p>
          <a:p>
            <a:pPr lvl="1"/>
            <a:r>
              <a:rPr lang="de-CH" dirty="0" smtClean="0"/>
              <a:t>Es werden aber laufend neue Features dazukommen</a:t>
            </a:r>
          </a:p>
          <a:p>
            <a:pPr lvl="1"/>
            <a:r>
              <a:rPr lang="de-CH" b="1" dirty="0"/>
              <a:t>43</a:t>
            </a:r>
            <a:r>
              <a:rPr lang="de-CH" dirty="0"/>
              <a:t> </a:t>
            </a:r>
            <a:r>
              <a:rPr lang="de-CH" dirty="0" smtClean="0"/>
              <a:t>Offene </a:t>
            </a:r>
            <a:r>
              <a:rPr lang="de-CH" dirty="0" err="1" smtClean="0"/>
              <a:t>JavaScipt</a:t>
            </a:r>
            <a:r>
              <a:rPr lang="de-CH" dirty="0" smtClean="0"/>
              <a:t> API </a:t>
            </a:r>
            <a:r>
              <a:rPr lang="de-CH" dirty="0" err="1" smtClean="0"/>
              <a:t>Drafts</a:t>
            </a:r>
            <a:r>
              <a:rPr lang="de-CH" dirty="0" smtClean="0"/>
              <a:t> auf W3C</a:t>
            </a:r>
            <a:br>
              <a:rPr lang="de-CH" dirty="0" smtClean="0"/>
            </a:br>
            <a:r>
              <a:rPr lang="de-CH" dirty="0" smtClean="0"/>
              <a:t>(Bsp.: File API,  Vibration API, </a:t>
            </a:r>
            <a:r>
              <a:rPr lang="de-CH" dirty="0" err="1" smtClean="0"/>
              <a:t>DeviceOrientation</a:t>
            </a:r>
            <a:r>
              <a:rPr lang="de-CH" dirty="0" smtClean="0"/>
              <a:t>, </a:t>
            </a:r>
            <a:r>
              <a:rPr lang="de-CH" dirty="0" err="1" smtClean="0"/>
              <a:t>Battery</a:t>
            </a:r>
            <a:r>
              <a:rPr lang="de-CH" dirty="0" smtClean="0"/>
              <a:t> Status, XML </a:t>
            </a:r>
            <a:r>
              <a:rPr lang="de-CH" dirty="0" err="1" smtClean="0"/>
              <a:t>HttpRequest</a:t>
            </a:r>
            <a:r>
              <a:rPr lang="de-CH" dirty="0" smtClean="0"/>
              <a:t> L2, Web </a:t>
            </a:r>
            <a:r>
              <a:rPr lang="de-CH" dirty="0" err="1" smtClean="0"/>
              <a:t>Notifications</a:t>
            </a:r>
            <a:r>
              <a:rPr lang="de-CH" dirty="0" smtClean="0"/>
              <a:t>)</a:t>
            </a:r>
          </a:p>
          <a:p>
            <a:r>
              <a:rPr lang="de-CH" dirty="0" smtClean="0"/>
              <a:t>Performance</a:t>
            </a:r>
          </a:p>
          <a:p>
            <a:pPr lvl="1"/>
            <a:r>
              <a:rPr lang="de-CH" dirty="0" smtClean="0"/>
              <a:t>JavaScript ist vergleichsweise langsam</a:t>
            </a:r>
          </a:p>
          <a:p>
            <a:r>
              <a:rPr lang="de-CH" dirty="0" smtClean="0"/>
              <a:t>Speicher/Cache (Web Storage) nur </a:t>
            </a:r>
            <a:r>
              <a:rPr lang="de-CH" b="1" dirty="0" smtClean="0"/>
              <a:t>vollständig</a:t>
            </a:r>
            <a:r>
              <a:rPr lang="de-CH" dirty="0" smtClean="0"/>
              <a:t> löschbar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9360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Zukunft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2.0</a:t>
            </a:r>
          </a:p>
          <a:p>
            <a:pPr lvl="1"/>
            <a:r>
              <a:rPr lang="de-CH" dirty="0" smtClean="0"/>
              <a:t>seit 9. Dezember </a:t>
            </a:r>
            <a:r>
              <a:rPr lang="de-CH" dirty="0" smtClean="0">
                <a:sym typeface="Wingdings" pitchFamily="2" charset="2"/>
              </a:rPr>
              <a:t> 3. Preview-Version</a:t>
            </a:r>
            <a:endParaRPr lang="de-CH" dirty="0" smtClean="0"/>
          </a:p>
          <a:p>
            <a:pPr lvl="1"/>
            <a:r>
              <a:rPr lang="de-CH" dirty="0" smtClean="0"/>
              <a:t>Höhere Performance auf </a:t>
            </a:r>
            <a:r>
              <a:rPr lang="de-CH" dirty="0" err="1" smtClean="0"/>
              <a:t>Android</a:t>
            </a:r>
            <a:endParaRPr lang="de-CH" dirty="0" smtClean="0"/>
          </a:p>
          <a:p>
            <a:pPr lvl="1"/>
            <a:r>
              <a:rPr lang="de-CH" dirty="0" smtClean="0"/>
              <a:t>Neues Klassensystem</a:t>
            </a:r>
          </a:p>
          <a:p>
            <a:r>
              <a:rPr lang="de-CH" dirty="0" smtClean="0"/>
              <a:t>Sencha.io</a:t>
            </a:r>
          </a:p>
          <a:p>
            <a:pPr lvl="1"/>
            <a:r>
              <a:rPr lang="de-CH" dirty="0" err="1" smtClean="0"/>
              <a:t>Clouddienst</a:t>
            </a:r>
            <a:r>
              <a:rPr lang="de-CH" dirty="0" smtClean="0"/>
              <a:t> für Mobile-Applikationen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00512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2.0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80000" tIns="108000" rIns="180000" bIns="108000">
            <a:noAutofit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Ext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define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My.app.Panel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extend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Ext.panel.Panel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,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requires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[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'My.app.PanelPart2'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,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'My.app.PanelPart3'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],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 smtClean="0"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constructor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itchFamily="49" charset="0"/>
                <a:ea typeface="Arial"/>
                <a:cs typeface="Courier New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config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</a:t>
            </a:r>
            <a:r>
              <a:rPr lang="en-US" sz="1200" b="1" dirty="0" err="1">
                <a:solidFill>
                  <a:srgbClr val="000080"/>
                </a:solidFill>
                <a:latin typeface="Courier New" pitchFamily="49" charset="0"/>
                <a:ea typeface="Arial"/>
                <a:cs typeface="Courier New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callParent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arguments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ea typeface="Arial"/>
                <a:cs typeface="Courier New" pitchFamily="49" charset="0"/>
              </a:rPr>
              <a:t>// calls 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  <a:ea typeface="Arial"/>
                <a:cs typeface="Courier New" pitchFamily="49" charset="0"/>
              </a:rPr>
              <a:t>Ext.panel.Panel's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  <a:ea typeface="Arial"/>
                <a:cs typeface="Courier New" pitchFamily="49" charset="0"/>
              </a:rPr>
              <a:t> constructor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},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Arial"/>
                <a:cs typeface="Courier New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statics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method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itchFamily="49" charset="0"/>
                <a:ea typeface="Arial"/>
                <a:cs typeface="Courier New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	</a:t>
            </a:r>
            <a:r>
              <a:rPr lang="en-US" sz="1200" b="1" dirty="0">
                <a:solidFill>
                  <a:srgbClr val="000080"/>
                </a:solidFill>
                <a:latin typeface="Courier New" pitchFamily="49" charset="0"/>
                <a:ea typeface="Arial"/>
                <a:cs typeface="Courier New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abc</a:t>
            </a:r>
            <a:r>
              <a:rPr lang="en-US" sz="1200" dirty="0">
                <a:solidFill>
                  <a:srgbClr val="808080"/>
                </a:solidFill>
                <a:latin typeface="Courier New" pitchFamily="49" charset="0"/>
                <a:ea typeface="Arial"/>
                <a:cs typeface="Courier New" pitchFamily="49" charset="0"/>
              </a:rPr>
              <a:t>'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;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	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}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	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}</a:t>
            </a:r>
            <a:endParaRPr lang="de-CH" sz="1200" dirty="0">
              <a:latin typeface="Courier New" pitchFamily="49" charset="0"/>
              <a:ea typeface="Arial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Arial"/>
                <a:cs typeface="Courier New" pitchFamily="49" charset="0"/>
              </a:rPr>
              <a:t>});</a:t>
            </a:r>
            <a:endParaRPr lang="de-CH" sz="1200" dirty="0">
              <a:effectLst/>
              <a:latin typeface="Courier New" pitchFamily="49" charset="0"/>
              <a:ea typeface="Arial"/>
              <a:cs typeface="Courier New" pitchFamily="49" charset="0"/>
            </a:endParaRPr>
          </a:p>
        </p:txBody>
      </p:sp>
      <p:sp>
        <p:nvSpPr>
          <p:cNvPr id="4" name="Line Callout 2 3"/>
          <p:cNvSpPr/>
          <p:nvPr/>
        </p:nvSpPr>
        <p:spPr>
          <a:xfrm>
            <a:off x="7308304" y="1962447"/>
            <a:ext cx="1532908" cy="648072"/>
          </a:xfrm>
          <a:prstGeom prst="borderCallout2">
            <a:avLst>
              <a:gd name="adj1" fmla="val 18750"/>
              <a:gd name="adj2" fmla="val -799"/>
              <a:gd name="adj3" fmla="val 18750"/>
              <a:gd name="adj4" fmla="val -16667"/>
              <a:gd name="adj5" fmla="val 143507"/>
              <a:gd name="adj6" fmla="val -2242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 smtClean="0">
                <a:solidFill>
                  <a:srgbClr val="C00000"/>
                </a:solidFill>
              </a:rPr>
              <a:t>Dynamic </a:t>
            </a:r>
            <a:r>
              <a:rPr lang="de-CH" sz="1600" dirty="0" err="1" smtClean="0">
                <a:solidFill>
                  <a:srgbClr val="C00000"/>
                </a:solidFill>
              </a:rPr>
              <a:t>loading</a:t>
            </a:r>
            <a:endParaRPr lang="de-CH" sz="1600" dirty="0">
              <a:solidFill>
                <a:srgbClr val="C00000"/>
              </a:solidFill>
            </a:endParaRPr>
          </a:p>
        </p:txBody>
      </p:sp>
      <p:sp>
        <p:nvSpPr>
          <p:cNvPr id="5" name="Line Callout 2 4"/>
          <p:cNvSpPr/>
          <p:nvPr/>
        </p:nvSpPr>
        <p:spPr>
          <a:xfrm>
            <a:off x="7308304" y="2708920"/>
            <a:ext cx="1532908" cy="648072"/>
          </a:xfrm>
          <a:prstGeom prst="borderCallout2">
            <a:avLst>
              <a:gd name="adj1" fmla="val 18750"/>
              <a:gd name="adj2" fmla="val -799"/>
              <a:gd name="adj3" fmla="val 18750"/>
              <a:gd name="adj4" fmla="val -16667"/>
              <a:gd name="adj5" fmla="val 177152"/>
              <a:gd name="adj6" fmla="val -1811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 smtClean="0">
                <a:solidFill>
                  <a:srgbClr val="C00000"/>
                </a:solidFill>
              </a:rPr>
              <a:t>Simple </a:t>
            </a:r>
            <a:r>
              <a:rPr lang="de-CH" sz="1600" dirty="0" err="1" smtClean="0">
                <a:solidFill>
                  <a:srgbClr val="C00000"/>
                </a:solidFill>
              </a:rPr>
              <a:t>parent</a:t>
            </a:r>
            <a:r>
              <a:rPr lang="de-CH" sz="1600" dirty="0" smtClean="0">
                <a:solidFill>
                  <a:srgbClr val="C00000"/>
                </a:solidFill>
              </a:rPr>
              <a:t> </a:t>
            </a:r>
            <a:r>
              <a:rPr lang="de-CH" sz="1600" dirty="0" err="1" smtClean="0">
                <a:solidFill>
                  <a:srgbClr val="C00000"/>
                </a:solidFill>
              </a:rPr>
              <a:t>calling</a:t>
            </a:r>
            <a:endParaRPr lang="de-CH" sz="1600" dirty="0">
              <a:solidFill>
                <a:srgbClr val="C00000"/>
              </a:solidFill>
            </a:endParaRPr>
          </a:p>
        </p:txBody>
      </p:sp>
      <p:sp>
        <p:nvSpPr>
          <p:cNvPr id="6" name="Line Callout 2 5"/>
          <p:cNvSpPr/>
          <p:nvPr/>
        </p:nvSpPr>
        <p:spPr>
          <a:xfrm>
            <a:off x="7308304" y="4257092"/>
            <a:ext cx="1532908" cy="648072"/>
          </a:xfrm>
          <a:prstGeom prst="borderCallout2">
            <a:avLst>
              <a:gd name="adj1" fmla="val 18750"/>
              <a:gd name="adj2" fmla="val -799"/>
              <a:gd name="adj3" fmla="val 18750"/>
              <a:gd name="adj4" fmla="val -16667"/>
              <a:gd name="adj5" fmla="val 67398"/>
              <a:gd name="adj6" fmla="val -21533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 err="1" smtClean="0">
                <a:solidFill>
                  <a:srgbClr val="C00000"/>
                </a:solidFill>
              </a:rPr>
              <a:t>Static</a:t>
            </a:r>
            <a:r>
              <a:rPr lang="de-CH" sz="1600" dirty="0" smtClean="0">
                <a:solidFill>
                  <a:srgbClr val="C00000"/>
                </a:solidFill>
              </a:rPr>
              <a:t> </a:t>
            </a:r>
            <a:r>
              <a:rPr lang="de-CH" sz="1600" dirty="0" err="1" smtClean="0">
                <a:solidFill>
                  <a:srgbClr val="C00000"/>
                </a:solidFill>
              </a:rPr>
              <a:t>methods</a:t>
            </a:r>
            <a:endParaRPr lang="de-CH" sz="1600" dirty="0">
              <a:solidFill>
                <a:srgbClr val="C00000"/>
              </a:solidFill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7308304" y="1196752"/>
            <a:ext cx="1532908" cy="648072"/>
          </a:xfrm>
          <a:prstGeom prst="borderCallout2">
            <a:avLst>
              <a:gd name="adj1" fmla="val 18750"/>
              <a:gd name="adj2" fmla="val -799"/>
              <a:gd name="adj3" fmla="val 18750"/>
              <a:gd name="adj4" fmla="val -16667"/>
              <a:gd name="adj5" fmla="val 193528"/>
              <a:gd name="adj6" fmla="val -21992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600" dirty="0" err="1" smtClean="0">
                <a:solidFill>
                  <a:srgbClr val="C00000"/>
                </a:solidFill>
              </a:rPr>
              <a:t>Extending</a:t>
            </a:r>
            <a:r>
              <a:rPr lang="de-CH" sz="1600" dirty="0" smtClean="0">
                <a:solidFill>
                  <a:srgbClr val="C00000"/>
                </a:solidFill>
              </a:rPr>
              <a:t> </a:t>
            </a:r>
            <a:r>
              <a:rPr lang="de-CH" sz="1600" dirty="0" err="1" smtClean="0">
                <a:solidFill>
                  <a:srgbClr val="C00000"/>
                </a:solidFill>
              </a:rPr>
              <a:t>classes</a:t>
            </a:r>
            <a:endParaRPr lang="de-CH" sz="16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2200" y="5661248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</a:rPr>
              <a:t>st2.0_class_system.js</a:t>
            </a:r>
            <a:endParaRPr lang="de-CH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6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Sencha.io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REST-API für Bildbearbeitung</a:t>
            </a:r>
          </a:p>
          <a:p>
            <a:r>
              <a:rPr lang="de-CH" dirty="0" smtClean="0"/>
              <a:t>Dynamisch Bilder in verschiedenen Grössen generieren</a:t>
            </a:r>
          </a:p>
          <a:p>
            <a:endParaRPr lang="de-CH" dirty="0"/>
          </a:p>
          <a:p>
            <a:endParaRPr lang="de-CH" dirty="0" smtClean="0"/>
          </a:p>
          <a:p>
            <a:pPr lvl="1"/>
            <a:r>
              <a:rPr lang="de-CH" dirty="0" smtClean="0"/>
              <a:t>Bild wird automatisch auf Bildschirmgrösse des Devices angepasst</a:t>
            </a:r>
          </a:p>
          <a:p>
            <a:r>
              <a:rPr lang="de-CH" dirty="0" smtClean="0"/>
              <a:t>Data URLs von Bildern generieren</a:t>
            </a:r>
            <a:br>
              <a:rPr lang="de-CH" dirty="0" smtClean="0"/>
            </a:br>
            <a:r>
              <a:rPr lang="de-CH" sz="1600" dirty="0" smtClean="0"/>
              <a:t>(</a:t>
            </a:r>
            <a:r>
              <a:rPr lang="de-CH" sz="1600" dirty="0" err="1"/>
              <a:t>data:image</a:t>
            </a:r>
            <a:r>
              <a:rPr lang="de-CH" sz="1600" dirty="0"/>
              <a:t>/jpeg;base64,/9j/4AAQSkZJRgABAQ</a:t>
            </a:r>
            <a:r>
              <a:rPr lang="de-CH" sz="1600" dirty="0" smtClean="0"/>
              <a:t>...)</a:t>
            </a:r>
          </a:p>
          <a:p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3501008"/>
            <a:ext cx="7272808" cy="46587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square" lIns="180000" tIns="108000" rIns="180000" bIns="108000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CH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&lt;</a:t>
            </a:r>
            <a:r>
              <a:rPr lang="de-CH" sz="14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img</a:t>
            </a:r>
            <a:r>
              <a:rPr lang="de-CH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 </a:t>
            </a:r>
            <a:r>
              <a:rPr lang="de-CH" sz="14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src</a:t>
            </a:r>
            <a:r>
              <a:rPr lang="de-CH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=</a:t>
            </a:r>
            <a:r>
              <a:rPr lang="de-CH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'http://src.sencha.io/http://sencha.com/files/u.jpg'</a:t>
            </a:r>
            <a:r>
              <a:rPr lang="de-CH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 </a:t>
            </a:r>
            <a:r>
              <a:rPr lang="de-CH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Arial"/>
                <a:cs typeface="Times New Roman"/>
              </a:rPr>
              <a:t>/&gt;</a:t>
            </a:r>
            <a:endParaRPr lang="de-CH" sz="1400" dirty="0">
              <a:effectLst/>
              <a:latin typeface="Arial"/>
              <a:ea typeface="Arial"/>
              <a:cs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25" y="836712"/>
            <a:ext cx="1857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804" y="4797152"/>
            <a:ext cx="2629792" cy="15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9156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Das müssen Sie wissen!</a:t>
            </a:r>
            <a:br>
              <a:rPr lang="de-CH" dirty="0" smtClean="0"/>
            </a:br>
            <a:r>
              <a:rPr lang="de-CH" sz="3500" dirty="0" err="1" smtClean="0">
                <a:solidFill>
                  <a:schemeClr val="bg1">
                    <a:lumMod val="50000"/>
                  </a:schemeClr>
                </a:solidFill>
              </a:rPr>
              <a:t>Lessons</a:t>
            </a:r>
            <a:r>
              <a:rPr lang="de-CH" sz="35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3500" dirty="0" err="1" smtClean="0">
                <a:solidFill>
                  <a:schemeClr val="bg1">
                    <a:lumMod val="50000"/>
                  </a:schemeClr>
                </a:solidFill>
              </a:rPr>
              <a:t>learned</a:t>
            </a:r>
            <a:endParaRPr lang="de-CH" sz="3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macht Freude</a:t>
            </a:r>
          </a:p>
          <a:p>
            <a:r>
              <a:rPr lang="de-CH" dirty="0" smtClean="0"/>
              <a:t>JavaScript eher weniger</a:t>
            </a:r>
          </a:p>
          <a:p>
            <a:r>
              <a:rPr lang="de-CH" dirty="0" smtClean="0"/>
              <a:t>Grössere mobile Web-Applikationen sind noch nicht «salonfähig»</a:t>
            </a:r>
          </a:p>
          <a:p>
            <a:pPr lvl="1"/>
            <a:r>
              <a:rPr lang="de-CH" dirty="0" smtClean="0"/>
              <a:t>Es fehlt der native Touch</a:t>
            </a:r>
          </a:p>
          <a:p>
            <a:pPr lvl="1"/>
            <a:r>
              <a:rPr lang="de-CH" dirty="0" smtClean="0"/>
              <a:t>Zu hohe Reaktionszeiten</a:t>
            </a:r>
          </a:p>
          <a:p>
            <a:r>
              <a:rPr lang="de-CH" dirty="0" smtClean="0"/>
              <a:t>Übergangslösung: Hybrid-Apps (z.B. </a:t>
            </a:r>
            <a:r>
              <a:rPr lang="de-CH" dirty="0" err="1" smtClean="0"/>
              <a:t>PhoneGap</a:t>
            </a:r>
            <a:r>
              <a:rPr lang="de-CH" dirty="0" smtClean="0"/>
              <a:t>)</a:t>
            </a:r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72068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Technologie</a:t>
            </a:r>
          </a:p>
          <a:p>
            <a:pPr lvl="1"/>
            <a:r>
              <a:rPr lang="de-CH" dirty="0" smtClean="0"/>
              <a:t>Server: PHP</a:t>
            </a:r>
          </a:p>
          <a:p>
            <a:pPr lvl="1"/>
            <a:r>
              <a:rPr lang="de-CH" dirty="0" smtClean="0"/>
              <a:t>Client: </a:t>
            </a:r>
            <a:r>
              <a:rPr lang="de-CH" dirty="0" err="1" smtClean="0"/>
              <a:t>Sencha</a:t>
            </a:r>
            <a:r>
              <a:rPr lang="de-CH" dirty="0" smtClean="0"/>
              <a:t> Touch (JavaScript)</a:t>
            </a:r>
          </a:p>
          <a:p>
            <a:r>
              <a:rPr lang="de-CH" dirty="0" smtClean="0"/>
              <a:t>Demo</a:t>
            </a:r>
          </a:p>
          <a:p>
            <a:r>
              <a:rPr lang="de-CH" dirty="0" smtClean="0"/>
              <a:t>Webapplikationen</a:t>
            </a:r>
          </a:p>
          <a:p>
            <a:pPr lvl="1"/>
            <a:r>
              <a:rPr lang="de-CH" dirty="0" smtClean="0"/>
              <a:t>Grenzen</a:t>
            </a:r>
          </a:p>
          <a:p>
            <a:pPr lvl="1"/>
            <a:r>
              <a:rPr lang="de-CH" dirty="0" smtClean="0"/>
              <a:t>Zukunft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3767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App realisiert als Webseite</a:t>
            </a:r>
          </a:p>
          <a:p>
            <a:r>
              <a:rPr lang="de-CH" dirty="0" smtClean="0"/>
              <a:t>Server: PHP</a:t>
            </a:r>
          </a:p>
          <a:p>
            <a:pPr lvl="1"/>
            <a:r>
              <a:rPr lang="de-CH" dirty="0" smtClean="0"/>
              <a:t>Zwischenschicht von </a:t>
            </a:r>
            <a:r>
              <a:rPr lang="de-CH" dirty="0" err="1" smtClean="0"/>
              <a:t>Traildevils</a:t>
            </a:r>
            <a:r>
              <a:rPr lang="de-CH" dirty="0" smtClean="0"/>
              <a:t> API und App</a:t>
            </a:r>
          </a:p>
          <a:p>
            <a:pPr lvl="1"/>
            <a:r>
              <a:rPr lang="de-CH" dirty="0" smtClean="0"/>
              <a:t>Bereitstellen der Daten</a:t>
            </a:r>
          </a:p>
          <a:p>
            <a:pPr lvl="1"/>
            <a:r>
              <a:rPr lang="de-CH" dirty="0" smtClean="0"/>
              <a:t>Selektieren der </a:t>
            </a:r>
            <a:r>
              <a:rPr lang="de-CH" dirty="0" err="1" smtClean="0"/>
              <a:t>Trails</a:t>
            </a:r>
            <a:r>
              <a:rPr lang="de-CH" dirty="0" smtClean="0"/>
              <a:t> geordnet nach </a:t>
            </a:r>
            <a:r>
              <a:rPr lang="de-CH" b="1" dirty="0" smtClean="0"/>
              <a:t>Distanz</a:t>
            </a:r>
            <a:endParaRPr lang="de-CH" dirty="0" smtClean="0"/>
          </a:p>
          <a:p>
            <a:r>
              <a:rPr lang="de-CH" dirty="0" smtClean="0"/>
              <a:t>Client: </a:t>
            </a:r>
            <a:r>
              <a:rPr lang="de-CH" dirty="0" err="1" smtClean="0"/>
              <a:t>Sencha</a:t>
            </a:r>
            <a:r>
              <a:rPr lang="de-CH" dirty="0" smtClean="0"/>
              <a:t> Touch</a:t>
            </a:r>
          </a:p>
          <a:p>
            <a:pPr lvl="1"/>
            <a:r>
              <a:rPr lang="de-CH" dirty="0" smtClean="0"/>
              <a:t>Mobile </a:t>
            </a:r>
            <a:r>
              <a:rPr lang="de-CH" smtClean="0"/>
              <a:t>JavaScript Framework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5370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System-Architektur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098" name="Picture 2" descr="U:\Deployment 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8881594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93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Basierend auf </a:t>
            </a:r>
            <a:r>
              <a:rPr lang="de-CH" dirty="0" err="1" smtClean="0"/>
              <a:t>ExtJS</a:t>
            </a:r>
            <a:endParaRPr lang="de-CH" dirty="0"/>
          </a:p>
          <a:p>
            <a:pPr lvl="1"/>
            <a:r>
              <a:rPr lang="de-CH" dirty="0" smtClean="0"/>
              <a:t>JavaScript Framework für Web-Applikationen</a:t>
            </a:r>
          </a:p>
          <a:p>
            <a:pPr lvl="1"/>
            <a:r>
              <a:rPr lang="de-CH" dirty="0" smtClean="0"/>
              <a:t>seit 2007</a:t>
            </a:r>
          </a:p>
          <a:p>
            <a:r>
              <a:rPr lang="de-CH" dirty="0" smtClean="0"/>
              <a:t>Gebaut mit Web Standards (HTML5, CSS3)</a:t>
            </a:r>
          </a:p>
          <a:p>
            <a:r>
              <a:rPr lang="de-CH" dirty="0" smtClean="0"/>
              <a:t>Touch Events</a:t>
            </a:r>
          </a:p>
          <a:p>
            <a:r>
              <a:rPr lang="de-CH" dirty="0" smtClean="0"/>
              <a:t>MVC</a:t>
            </a:r>
          </a:p>
          <a:p>
            <a:r>
              <a:rPr lang="de-CH" dirty="0" smtClean="0"/>
              <a:t>Zugriff auf Datenquellen (AJAX , JSON, </a:t>
            </a:r>
            <a:r>
              <a:rPr lang="de-CH" dirty="0" err="1" smtClean="0"/>
              <a:t>Local</a:t>
            </a:r>
            <a:r>
              <a:rPr lang="de-CH" dirty="0" smtClean="0"/>
              <a:t> Storage)</a:t>
            </a:r>
          </a:p>
          <a:p>
            <a:r>
              <a:rPr lang="de-CH" dirty="0" smtClean="0"/>
              <a:t>Viele GUI-Komponenten</a:t>
            </a:r>
          </a:p>
          <a:p>
            <a:r>
              <a:rPr lang="de-CH" dirty="0" smtClean="0"/>
              <a:t>Community-</a:t>
            </a:r>
            <a:r>
              <a:rPr lang="de-CH" dirty="0" err="1" smtClean="0"/>
              <a:t>Plugins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56" y="836712"/>
            <a:ext cx="14001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20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– </a:t>
            </a:r>
            <a:r>
              <a:rPr lang="de-CH" dirty="0" err="1" smtClean="0"/>
              <a:t>Hello</a:t>
            </a:r>
            <a:r>
              <a:rPr lang="de-CH" smtClean="0"/>
              <a:t> World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2" y="1988840"/>
            <a:ext cx="8064896" cy="41764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5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</a:t>
            </a:r>
            <a:r>
              <a:rPr lang="de-CH" sz="15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de-CH" sz="15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5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src</a:t>
            </a:r>
            <a:r>
              <a:rPr lang="de-CH" sz="15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de-CH" sz="1500" dirty="0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500" dirty="0" err="1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lib</a:t>
            </a:r>
            <a:r>
              <a:rPr lang="de-CH" sz="1500" dirty="0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/sencha-touch.js"</a:t>
            </a:r>
            <a:r>
              <a:rPr lang="de-CH" sz="15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5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type</a:t>
            </a:r>
            <a:r>
              <a:rPr lang="de-CH" sz="15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de-CH" sz="15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5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text</a:t>
            </a:r>
            <a:r>
              <a:rPr lang="de-CH" sz="15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/</a:t>
            </a:r>
            <a:r>
              <a:rPr lang="de-CH" sz="15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javascript</a:t>
            </a:r>
            <a:r>
              <a:rPr lang="de-CH" sz="15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5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&gt;&lt;/</a:t>
            </a:r>
            <a:r>
              <a:rPr lang="de-CH" sz="15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de-CH" sz="15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</a:t>
            </a:r>
            <a:r>
              <a:rPr lang="de-CH" sz="15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endParaRPr lang="de-CH" sz="15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type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6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text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/</a:t>
            </a:r>
            <a:r>
              <a:rPr lang="de-CH" sz="16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javascript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de-CH" sz="16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new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Ext</a:t>
            </a:r>
            <a:r>
              <a:rPr lang="de-CH" sz="1600" b="1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Application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({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launch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: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function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()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{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de-CH" sz="16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new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Ext</a:t>
            </a:r>
            <a:r>
              <a:rPr lang="de-CH" sz="1600" b="1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Panel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({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   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fullscreen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: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true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,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   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html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: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'</a:t>
            </a:r>
            <a:r>
              <a:rPr lang="de-CH" sz="16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Hello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 World!'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});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});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&lt;/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</a:t>
            </a:r>
            <a:endParaRPr lang="de-CH" sz="20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231" y="4694262"/>
            <a:ext cx="484822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37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- MVC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Model / Store erstellen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r>
              <a:rPr lang="de-CH" dirty="0" smtClean="0"/>
              <a:t>Controller erstellen</a:t>
            </a:r>
            <a:endParaRPr lang="de-CH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48816" y="2564904"/>
            <a:ext cx="4731296" cy="18722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Ext</a:t>
            </a:r>
            <a:r>
              <a:rPr lang="de-CH" sz="1200" b="1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regModel</a:t>
            </a:r>
            <a:r>
              <a:rPr lang="de-CH" sz="1200" b="1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de-CH" sz="12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‘Person'</a:t>
            </a:r>
            <a:r>
              <a:rPr lang="de-CH" sz="1200" b="1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fields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[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name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‘</a:t>
            </a:r>
            <a:r>
              <a:rPr lang="de-CH" sz="1200" dirty="0" err="1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firstName</a:t>
            </a:r>
            <a:r>
              <a:rPr lang="de-CH" sz="12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b="1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type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int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},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	</a:t>
            </a:r>
            <a:r>
              <a:rPr lang="de-CH" sz="1200" b="1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de-CH" sz="12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name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‘</a:t>
            </a:r>
            <a:r>
              <a:rPr lang="de-CH" sz="1200" dirty="0" err="1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lastName</a:t>
            </a:r>
            <a:r>
              <a:rPr lang="de-CH" sz="1200" dirty="0" smtClean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b="1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type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string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},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],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hasMany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model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'Type'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name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types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});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buNone/>
            </a:pPr>
            <a:endParaRPr lang="de-CH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55725" y="5157193"/>
            <a:ext cx="7467600" cy="93610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Ext</a:t>
            </a:r>
            <a:r>
              <a:rPr lang="de-CH" sz="1200" b="1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regController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dirty="0" err="1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controller</a:t>
            </a:r>
            <a:r>
              <a:rPr lang="de-CH" sz="1200" dirty="0">
                <a:solidFill>
                  <a:srgbClr val="808080"/>
                </a:solidFill>
                <a:latin typeface="Courier New" pitchFamily="49" charset="0"/>
                <a:ea typeface="Calibri"/>
                <a:cs typeface="Courier New" pitchFamily="49" charset="0"/>
              </a:rPr>
              <a:t>'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de-CH" sz="1200" dirty="0" err="1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addMarkers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 err="1">
                <a:solidFill>
                  <a:srgbClr val="000080"/>
                </a:solidFill>
                <a:latin typeface="Courier New" pitchFamily="49" charset="0"/>
                <a:ea typeface="Calibri"/>
                <a:cs typeface="Courier New" pitchFamily="49" charset="0"/>
              </a:rPr>
              <a:t>function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()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...</a:t>
            </a:r>
            <a:r>
              <a:rPr lang="de-CH" sz="1200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</a:t>
            </a:r>
            <a:endParaRPr lang="de-CH" sz="12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CH" sz="1200" b="1" dirty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});</a:t>
            </a:r>
            <a:endParaRPr lang="de-CH" sz="1200" dirty="0">
              <a:effectLst/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8570" y="2564904"/>
            <a:ext cx="2232248" cy="18722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Ext</a:t>
            </a:r>
            <a:r>
              <a:rPr lang="de-CH" sz="1200" b="1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de-CH" sz="12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regStore</a:t>
            </a:r>
            <a:r>
              <a:rPr lang="de-CH" sz="12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({</a:t>
            </a:r>
            <a:endParaRPr lang="de-CH" sz="16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	</a:t>
            </a:r>
            <a:r>
              <a:rPr lang="de-CH" sz="12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model</a:t>
            </a:r>
            <a:r>
              <a:rPr lang="de-CH" sz="12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:</a:t>
            </a:r>
            <a:r>
              <a:rPr lang="de-CH" sz="12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200" dirty="0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‘Person'</a:t>
            </a:r>
            <a:endParaRPr lang="de-CH" sz="16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2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});</a:t>
            </a:r>
            <a:endParaRPr lang="de-CH" sz="1600" dirty="0"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de-CH" sz="16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Gerade Verbindung 7"/>
          <p:cNvCxnSpPr>
            <a:stCxn id="6" idx="1"/>
            <a:endCxn id="4" idx="3"/>
          </p:cNvCxnSpPr>
          <p:nvPr/>
        </p:nvCxnSpPr>
        <p:spPr>
          <a:xfrm flipH="1">
            <a:off x="5580112" y="3501008"/>
            <a:ext cx="5184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35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848816" y="2060848"/>
            <a:ext cx="7467600" cy="3951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600" b="1" dirty="0" err="1">
                <a:solidFill>
                  <a:srgbClr val="00007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 err="1">
                <a:solidFill>
                  <a:srgbClr val="00007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Ext</a:t>
            </a:r>
            <a:r>
              <a:rPr lang="de-CH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de-CH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({</a:t>
            </a:r>
            <a:endParaRPr lang="de-CH" sz="16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CH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store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store</a:t>
            </a:r>
            <a:r>
              <a:rPr lang="de-CH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de-CH" sz="16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itemTpl</a:t>
            </a:r>
            <a:r>
              <a:rPr lang="de-CH" sz="160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'{</a:t>
            </a:r>
            <a:r>
              <a:rPr lang="de-CH" sz="1600" dirty="0" err="1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firstName</a:t>
            </a:r>
            <a:r>
              <a:rPr lang="de-CH" sz="1600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} {</a:t>
            </a:r>
            <a:r>
              <a:rPr lang="de-CH" sz="1600" dirty="0" err="1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lastName</a:t>
            </a:r>
            <a:r>
              <a:rPr lang="de-CH" sz="1600" dirty="0" smtClean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}'</a:t>
            </a:r>
            <a:r>
              <a:rPr lang="de-CH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grouped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indexBar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de-CH" sz="16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});</a:t>
            </a:r>
            <a:endParaRPr lang="de-CH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- View</a:t>
            </a:r>
            <a:endParaRPr lang="de-CH" dirty="0"/>
          </a:p>
        </p:txBody>
      </p:sp>
      <p:cxnSp>
        <p:nvCxnSpPr>
          <p:cNvPr id="6" name="Gewinkelte Verbindung 5"/>
          <p:cNvCxnSpPr/>
          <p:nvPr/>
        </p:nvCxnSpPr>
        <p:spPr>
          <a:xfrm>
            <a:off x="2240104" y="4055700"/>
            <a:ext cx="1491460" cy="1152128"/>
          </a:xfrm>
          <a:prstGeom prst="bentConnector3">
            <a:avLst>
              <a:gd name="adj1" fmla="val -1190"/>
            </a:avLst>
          </a:prstGeom>
          <a:ln w="5715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074" name="Picture 2" descr="Ext.List screensh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764631"/>
            <a:ext cx="4000228" cy="25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8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Priorität 1:</a:t>
            </a:r>
          </a:p>
          <a:p>
            <a:pPr lvl="1"/>
            <a:r>
              <a:rPr lang="de-CH" dirty="0" err="1" smtClean="0"/>
              <a:t>Trailliste</a:t>
            </a:r>
            <a:r>
              <a:rPr lang="de-CH" dirty="0" smtClean="0"/>
              <a:t> </a:t>
            </a:r>
            <a:r>
              <a:rPr lang="de-CH" dirty="0" err="1" smtClean="0"/>
              <a:t>abhänging</a:t>
            </a:r>
            <a:r>
              <a:rPr lang="de-CH" dirty="0" smtClean="0"/>
              <a:t> vom Standort</a:t>
            </a:r>
          </a:p>
          <a:p>
            <a:pPr lvl="1"/>
            <a:r>
              <a:rPr lang="de-CH" dirty="0" smtClean="0"/>
              <a:t>Detailansicht</a:t>
            </a:r>
          </a:p>
          <a:p>
            <a:pPr lvl="1"/>
            <a:r>
              <a:rPr lang="de-CH" dirty="0" err="1" smtClean="0"/>
              <a:t>Trails</a:t>
            </a:r>
            <a:r>
              <a:rPr lang="de-CH" dirty="0" smtClean="0"/>
              <a:t> auf Karte anzeigen</a:t>
            </a:r>
          </a:p>
          <a:p>
            <a:pPr lvl="1"/>
            <a:r>
              <a:rPr lang="de-CH" dirty="0" smtClean="0"/>
              <a:t>Suche/Filterung von </a:t>
            </a:r>
            <a:r>
              <a:rPr lang="de-CH" dirty="0" err="1" smtClean="0"/>
              <a:t>Trails</a:t>
            </a:r>
            <a:endParaRPr lang="de-CH" dirty="0"/>
          </a:p>
          <a:p>
            <a:r>
              <a:rPr lang="de-CH" dirty="0" smtClean="0"/>
              <a:t>Priorität 2:</a:t>
            </a:r>
          </a:p>
          <a:p>
            <a:pPr lvl="1"/>
            <a:r>
              <a:rPr lang="de-CH" dirty="0" smtClean="0"/>
              <a:t>Favoritenliste</a:t>
            </a:r>
          </a:p>
          <a:p>
            <a:pPr lvl="1"/>
            <a:r>
              <a:rPr lang="de-CH" dirty="0" smtClean="0"/>
              <a:t>Offlinefähigkeit</a:t>
            </a:r>
          </a:p>
          <a:p>
            <a:endParaRPr lang="de-CH" dirty="0"/>
          </a:p>
          <a:p>
            <a:r>
              <a:rPr lang="de-CH" sz="2800" dirty="0" smtClean="0"/>
              <a:t>Priorität 0: Neue Technologie kennenlernen :-)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321384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TC101790492[[fn=Skizzenbuch]]</Template>
  <TotalTime>0</TotalTime>
  <Words>386</Words>
  <Application>Microsoft Office PowerPoint</Application>
  <PresentationFormat>Bildschirmpräsentation (4:3)</PresentationFormat>
  <Paragraphs>148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Sketchbook</vt:lpstr>
      <vt:lpstr>Traildevils Mobile Web-App</vt:lpstr>
      <vt:lpstr>Agenda</vt:lpstr>
      <vt:lpstr>Technologie</vt:lpstr>
      <vt:lpstr>System-Architektur</vt:lpstr>
      <vt:lpstr>Sencha Touch</vt:lpstr>
      <vt:lpstr>Sencha Touch – Hello World</vt:lpstr>
      <vt:lpstr>Sencha Touch - MVC</vt:lpstr>
      <vt:lpstr>Sencha Touch - View</vt:lpstr>
      <vt:lpstr>Ziele</vt:lpstr>
      <vt:lpstr>Demo</vt:lpstr>
      <vt:lpstr>UI Richtlinien</vt:lpstr>
      <vt:lpstr>Grenzen von Web-Applikationen</vt:lpstr>
      <vt:lpstr>Zukunft</vt:lpstr>
      <vt:lpstr>Sencha Touch 2.0</vt:lpstr>
      <vt:lpstr>Sencha.io</vt:lpstr>
      <vt:lpstr>Das müssen Sie wissen! Lessons learned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Traildevils Mobil Web-App</dc:title>
  <dc:creator>Jürg Hunziker</dc:creator>
  <cp:lastModifiedBy>Jürg Hunziker</cp:lastModifiedBy>
  <cp:revision>158</cp:revision>
  <dcterms:created xsi:type="dcterms:W3CDTF">2011-12-08T13:04:46Z</dcterms:created>
  <dcterms:modified xsi:type="dcterms:W3CDTF">2011-12-15T10:34:32Z</dcterms:modified>
</cp:coreProperties>
</file>