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4994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106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75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6C435-CC9F-4A83-8200-BB0CC4B4BAC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61B03E-39E9-4BC7-9E8A-294307532F2B}">
      <dgm:prSet phldrT="[Text]"/>
      <dgm:spPr/>
      <dgm:t>
        <a:bodyPr/>
        <a:lstStyle/>
        <a:p>
          <a:pPr rtl="0"/>
          <a:endParaRPr lang="en-US" dirty="0"/>
        </a:p>
      </dgm:t>
    </dgm:pt>
    <dgm:pt modelId="{7B212DA6-A48F-42BA-9E0F-390166074F60}" type="parTrans" cxnId="{248CD85A-7C43-466C-8F11-62271AF238C4}">
      <dgm:prSet/>
      <dgm:spPr/>
      <dgm:t>
        <a:bodyPr/>
        <a:lstStyle/>
        <a:p>
          <a:endParaRPr lang="en-US"/>
        </a:p>
      </dgm:t>
    </dgm:pt>
    <dgm:pt modelId="{5446D8B9-B8E8-4713-AF3D-877CA8DF8F0C}" type="sibTrans" cxnId="{248CD85A-7C43-466C-8F11-62271AF238C4}">
      <dgm:prSet/>
      <dgm:spPr/>
      <dgm:t>
        <a:bodyPr/>
        <a:lstStyle/>
        <a:p>
          <a:endParaRPr lang="en-US"/>
        </a:p>
      </dgm:t>
    </dgm:pt>
    <dgm:pt modelId="{BCD13CE5-8578-4DA1-BF7F-0001DA92928E}">
      <dgm:prSet phldrT="[Text]"/>
      <dgm:spPr/>
      <dgm:t>
        <a:bodyPr/>
        <a:lstStyle/>
        <a:p>
          <a:endParaRPr lang="en-US" dirty="0">
            <a:solidFill>
              <a:schemeClr val="tx1"/>
            </a:solidFill>
            <a:latin typeface="+mj-lt"/>
          </a:endParaRPr>
        </a:p>
      </dgm:t>
    </dgm:pt>
    <dgm:pt modelId="{A6ABD7E6-0E63-49F2-8C64-8E3F9B74C541}" type="sibTrans" cxnId="{75D05035-A18D-4E15-B01C-CD9358EFC42A}">
      <dgm:prSet/>
      <dgm:spPr/>
      <dgm:t>
        <a:bodyPr/>
        <a:lstStyle/>
        <a:p>
          <a:endParaRPr lang="en-US"/>
        </a:p>
      </dgm:t>
    </dgm:pt>
    <dgm:pt modelId="{FEFE8F5D-0BC3-48D2-B609-4757D2C080B1}" type="parTrans" cxnId="{75D05035-A18D-4E15-B01C-CD9358EFC42A}">
      <dgm:prSet/>
      <dgm:spPr/>
      <dgm:t>
        <a:bodyPr/>
        <a:lstStyle/>
        <a:p>
          <a:endParaRPr lang="en-US"/>
        </a:p>
      </dgm:t>
    </dgm:pt>
    <dgm:pt modelId="{5BF019D8-F534-4BDF-9AE0-F547D57E3D61}">
      <dgm:prSet phldrT="[Text]" custT="1"/>
      <dgm:spPr/>
      <dgm:t>
        <a:bodyPr/>
        <a:lstStyle/>
        <a:p>
          <a:endParaRPr lang="en-US" sz="6000" dirty="0">
            <a:solidFill>
              <a:schemeClr val="tx1"/>
            </a:solidFill>
          </a:endParaRPr>
        </a:p>
      </dgm:t>
    </dgm:pt>
    <dgm:pt modelId="{AEDB0A52-9CD2-4CC6-8BC2-F5C3158B1F38}" type="sibTrans" cxnId="{81A069E3-E8B1-475C-9D7E-6A60965B905C}">
      <dgm:prSet/>
      <dgm:spPr/>
      <dgm:t>
        <a:bodyPr/>
        <a:lstStyle/>
        <a:p>
          <a:endParaRPr lang="en-US"/>
        </a:p>
      </dgm:t>
    </dgm:pt>
    <dgm:pt modelId="{80BF655E-C194-4FA3-A271-C5A7881B454B}" type="parTrans" cxnId="{81A069E3-E8B1-475C-9D7E-6A60965B905C}">
      <dgm:prSet/>
      <dgm:spPr/>
      <dgm:t>
        <a:bodyPr/>
        <a:lstStyle/>
        <a:p>
          <a:endParaRPr lang="en-US"/>
        </a:p>
      </dgm:t>
    </dgm:pt>
    <dgm:pt modelId="{802CCFED-7083-4D05-B8FF-9679B2A15C43}" type="pres">
      <dgm:prSet presAssocID="{C7A6C435-CC9F-4A83-8200-BB0CC4B4BACE}" presName="Name0" presStyleCnt="0">
        <dgm:presLayoutVars>
          <dgm:dir/>
          <dgm:resizeHandles val="exact"/>
        </dgm:presLayoutVars>
      </dgm:prSet>
      <dgm:spPr/>
    </dgm:pt>
    <dgm:pt modelId="{60207150-FFA0-4F69-9CFA-9C5575ED69EB}" type="pres">
      <dgm:prSet presAssocID="{BCD13CE5-8578-4DA1-BF7F-0001DA92928E}" presName="node" presStyleLbl="node1" presStyleIdx="0" presStyleCnt="3" custLinFactNeighborX="-5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5B72E-F498-4B4B-8160-930F3999F669}" type="pres">
      <dgm:prSet presAssocID="{A6ABD7E6-0E63-49F2-8C64-8E3F9B74C541}" presName="sibTrans" presStyleCnt="0"/>
      <dgm:spPr/>
    </dgm:pt>
    <dgm:pt modelId="{B42C739B-6D82-4B59-BB87-88FE0AD9F506}" type="pres">
      <dgm:prSet presAssocID="{9461B03E-39E9-4BC7-9E8A-294307532F2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64FB4-E428-4140-97C6-58831525AF16}" type="pres">
      <dgm:prSet presAssocID="{5446D8B9-B8E8-4713-AF3D-877CA8DF8F0C}" presName="sibTrans" presStyleCnt="0"/>
      <dgm:spPr/>
    </dgm:pt>
    <dgm:pt modelId="{7B41E0F5-3D51-4F7D-8356-879AF492E5D5}" type="pres">
      <dgm:prSet presAssocID="{5BF019D8-F534-4BDF-9AE0-F547D57E3D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CD85A-7C43-466C-8F11-62271AF238C4}" srcId="{C7A6C435-CC9F-4A83-8200-BB0CC4B4BACE}" destId="{9461B03E-39E9-4BC7-9E8A-294307532F2B}" srcOrd="1" destOrd="0" parTransId="{7B212DA6-A48F-42BA-9E0F-390166074F60}" sibTransId="{5446D8B9-B8E8-4713-AF3D-877CA8DF8F0C}"/>
    <dgm:cxn modelId="{84969013-1C97-4876-985C-97428C930521}" type="presOf" srcId="{5BF019D8-F534-4BDF-9AE0-F547D57E3D61}" destId="{7B41E0F5-3D51-4F7D-8356-879AF492E5D5}" srcOrd="0" destOrd="0" presId="urn:microsoft.com/office/officeart/2005/8/layout/hList6"/>
    <dgm:cxn modelId="{FE7B61A9-8C82-4F8F-A66E-1775727CAA0C}" type="presOf" srcId="{C7A6C435-CC9F-4A83-8200-BB0CC4B4BACE}" destId="{802CCFED-7083-4D05-B8FF-9679B2A15C43}" srcOrd="0" destOrd="0" presId="urn:microsoft.com/office/officeart/2005/8/layout/hList6"/>
    <dgm:cxn modelId="{75D05035-A18D-4E15-B01C-CD9358EFC42A}" srcId="{C7A6C435-CC9F-4A83-8200-BB0CC4B4BACE}" destId="{BCD13CE5-8578-4DA1-BF7F-0001DA92928E}" srcOrd="0" destOrd="0" parTransId="{FEFE8F5D-0BC3-48D2-B609-4757D2C080B1}" sibTransId="{A6ABD7E6-0E63-49F2-8C64-8E3F9B74C541}"/>
    <dgm:cxn modelId="{81A069E3-E8B1-475C-9D7E-6A60965B905C}" srcId="{C7A6C435-CC9F-4A83-8200-BB0CC4B4BACE}" destId="{5BF019D8-F534-4BDF-9AE0-F547D57E3D61}" srcOrd="2" destOrd="0" parTransId="{80BF655E-C194-4FA3-A271-C5A7881B454B}" sibTransId="{AEDB0A52-9CD2-4CC6-8BC2-F5C3158B1F38}"/>
    <dgm:cxn modelId="{800D4DED-85C3-4B2B-A0D6-B41BE6E760E0}" type="presOf" srcId="{9461B03E-39E9-4BC7-9E8A-294307532F2B}" destId="{B42C739B-6D82-4B59-BB87-88FE0AD9F506}" srcOrd="0" destOrd="0" presId="urn:microsoft.com/office/officeart/2005/8/layout/hList6"/>
    <dgm:cxn modelId="{2916F76E-1630-4A23-BFB4-6FA34892F099}" type="presOf" srcId="{BCD13CE5-8578-4DA1-BF7F-0001DA92928E}" destId="{60207150-FFA0-4F69-9CFA-9C5575ED69EB}" srcOrd="0" destOrd="0" presId="urn:microsoft.com/office/officeart/2005/8/layout/hList6"/>
    <dgm:cxn modelId="{962533D9-C2C9-4D9D-8F4E-7401335181C7}" type="presParOf" srcId="{802CCFED-7083-4D05-B8FF-9679B2A15C43}" destId="{60207150-FFA0-4F69-9CFA-9C5575ED69EB}" srcOrd="0" destOrd="0" presId="urn:microsoft.com/office/officeart/2005/8/layout/hList6"/>
    <dgm:cxn modelId="{9B11DB3D-1885-4522-ADA4-80D2F115A640}" type="presParOf" srcId="{802CCFED-7083-4D05-B8FF-9679B2A15C43}" destId="{9DD5B72E-F498-4B4B-8160-930F3999F669}" srcOrd="1" destOrd="0" presId="urn:microsoft.com/office/officeart/2005/8/layout/hList6"/>
    <dgm:cxn modelId="{C4F78F9C-7A15-4CA2-94E2-4107A0D2709E}" type="presParOf" srcId="{802CCFED-7083-4D05-B8FF-9679B2A15C43}" destId="{B42C739B-6D82-4B59-BB87-88FE0AD9F506}" srcOrd="2" destOrd="0" presId="urn:microsoft.com/office/officeart/2005/8/layout/hList6"/>
    <dgm:cxn modelId="{9D52F023-EC5F-4B88-A0C4-13943544198C}" type="presParOf" srcId="{802CCFED-7083-4D05-B8FF-9679B2A15C43}" destId="{D4164FB4-E428-4140-97C6-58831525AF16}" srcOrd="3" destOrd="0" presId="urn:microsoft.com/office/officeart/2005/8/layout/hList6"/>
    <dgm:cxn modelId="{CB2669A1-AC6B-4DDD-A241-95C2B2D03659}" type="presParOf" srcId="{802CCFED-7083-4D05-B8FF-9679B2A15C43}" destId="{7B41E0F5-3D51-4F7D-8356-879AF492E5D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207150-FFA0-4F69-9CFA-9C5575ED69EB}">
      <dsp:nvSpPr>
        <dsp:cNvPr id="0" name=""/>
        <dsp:cNvSpPr/>
      </dsp:nvSpPr>
      <dsp:spPr>
        <a:xfrm rot="16200000">
          <a:off x="-853167" y="853167"/>
          <a:ext cx="5418667" cy="371233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tx1"/>
            </a:solidFill>
            <a:latin typeface="+mj-lt"/>
          </a:endParaRPr>
        </a:p>
      </dsp:txBody>
      <dsp:txXfrm rot="16200000">
        <a:off x="-853167" y="853167"/>
        <a:ext cx="5418667" cy="3712331"/>
      </dsp:txXfrm>
    </dsp:sp>
    <dsp:sp modelId="{B42C739B-6D82-4B59-BB87-88FE0AD9F506}">
      <dsp:nvSpPr>
        <dsp:cNvPr id="0" name=""/>
        <dsp:cNvSpPr/>
      </dsp:nvSpPr>
      <dsp:spPr>
        <a:xfrm rot="16200000">
          <a:off x="3139016" y="853167"/>
          <a:ext cx="5418667" cy="371233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16200000">
        <a:off x="3139016" y="853167"/>
        <a:ext cx="5418667" cy="3712331"/>
      </dsp:txXfrm>
    </dsp:sp>
    <dsp:sp modelId="{7B41E0F5-3D51-4F7D-8356-879AF492E5D5}">
      <dsp:nvSpPr>
        <dsp:cNvPr id="0" name=""/>
        <dsp:cNvSpPr/>
      </dsp:nvSpPr>
      <dsp:spPr>
        <a:xfrm rot="16200000">
          <a:off x="7129772" y="853167"/>
          <a:ext cx="5418667" cy="371233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0" tIns="0" rIns="38100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>
            <a:solidFill>
              <a:schemeClr val="tx1"/>
            </a:solidFill>
          </a:endParaRPr>
        </a:p>
      </dsp:txBody>
      <dsp:txXfrm rot="16200000">
        <a:off x="7129772" y="853167"/>
        <a:ext cx="5418667" cy="3712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94FB7-BA34-4F1E-B1D8-5A20C7679AF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ADE9A-1331-4428-BD32-102BC48F33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563EF-4630-4134-959C-1F7BDE51EE8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578B5-5A58-442E-BE41-E7F73BE8B5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578B5-5A58-442E-BE41-E7F73BE8B5F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842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88725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00047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69421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98269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09025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49055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32960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79964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87980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39562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CDD-09A5-41F1-8D55-FEB9BDAFAFF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21B75-D993-4D01-ABFE-63E08B8B1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5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0609" y="2747420"/>
            <a:ext cx="871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PARALLEL COMPUTING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8147" y="4784884"/>
            <a:ext cx="1950720" cy="10160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0241280" y="4784884"/>
            <a:ext cx="1950720" cy="101600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6329587" y="4784884"/>
            <a:ext cx="1950720" cy="101600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8280307" y="4784884"/>
            <a:ext cx="1950720" cy="10160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4378867" y="4784884"/>
            <a:ext cx="1950720" cy="101600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05137" y="5054601"/>
            <a:ext cx="7026441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 smtClean="0">
                <a:solidFill>
                  <a:schemeClr val="bg1">
                    <a:lumMod val="50000"/>
                  </a:schemeClr>
                </a:solidFill>
              </a:rPr>
              <a:t>Multivariable Gradient </a:t>
            </a:r>
            <a:r>
              <a:rPr lang="en-US" sz="2933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2933" dirty="0" smtClean="0">
                <a:solidFill>
                  <a:schemeClr val="bg1">
                    <a:lumMod val="50000"/>
                  </a:schemeClr>
                </a:solidFill>
              </a:rPr>
              <a:t>escent Optimization</a:t>
            </a:r>
            <a:endParaRPr lang="en-US" sz="2933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933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525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dient_ascent_(surface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92229" y="375853"/>
            <a:ext cx="5652071" cy="4640648"/>
          </a:xfrm>
        </p:spPr>
      </p:pic>
      <p:pic>
        <p:nvPicPr>
          <p:cNvPr id="5" name="Content Placeholder 3" descr="Gradient_ascent_(surface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504" y="337753"/>
            <a:ext cx="4842896" cy="48163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1800" y="5257800"/>
            <a:ext cx="50673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dirty="0" smtClean="0">
                <a:latin typeface="+mj-lt"/>
              </a:rPr>
              <a:t>Image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Gradient Descent (contour)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92800" y="5270500"/>
            <a:ext cx="54610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dirty="0" smtClean="0">
                <a:latin typeface="+mj-lt"/>
              </a:rPr>
              <a:t>Image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Gradient Descent (surface)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Stochastic VS Batch or Mini-batch Gradient </a:t>
            </a:r>
            <a:r>
              <a:rPr lang="en-US" b="1" dirty="0" smtClean="0">
                <a:latin typeface="+mn-lt"/>
              </a:rPr>
              <a:t>descent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</a:rPr>
              <a:t>Stochastic </a:t>
            </a:r>
            <a:r>
              <a:rPr lang="en-US" sz="4000" dirty="0" smtClean="0">
                <a:latin typeface="+mj-lt"/>
              </a:rPr>
              <a:t>gradient descent computes the gradient using a single sample from the dataset. It works better </a:t>
            </a:r>
            <a:r>
              <a:rPr lang="en-US" sz="4000" dirty="0" smtClean="0">
                <a:latin typeface="+mj-lt"/>
              </a:rPr>
              <a:t>on more uneven/manifold </a:t>
            </a:r>
            <a:r>
              <a:rPr lang="en-US" sz="4000" dirty="0" smtClean="0">
                <a:latin typeface="+mj-lt"/>
              </a:rPr>
              <a:t>functions that have lots of local maxima/minima. The different gradients that will be calculated over the different data points are what help draw the algorithm out of the local minima into a region that hopefully is more optimal every time.  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</a:rPr>
              <a:t>Batch gradient descent computes the gradient using the whole dataset and this is great for mainly convex or relatively smooth functions. This will give straightforwardly optimum solution. </a:t>
            </a:r>
            <a:endParaRPr lang="en-US" sz="4000" dirty="0" smtClean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Applications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+mj-lt"/>
              </a:rPr>
              <a:t>Stochastic </a:t>
            </a:r>
            <a:r>
              <a:rPr lang="en-US" sz="4400" dirty="0" smtClean="0">
                <a:latin typeface="+mj-lt"/>
              </a:rPr>
              <a:t>gradient descent optimization is a popular algorithm </a:t>
            </a:r>
            <a:r>
              <a:rPr lang="en-US" sz="4400" dirty="0" smtClean="0">
                <a:latin typeface="+mj-lt"/>
              </a:rPr>
              <a:t>in:</a:t>
            </a:r>
          </a:p>
          <a:p>
            <a:pPr marL="0" indent="0">
              <a:buNone/>
            </a:pPr>
            <a:endParaRPr lang="en-US" sz="4400" dirty="0" smtClean="0">
              <a:latin typeface="+mj-lt"/>
            </a:endParaRPr>
          </a:p>
          <a:p>
            <a:pPr lvl="1"/>
            <a:r>
              <a:rPr lang="en-US" sz="4300" dirty="0" smtClean="0">
                <a:latin typeface="+mj-lt"/>
              </a:rPr>
              <a:t>training a wide range of models in machine learning</a:t>
            </a:r>
          </a:p>
          <a:p>
            <a:pPr lvl="1"/>
            <a:r>
              <a:rPr lang="en-US" sz="4300" dirty="0" smtClean="0">
                <a:latin typeface="+mj-lt"/>
              </a:rPr>
              <a:t>logistic regression </a:t>
            </a:r>
          </a:p>
          <a:p>
            <a:pPr lvl="1"/>
            <a:r>
              <a:rPr lang="en-US" sz="4300" dirty="0" smtClean="0">
                <a:latin typeface="+mj-lt"/>
              </a:rPr>
              <a:t>graphical models</a:t>
            </a:r>
          </a:p>
          <a:p>
            <a:pPr lvl="1"/>
            <a:r>
              <a:rPr lang="en-US" sz="4300" dirty="0" smtClean="0">
                <a:latin typeface="+mj-lt"/>
              </a:rPr>
              <a:t>training artificial neural networks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Limitations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94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</a:rPr>
              <a:t>The asymptotic rate of convergence of gradient descent causes the algorithm to be slow close to minima. It “zigzags” more as the gradients point to the minimum point. </a:t>
            </a:r>
          </a:p>
          <a:p>
            <a:pPr marL="0" indent="0">
              <a:buNone/>
            </a:pPr>
            <a:r>
              <a:rPr lang="en-US" sz="4000" dirty="0" smtClean="0">
                <a:latin typeface="+mj-lt"/>
              </a:rPr>
              <a:t>All functions that can be optimized using gradient methods are differentiable, non-differentiable functions cannot be optimized. 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+mn-lt"/>
              </a:rPr>
              <a:t>Additional Stochastic </a:t>
            </a:r>
            <a:r>
              <a:rPr lang="en-US" sz="5400" dirty="0" smtClean="0">
                <a:latin typeface="+mn-lt"/>
              </a:rPr>
              <a:t>Gradient descent </a:t>
            </a:r>
            <a:r>
              <a:rPr lang="en-US" sz="5400" dirty="0" smtClean="0">
                <a:latin typeface="+mn-lt"/>
              </a:rPr>
              <a:t>algorithms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10515600" cy="4406900"/>
          </a:xfrm>
        </p:spPr>
        <p:txBody>
          <a:bodyPr>
            <a:normAutofit/>
          </a:bodyPr>
          <a:lstStyle/>
          <a:p>
            <a:pPr lvl="1"/>
            <a:r>
              <a:rPr lang="en-US" sz="4000" dirty="0" smtClean="0">
                <a:latin typeface="+mj-lt"/>
              </a:rPr>
              <a:t>Momentum</a:t>
            </a:r>
          </a:p>
          <a:p>
            <a:pPr lvl="1"/>
            <a:r>
              <a:rPr lang="en-US" sz="4000" dirty="0" smtClean="0">
                <a:latin typeface="+mj-lt"/>
              </a:rPr>
              <a:t>Nesterov accelerated gradient</a:t>
            </a:r>
          </a:p>
          <a:p>
            <a:pPr lvl="1"/>
            <a:r>
              <a:rPr lang="en-US" sz="4000" dirty="0" smtClean="0">
                <a:latin typeface="+mj-lt"/>
              </a:rPr>
              <a:t>Adagrad (Adaptive Gradient Algorithm)</a:t>
            </a:r>
          </a:p>
          <a:p>
            <a:pPr lvl="1"/>
            <a:r>
              <a:rPr lang="en-US" sz="4000" dirty="0" smtClean="0">
                <a:latin typeface="+mj-lt"/>
              </a:rPr>
              <a:t>Averaging</a:t>
            </a:r>
          </a:p>
          <a:p>
            <a:pPr lvl="1"/>
            <a:r>
              <a:rPr lang="en-US" sz="4000" dirty="0" smtClean="0">
                <a:latin typeface="+mj-lt"/>
              </a:rPr>
              <a:t>RMSprop</a:t>
            </a:r>
          </a:p>
          <a:p>
            <a:pPr lvl="1"/>
            <a:r>
              <a:rPr lang="en-US" sz="4000" dirty="0" smtClean="0">
                <a:latin typeface="+mj-lt"/>
              </a:rPr>
              <a:t>Adam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7825"/>
            <a:ext cx="10515600" cy="2390775"/>
          </a:xfrm>
        </p:spPr>
        <p:txBody>
          <a:bodyPr/>
          <a:lstStyle/>
          <a:p>
            <a:pPr marL="0" lvl="1" indent="0">
              <a:buNone/>
            </a:pPr>
            <a:r>
              <a:rPr lang="en-US" sz="4000" dirty="0" smtClean="0">
                <a:latin typeface="+mj-lt"/>
              </a:rPr>
              <a:t>The mentioned algorithms </a:t>
            </a:r>
            <a:r>
              <a:rPr lang="en-US" sz="4000" dirty="0" smtClean="0">
                <a:latin typeface="+mj-lt"/>
              </a:rPr>
              <a:t>are just algorithms which try to speed up the normal stochastic gradient descent algorithm.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425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+mn-lt"/>
              </a:rPr>
              <a:t>Visualisations </a:t>
            </a:r>
            <a:r>
              <a:rPr lang="en-US" sz="5400" dirty="0" smtClean="0">
                <a:latin typeface="+mn-lt"/>
              </a:rPr>
              <a:t>of SGD </a:t>
            </a:r>
            <a:r>
              <a:rPr lang="en-US" sz="5400" dirty="0" smtClean="0">
                <a:latin typeface="+mn-lt"/>
              </a:rPr>
              <a:t>algorithms</a:t>
            </a:r>
            <a:endParaRPr lang="en-US" sz="54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ours_evaluation_optimiz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750" y="427830"/>
            <a:ext cx="7715250" cy="597309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94700" y="2692400"/>
            <a:ext cx="34798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Contours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ddle_point_evaluation_optimiz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850" y="154780"/>
            <a:ext cx="8032750" cy="621890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94700" y="2692400"/>
            <a:ext cx="34798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dirty="0" smtClean="0">
                <a:latin typeface="+mj-lt"/>
              </a:rPr>
              <a:t>   Surface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52500" y="1800222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1120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Samples </a:t>
                      </a:r>
                      <a:r>
                        <a:rPr lang="fr-F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X={x</a:t>
                      </a:r>
                      <a:r>
                        <a:rPr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x</a:t>
                      </a:r>
                      <a:r>
                        <a:rPr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x</a:t>
                      </a:r>
                      <a:r>
                        <a:rPr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,......, x</a:t>
                      </a:r>
                      <a:r>
                        <a:rPr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fr-F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Iterations T,</a:t>
                      </a:r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steps size </a:t>
                      </a:r>
                      <a:r>
                        <a:rPr lang="az-Cyrl-AZ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є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and states 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256950">
                <a:tc>
                  <a:txBody>
                    <a:bodyPr/>
                    <a:lstStyle/>
                    <a:p>
                      <a:pPr rtl="0"/>
                      <a:r>
                        <a:rPr lang="en-US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Require   </a:t>
                      </a:r>
                      <a:r>
                        <a:rPr lang="az-Cyrl-AZ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є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&gt; 0  </a:t>
                      </a:r>
                    </a:p>
                    <a:p>
                      <a:pPr rtl="0"/>
                      <a:r>
                        <a:rPr lang="el-GR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1: </a:t>
                      </a:r>
                      <a:r>
                        <a:rPr lang="en-US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choose initial  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endParaRPr lang="el-GR" sz="1600" b="1" i="1" dirty="0" smtClean="0">
                        <a:latin typeface="+mj-lt"/>
                      </a:endParaRPr>
                    </a:p>
                    <a:p>
                      <a:pPr rtl="0"/>
                      <a:r>
                        <a:rPr lang="el-GR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1: </a:t>
                      </a:r>
                      <a:r>
                        <a:rPr lang="en-US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 = 0...m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do</a:t>
                      </a:r>
                      <a:endParaRPr lang="en-US" sz="3600" b="1" dirty="0" smtClean="0">
                        <a:latin typeface="+mj-lt"/>
                      </a:endParaRPr>
                    </a:p>
                    <a:p>
                      <a:pPr rtl="0"/>
                      <a:r>
                        <a:rPr lang="en-US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2:         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pick 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20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∈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{1…..m}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uniformly at random</a:t>
                      </a:r>
                      <a:endParaRPr lang="en-US" sz="3600" b="1" dirty="0" smtClean="0">
                        <a:latin typeface="+mj-lt"/>
                      </a:endParaRPr>
                    </a:p>
                    <a:p>
                      <a:pPr rtl="0"/>
                      <a:r>
                        <a:rPr lang="en-US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3:         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update  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 + 1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⇽ w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 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l-GR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ε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 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(w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2800" b="1" i="1" dirty="0" smtClean="0">
                        <a:latin typeface="+mj-lt"/>
                      </a:endParaRPr>
                    </a:p>
                    <a:p>
                      <a:r>
                        <a:rPr lang="en-US" sz="28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4:      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return   </a:t>
                      </a:r>
                      <a:r>
                        <a:rPr lang="en-US" sz="28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1" i="1" u="none" strike="noStrik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 </a:t>
                      </a:r>
                      <a:endParaRPr lang="en-US" sz="1600" b="1" i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33700" y="49530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3100" y="4159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+mn-lt"/>
              </a:rPr>
              <a:t>Stochastic Gradient Descent algorithm</a:t>
            </a:r>
            <a:endParaRPr lang="en-US" sz="54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  <a:cs typeface="Arial" pitchFamily="34" charset="0"/>
              </a:rPr>
              <a:t>What is Gradient Descent?</a:t>
            </a:r>
            <a:endParaRPr lang="en-US" sz="5400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Gradient descent is a first-order iterative optimization </a:t>
            </a:r>
            <a:r>
              <a:rPr lang="en-US" sz="3200" dirty="0" smtClean="0">
                <a:latin typeface="+mj-lt"/>
              </a:rPr>
              <a:t>algorithm.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Given a function defined by a set of parameters, gradient descent </a:t>
            </a:r>
            <a:r>
              <a:rPr lang="en-US" sz="3200" dirty="0" smtClean="0">
                <a:latin typeface="+mj-lt"/>
              </a:rPr>
              <a:t>starts with </a:t>
            </a:r>
            <a:r>
              <a:rPr lang="en-US" sz="3200" dirty="0" smtClean="0">
                <a:latin typeface="+mj-lt"/>
              </a:rPr>
              <a:t>an initial set of parameter values and iteratively moves toward a set of parameter values that minimize the function. 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This </a:t>
            </a:r>
            <a:r>
              <a:rPr lang="en-US" sz="3200" dirty="0" smtClean="0">
                <a:latin typeface="+mj-lt"/>
              </a:rPr>
              <a:t>iterative minimization is achieved using </a:t>
            </a:r>
            <a:r>
              <a:rPr lang="en-US" sz="3200" dirty="0" smtClean="0">
                <a:latin typeface="+mj-lt"/>
              </a:rPr>
              <a:t>calculus. Taking </a:t>
            </a:r>
            <a:r>
              <a:rPr lang="en-US" sz="3200" dirty="0" smtClean="0">
                <a:latin typeface="+mj-lt"/>
              </a:rPr>
              <a:t>steps in the negative direction of the function </a:t>
            </a:r>
            <a:r>
              <a:rPr lang="en-US" sz="3200" dirty="0" smtClean="0">
                <a:latin typeface="+mj-lt"/>
              </a:rPr>
              <a:t>gradient and finding the minimum.</a:t>
            </a:r>
            <a:endParaRPr lang="en-US" sz="32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30200" y="719666"/>
          <a:ext cx="11696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0171" y="1143001"/>
            <a:ext cx="3481153" cy="4485118"/>
          </a:xfrm>
          <a:prstGeom prst="rect">
            <a:avLst/>
          </a:prstGeom>
        </p:spPr>
        <p:txBody>
          <a:bodyPr>
            <a:prstTxWarp prst="textFadeRight">
              <a:avLst>
                <a:gd name="adj" fmla="val 23222"/>
              </a:avLst>
            </a:prstTxWarp>
            <a:normAutofit fontScale="62500" lnSpcReduction="20000"/>
          </a:bodyPr>
          <a:lstStyle/>
          <a:p>
            <a:pPr lvl="0"/>
            <a:r>
              <a:rPr lang="en-US" sz="5400" dirty="0" smtClean="0"/>
              <a:t>Right now</a:t>
            </a:r>
          </a:p>
          <a:p>
            <a:pPr lvl="0"/>
            <a:endParaRPr lang="en-US" sz="5400" dirty="0" smtClean="0"/>
          </a:p>
          <a:p>
            <a:pPr lvl="0"/>
            <a:r>
              <a:rPr lang="en-US" sz="5400" dirty="0" smtClean="0">
                <a:latin typeface="+mj-lt"/>
              </a:rPr>
              <a:t>Testing </a:t>
            </a:r>
            <a:r>
              <a:rPr lang="en-US" sz="5400" dirty="0" smtClean="0">
                <a:latin typeface="+mj-lt"/>
              </a:rPr>
              <a:t>various Multivariable Gradient Descent codes in c and c++ to see if the initial code before parallelisation works</a:t>
            </a:r>
            <a:endParaRPr lang="en-US" sz="5400" dirty="0"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63371" y="1320799"/>
            <a:ext cx="3481153" cy="4269219"/>
          </a:xfrm>
          <a:prstGeom prst="rect">
            <a:avLst/>
          </a:prstGeom>
        </p:spPr>
        <p:txBody>
          <a:bodyPr>
            <a:prstTxWarp prst="textFadeRight">
              <a:avLst>
                <a:gd name="adj" fmla="val 23222"/>
              </a:avLst>
            </a:prstTxWarp>
            <a:normAutofit fontScale="62500" lnSpcReduction="20000"/>
          </a:bodyPr>
          <a:lstStyle/>
          <a:p>
            <a:pPr lvl="0"/>
            <a:r>
              <a:rPr lang="en-US" sz="5400" dirty="0" smtClean="0"/>
              <a:t>Next</a:t>
            </a:r>
          </a:p>
          <a:p>
            <a:pPr lvl="0"/>
            <a:endParaRPr lang="en-US" sz="5400" dirty="0" smtClean="0"/>
          </a:p>
          <a:p>
            <a:pPr lvl="0"/>
            <a:r>
              <a:rPr lang="en-US" sz="5400" dirty="0" smtClean="0">
                <a:latin typeface="+mj-lt"/>
              </a:rPr>
              <a:t>Looking at different parallelisation methods and techniques that will work best with our algorithm</a:t>
            </a:r>
            <a:endParaRPr lang="en-US" sz="5400" dirty="0">
              <a:latin typeface="+mj-lt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842500" y="3428999"/>
            <a:ext cx="850900" cy="215901"/>
          </a:xfrm>
          <a:prstGeom prst="rect">
            <a:avLst/>
          </a:prstGeom>
        </p:spPr>
        <p:txBody>
          <a:bodyPr>
            <a:prstTxWarp prst="textFadeRight">
              <a:avLst>
                <a:gd name="adj" fmla="val 12594"/>
              </a:avLst>
            </a:prstTxWarp>
            <a:normAutofit fontScale="25000" lnSpcReduction="20000"/>
          </a:bodyPr>
          <a:lstStyle/>
          <a:p>
            <a:pPr lvl="0"/>
            <a:r>
              <a:rPr lang="en-US" sz="5400" dirty="0" smtClean="0"/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300" cy="14763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g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899" y="863600"/>
            <a:ext cx="6591301" cy="494347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04100" y="2400300"/>
            <a:ext cx="4546600" cy="23241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US" sz="4400" dirty="0" smtClean="0">
                <a:latin typeface="+mj-lt"/>
              </a:rPr>
              <a:t>Visualisation of Gradient Descent 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07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+mn-lt"/>
              </a:rPr>
              <a:t>Different types of Gradient descent </a:t>
            </a:r>
            <a:r>
              <a:rPr lang="en-US" sz="5400" dirty="0" smtClean="0">
                <a:latin typeface="+mn-lt"/>
              </a:rPr>
              <a:t>methods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4800"/>
            <a:ext cx="10515600" cy="3136900"/>
          </a:xfrm>
        </p:spPr>
        <p:txBody>
          <a:bodyPr>
            <a:normAutofit/>
          </a:bodyPr>
          <a:lstStyle/>
          <a:p>
            <a:pPr lvl="1"/>
            <a:r>
              <a:rPr lang="en-US" sz="5000" dirty="0" smtClean="0">
                <a:latin typeface="+mj-lt"/>
              </a:rPr>
              <a:t>Batch Gradient </a:t>
            </a:r>
            <a:r>
              <a:rPr lang="en-US" sz="5000" dirty="0" smtClean="0">
                <a:latin typeface="+mj-lt"/>
              </a:rPr>
              <a:t>descent</a:t>
            </a:r>
          </a:p>
          <a:p>
            <a:pPr lvl="1"/>
            <a:r>
              <a:rPr lang="en-US" sz="5000" dirty="0" smtClean="0">
                <a:latin typeface="+mj-lt"/>
              </a:rPr>
              <a:t>Stochastic Gradient </a:t>
            </a:r>
            <a:r>
              <a:rPr lang="en-US" sz="5000" dirty="0" smtClean="0">
                <a:latin typeface="+mj-lt"/>
              </a:rPr>
              <a:t>descent</a:t>
            </a:r>
          </a:p>
          <a:p>
            <a:pPr lvl="1"/>
            <a:r>
              <a:rPr lang="en-US" sz="5000" dirty="0" smtClean="0">
                <a:latin typeface="+mj-lt"/>
              </a:rPr>
              <a:t>Mini-batch Gradient descent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1652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Batch Gradient </a:t>
            </a:r>
            <a:r>
              <a:rPr lang="en-US" dirty="0" smtClean="0">
                <a:latin typeface="+mn-lt"/>
              </a:rPr>
              <a:t>descent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1199"/>
            <a:ext cx="10312400" cy="292576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+mj-lt"/>
              </a:rPr>
              <a:t>The </a:t>
            </a:r>
            <a:r>
              <a:rPr lang="en-US" sz="4400" dirty="0" smtClean="0">
                <a:latin typeface="+mj-lt"/>
              </a:rPr>
              <a:t>Batch gradient descent will use all variables in each iteration  to try to find the minimum.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39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3225799"/>
            <a:ext cx="10515600" cy="304006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+mj-lt"/>
              </a:rPr>
              <a:t>The </a:t>
            </a:r>
            <a:r>
              <a:rPr lang="en-US" sz="4400" dirty="0" smtClean="0">
                <a:latin typeface="+mj-lt"/>
              </a:rPr>
              <a:t>Stochastic gradient descent uses one variable in each iteration to try to find the minimum.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139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Mini-batch Gradient </a:t>
            </a:r>
            <a:r>
              <a:rPr lang="en-US" dirty="0" smtClean="0">
                <a:latin typeface="+mn-lt"/>
              </a:rPr>
              <a:t>descent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7699"/>
            <a:ext cx="10515600" cy="311626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+mj-lt"/>
              </a:rPr>
              <a:t>The </a:t>
            </a:r>
            <a:r>
              <a:rPr lang="en-US" sz="4400" dirty="0" smtClean="0">
                <a:latin typeface="+mj-lt"/>
              </a:rPr>
              <a:t>mini-batch gradient descent uses a size on variables somewhere between the batch gradient descent sizes and stochastic sizes in each iteration.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Chosen Gradient descent </a:t>
            </a:r>
            <a:r>
              <a:rPr lang="en-US" sz="5400" dirty="0" smtClean="0">
                <a:latin typeface="+mn-lt"/>
              </a:rPr>
              <a:t>method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S</a:t>
            </a:r>
            <a:r>
              <a:rPr lang="en-US" sz="4000" b="1" dirty="0" smtClean="0">
                <a:latin typeface="+mj-lt"/>
              </a:rPr>
              <a:t>tochastic </a:t>
            </a:r>
            <a:r>
              <a:rPr lang="en-US" sz="4000" b="1" dirty="0" smtClean="0">
                <a:latin typeface="+mj-lt"/>
              </a:rPr>
              <a:t>gradient descent </a:t>
            </a:r>
            <a:r>
              <a:rPr lang="en-US" sz="4000" dirty="0" smtClean="0">
                <a:latin typeface="+mj-lt"/>
              </a:rPr>
              <a:t>(</a:t>
            </a:r>
            <a:r>
              <a:rPr lang="en-US" sz="4000" b="1" dirty="0" smtClean="0">
                <a:latin typeface="+mj-lt"/>
              </a:rPr>
              <a:t>SGD</a:t>
            </a:r>
            <a:r>
              <a:rPr lang="en-US" sz="4000" dirty="0" smtClean="0">
                <a:latin typeface="+mj-lt"/>
              </a:rPr>
              <a:t>) optimization is the most efficient and </a:t>
            </a:r>
            <a:r>
              <a:rPr lang="en-US" sz="4000" dirty="0" smtClean="0">
                <a:latin typeface="+mj-lt"/>
              </a:rPr>
              <a:t>most common in </a:t>
            </a:r>
            <a:r>
              <a:rPr lang="en-US" sz="4000" dirty="0" smtClean="0">
                <a:latin typeface="+mj-lt"/>
              </a:rPr>
              <a:t>fields of science and engineering.</a:t>
            </a:r>
          </a:p>
          <a:p>
            <a:pPr marL="0" indent="0">
              <a:buNone/>
            </a:pPr>
            <a:r>
              <a:rPr lang="en-US" sz="4000" dirty="0" smtClean="0">
                <a:latin typeface="+mj-lt"/>
              </a:rPr>
              <a:t>Gradient </a:t>
            </a:r>
            <a:r>
              <a:rPr lang="en-US" sz="4000" dirty="0" smtClean="0">
                <a:latin typeface="+mj-lt"/>
              </a:rPr>
              <a:t>descent </a:t>
            </a:r>
            <a:r>
              <a:rPr lang="en-US" sz="4000" dirty="0" smtClean="0">
                <a:latin typeface="+mj-lt"/>
              </a:rPr>
              <a:t>algorithm evaluates at different points of data. By </a:t>
            </a:r>
            <a:r>
              <a:rPr lang="en-US" sz="4000" dirty="0" smtClean="0">
                <a:latin typeface="+mj-lt"/>
              </a:rPr>
              <a:t>taking gradient steps </a:t>
            </a:r>
            <a:r>
              <a:rPr lang="en-US" sz="4000" dirty="0" smtClean="0">
                <a:latin typeface="+mj-lt"/>
              </a:rPr>
              <a:t>at each point of data, along with related </a:t>
            </a:r>
            <a:r>
              <a:rPr lang="en-US" sz="4000" dirty="0" smtClean="0">
                <a:latin typeface="+mj-lt"/>
              </a:rPr>
              <a:t>sub </a:t>
            </a:r>
            <a:r>
              <a:rPr lang="en-US" sz="4000" dirty="0" smtClean="0">
                <a:latin typeface="+mj-lt"/>
              </a:rPr>
              <a:t>functions optimization </a:t>
            </a:r>
            <a:r>
              <a:rPr lang="en-US" sz="4000" dirty="0" smtClean="0">
                <a:latin typeface="+mj-lt"/>
              </a:rPr>
              <a:t>can be made more </a:t>
            </a:r>
            <a:r>
              <a:rPr lang="en-US" sz="4000" dirty="0" smtClean="0">
                <a:latin typeface="+mj-lt"/>
              </a:rPr>
              <a:t>efficient.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4894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</a:rPr>
              <a:t>The ability of </a:t>
            </a:r>
            <a:r>
              <a:rPr lang="en-US" sz="4000" dirty="0" smtClean="0">
                <a:latin typeface="+mj-lt"/>
              </a:rPr>
              <a:t>the SGD to average gradients over an amount of space which avoids doing one </a:t>
            </a:r>
            <a:r>
              <a:rPr lang="en-US" sz="4000" dirty="0" smtClean="0">
                <a:latin typeface="+mj-lt"/>
              </a:rPr>
              <a:t>big calculation </a:t>
            </a:r>
            <a:r>
              <a:rPr lang="en-US" sz="4000" dirty="0" smtClean="0">
                <a:latin typeface="+mj-lt"/>
              </a:rPr>
              <a:t>for the optimal </a:t>
            </a:r>
            <a:r>
              <a:rPr lang="en-US" sz="4000" dirty="0" smtClean="0">
                <a:latin typeface="+mj-lt"/>
              </a:rPr>
              <a:t>descent </a:t>
            </a:r>
            <a:r>
              <a:rPr lang="en-US" sz="4000" dirty="0" smtClean="0">
                <a:latin typeface="+mj-lt"/>
              </a:rPr>
              <a:t>or </a:t>
            </a:r>
            <a:r>
              <a:rPr lang="en-US" sz="4000" dirty="0" smtClean="0">
                <a:latin typeface="+mj-lt"/>
              </a:rPr>
              <a:t>big chunks of calculations is why it is efficient. </a:t>
            </a:r>
            <a:endParaRPr lang="en-US" sz="4000" dirty="0" smtClean="0">
              <a:latin typeface="+mj-lt"/>
            </a:endParaRPr>
          </a:p>
          <a:p>
            <a:pPr marL="0" indent="0">
              <a:buNone/>
            </a:pPr>
            <a:r>
              <a:rPr lang="en-US" sz="4000" dirty="0" smtClean="0">
                <a:latin typeface="+mj-lt"/>
              </a:rPr>
              <a:t>It doesn’t over look spaces that would be missed by the bigger calculation methods and is detailed enough to get all local maxima/minima.</a:t>
            </a:r>
            <a:endParaRPr lang="en-US" sz="4000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615</Words>
  <Application>Microsoft Office PowerPoint</Application>
  <PresentationFormat>Custom</PresentationFormat>
  <Paragraphs>65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What is Gradient Descent?</vt:lpstr>
      <vt:lpstr>Slide 3</vt:lpstr>
      <vt:lpstr>Different types of Gradient descent methods</vt:lpstr>
      <vt:lpstr>Batch Gradient descent</vt:lpstr>
      <vt:lpstr>Stochastic Gradient descent</vt:lpstr>
      <vt:lpstr>Mini-batch Gradient descent</vt:lpstr>
      <vt:lpstr>Chosen Gradient descent method</vt:lpstr>
      <vt:lpstr>Slide 9</vt:lpstr>
      <vt:lpstr>Slide 10</vt:lpstr>
      <vt:lpstr>Stochastic VS Batch or Mini-batch Gradient descent</vt:lpstr>
      <vt:lpstr>Slide 12</vt:lpstr>
      <vt:lpstr>Applications</vt:lpstr>
      <vt:lpstr>Limitations</vt:lpstr>
      <vt:lpstr>Additional Stochastic Gradient descent algorithms</vt:lpstr>
      <vt:lpstr>Visualisations of SGD algorithms</vt:lpstr>
      <vt:lpstr>Slide 17</vt:lpstr>
      <vt:lpstr>Slide 18</vt:lpstr>
      <vt:lpstr>Stochastic Gradient Descent algorithm</vt:lpstr>
      <vt:lpstr>Slide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metaphizix</dc:creator>
  <cp:lastModifiedBy>Administrator</cp:lastModifiedBy>
  <cp:revision>72</cp:revision>
  <dcterms:created xsi:type="dcterms:W3CDTF">2016-09-16T03:54:40Z</dcterms:created>
  <dcterms:modified xsi:type="dcterms:W3CDTF">2016-09-18T23:07:18Z</dcterms:modified>
</cp:coreProperties>
</file>