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FB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86" d="100"/>
          <a:sy n="86" d="100"/>
        </p:scale>
        <p:origin x="15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23759-8FE3-6745-9BFA-F88E20A6D0E9}" type="doc">
      <dgm:prSet loTypeId="urn:microsoft.com/office/officeart/2005/8/layout/pyramid2" loCatId="" qsTypeId="urn:microsoft.com/office/officeart/2005/8/quickstyle/simple1" qsCatId="simple" csTypeId="urn:microsoft.com/office/officeart/2005/8/colors/accent1_2" csCatId="accent1" phldr="1"/>
      <dgm:spPr/>
    </dgm:pt>
    <dgm:pt modelId="{69ECDDC6-C23B-3A47-B4FA-89439EA4E1DF}">
      <dgm:prSet phldrT="[Text]" custT="1"/>
      <dgm:spPr/>
      <dgm:t>
        <a:bodyPr/>
        <a:lstStyle/>
        <a:p>
          <a:r>
            <a:rPr lang="en-GB" sz="1200" b="1" dirty="0">
              <a:latin typeface="Fira Sans" panose="020B0503050000020004" pitchFamily="34" charset="0"/>
            </a:rPr>
            <a:t>Meta-Research</a:t>
          </a:r>
        </a:p>
      </dgm:t>
    </dgm:pt>
    <dgm:pt modelId="{E8362A72-FDE9-014D-A512-912002D29BE0}" type="parTrans" cxnId="{038A883F-1D5E-C648-8CA2-95AFA303EB8D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CD4E5A48-95E4-3B4F-A70A-F630CE03F5C8}" type="sibTrans" cxnId="{038A883F-1D5E-C648-8CA2-95AFA303EB8D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9CAFDBC6-4321-9D4E-A96E-D32BC04D4CBF}">
      <dgm:prSet phldrT="[Text]" custT="1"/>
      <dgm:spPr/>
      <dgm:t>
        <a:bodyPr/>
        <a:lstStyle/>
        <a:p>
          <a:r>
            <a:rPr lang="en-GB" sz="1200" b="1" dirty="0">
              <a:latin typeface="Fira Sans" panose="020B0503050000020004" pitchFamily="34" charset="0"/>
            </a:rPr>
            <a:t>Network Meta-analyses</a:t>
          </a:r>
        </a:p>
      </dgm:t>
    </dgm:pt>
    <dgm:pt modelId="{3DA38D53-F7A0-C442-B42E-538E71906BAF}" type="parTrans" cxnId="{F96A927F-CCBF-4D4C-8E3A-5A9DE557BA8F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06D9E956-37F7-6546-B44B-AD4D4E4A8829}" type="sibTrans" cxnId="{F96A927F-CCBF-4D4C-8E3A-5A9DE557BA8F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75600DC0-B289-EC4C-BCFE-29EBC8D5E7DC}">
      <dgm:prSet phldrT="[Text]" custT="1"/>
      <dgm:spPr/>
      <dgm:t>
        <a:bodyPr/>
        <a:lstStyle/>
        <a:p>
          <a:r>
            <a:rPr lang="en-GB" sz="1200" b="1" dirty="0">
              <a:latin typeface="Fira Sans" panose="020B0503050000020004" pitchFamily="34" charset="0"/>
            </a:rPr>
            <a:t>Meta-Analyses (IPD, Living Systematic Reviews)</a:t>
          </a:r>
        </a:p>
      </dgm:t>
    </dgm:pt>
    <dgm:pt modelId="{FEF22EB4-FFDA-E24C-B143-D14FF482CECF}" type="parTrans" cxnId="{E446BCEC-81FE-D548-A370-23B2F2D49647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407FE795-350B-9044-910A-614088AB8D52}" type="sibTrans" cxnId="{E446BCEC-81FE-D548-A370-23B2F2D49647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1E4AA9AC-694A-A64D-AE0B-871890806039}">
      <dgm:prSet custT="1"/>
      <dgm:spPr/>
      <dgm:t>
        <a:bodyPr/>
        <a:lstStyle/>
        <a:p>
          <a:r>
            <a:rPr lang="en-GB" sz="1200" b="1" dirty="0">
              <a:latin typeface="Fira Sans" panose="020B0503050000020004" pitchFamily="34" charset="0"/>
            </a:rPr>
            <a:t>Umbrella Reviews</a:t>
          </a:r>
        </a:p>
      </dgm:t>
    </dgm:pt>
    <dgm:pt modelId="{A66FA8E6-165A-8149-B7D1-8172C49211A4}" type="parTrans" cxnId="{489316C5-FDF5-3C43-9C8A-E43E409F0574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1F471038-CD07-764D-ACE7-8A8EF96C2ED7}" type="sibTrans" cxnId="{489316C5-FDF5-3C43-9C8A-E43E409F0574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97D60BA9-5809-8547-A002-6431DB01A1E7}">
      <dgm:prSet custT="1"/>
      <dgm:spPr>
        <a:solidFill>
          <a:srgbClr val="4472C4"/>
        </a:solidFill>
        <a:ln>
          <a:solidFill>
            <a:schemeClr val="bg1"/>
          </a:solidFill>
        </a:ln>
        <a:effectLst>
          <a:glow rad="185145">
            <a:schemeClr val="accent1">
              <a:satMod val="175000"/>
              <a:alpha val="14000"/>
            </a:schemeClr>
          </a:glow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GB" sz="1200" b="1" dirty="0">
              <a:solidFill>
                <a:schemeClr val="bg1"/>
              </a:solidFill>
              <a:latin typeface="Fira Sans" panose="020B0503050000020004" pitchFamily="34" charset="0"/>
            </a:rPr>
            <a:t>Meta-Analytic Research Domains (MARD)</a:t>
          </a:r>
        </a:p>
      </dgm:t>
    </dgm:pt>
    <dgm:pt modelId="{9153401E-46A1-F14F-A876-49634C4ED578}" type="parTrans" cxnId="{11A077A1-004B-1B41-BA55-378319CE1524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ECA21D62-A75B-9444-9B0E-B3A7BFE7CE70}" type="sibTrans" cxnId="{11A077A1-004B-1B41-BA55-378319CE1524}">
      <dgm:prSet/>
      <dgm:spPr/>
      <dgm:t>
        <a:bodyPr/>
        <a:lstStyle/>
        <a:p>
          <a:endParaRPr lang="en-GB" sz="1600" b="1">
            <a:latin typeface="Fira Sans" panose="020B0503050000020004" pitchFamily="34" charset="0"/>
          </a:endParaRPr>
        </a:p>
      </dgm:t>
    </dgm:pt>
    <dgm:pt modelId="{FD7D6A81-B27B-EA43-8D49-6EE7FFAE5A7E}" type="pres">
      <dgm:prSet presAssocID="{42623759-8FE3-6745-9BFA-F88E20A6D0E9}" presName="compositeShape" presStyleCnt="0">
        <dgm:presLayoutVars>
          <dgm:dir/>
          <dgm:resizeHandles/>
        </dgm:presLayoutVars>
      </dgm:prSet>
      <dgm:spPr/>
    </dgm:pt>
    <dgm:pt modelId="{A5B07915-D033-EA4A-B15D-E8BC6A976967}" type="pres">
      <dgm:prSet presAssocID="{42623759-8FE3-6745-9BFA-F88E20A6D0E9}" presName="pyramid" presStyleLbl="node1" presStyleIdx="0" presStyleCnt="1" custLinFactNeighborX="-544"/>
      <dgm:spPr>
        <a:solidFill>
          <a:srgbClr val="4472C4">
            <a:alpha val="22000"/>
          </a:srgbClr>
        </a:solidFill>
        <a:ln>
          <a:solidFill>
            <a:srgbClr val="305FB1"/>
          </a:solidFill>
        </a:ln>
      </dgm:spPr>
    </dgm:pt>
    <dgm:pt modelId="{89C7633D-89B6-C44D-953B-7576324BB53C}" type="pres">
      <dgm:prSet presAssocID="{42623759-8FE3-6745-9BFA-F88E20A6D0E9}" presName="theList" presStyleCnt="0"/>
      <dgm:spPr/>
    </dgm:pt>
    <dgm:pt modelId="{C978738C-D47E-394A-9270-A646A16CC847}" type="pres">
      <dgm:prSet presAssocID="{69ECDDC6-C23B-3A47-B4FA-89439EA4E1DF}" presName="aNode" presStyleLbl="fgAcc1" presStyleIdx="0" presStyleCnt="5" custLinFactY="37641" custLinFactNeighborY="100000">
        <dgm:presLayoutVars>
          <dgm:bulletEnabled val="1"/>
        </dgm:presLayoutVars>
      </dgm:prSet>
      <dgm:spPr/>
    </dgm:pt>
    <dgm:pt modelId="{0DB195DE-820A-FF48-8F63-DF95F7065066}" type="pres">
      <dgm:prSet presAssocID="{69ECDDC6-C23B-3A47-B4FA-89439EA4E1DF}" presName="aSpace" presStyleCnt="0"/>
      <dgm:spPr/>
    </dgm:pt>
    <dgm:pt modelId="{84157580-FA7A-AB47-B409-76B8BC18ECFA}" type="pres">
      <dgm:prSet presAssocID="{97D60BA9-5809-8547-A002-6431DB01A1E7}" presName="aNode" presStyleLbl="fgAcc1" presStyleIdx="1" presStyleCnt="5" custLinFactY="37641" custLinFactNeighborY="100000">
        <dgm:presLayoutVars>
          <dgm:bulletEnabled val="1"/>
        </dgm:presLayoutVars>
      </dgm:prSet>
      <dgm:spPr/>
    </dgm:pt>
    <dgm:pt modelId="{5135CFCC-CEB2-DA49-9551-DC36038BCA79}" type="pres">
      <dgm:prSet presAssocID="{97D60BA9-5809-8547-A002-6431DB01A1E7}" presName="aSpace" presStyleCnt="0"/>
      <dgm:spPr/>
    </dgm:pt>
    <dgm:pt modelId="{3CF491A8-D598-8542-A65F-1727C2790339}" type="pres">
      <dgm:prSet presAssocID="{1E4AA9AC-694A-A64D-AE0B-871890806039}" presName="aNode" presStyleLbl="fgAcc1" presStyleIdx="2" presStyleCnt="5" custLinFactY="37641" custLinFactNeighborY="100000">
        <dgm:presLayoutVars>
          <dgm:bulletEnabled val="1"/>
        </dgm:presLayoutVars>
      </dgm:prSet>
      <dgm:spPr/>
    </dgm:pt>
    <dgm:pt modelId="{14BACBBD-5008-D346-AD5B-D0628B1C9EBC}" type="pres">
      <dgm:prSet presAssocID="{1E4AA9AC-694A-A64D-AE0B-871890806039}" presName="aSpace" presStyleCnt="0"/>
      <dgm:spPr/>
    </dgm:pt>
    <dgm:pt modelId="{953F9F72-1694-E140-BCFB-86086819012A}" type="pres">
      <dgm:prSet presAssocID="{9CAFDBC6-4321-9D4E-A96E-D32BC04D4CBF}" presName="aNode" presStyleLbl="fgAcc1" presStyleIdx="3" presStyleCnt="5" custLinFactY="37641" custLinFactNeighborY="100000">
        <dgm:presLayoutVars>
          <dgm:bulletEnabled val="1"/>
        </dgm:presLayoutVars>
      </dgm:prSet>
      <dgm:spPr/>
    </dgm:pt>
    <dgm:pt modelId="{6D1038D3-447A-E641-A1B6-138268154A97}" type="pres">
      <dgm:prSet presAssocID="{9CAFDBC6-4321-9D4E-A96E-D32BC04D4CBF}" presName="aSpace" presStyleCnt="0"/>
      <dgm:spPr/>
    </dgm:pt>
    <dgm:pt modelId="{DB4165AE-D7EC-8141-9738-7914CC452A21}" type="pres">
      <dgm:prSet presAssocID="{75600DC0-B289-EC4C-BCFE-29EBC8D5E7DC}" presName="aNode" presStyleLbl="fgAcc1" presStyleIdx="4" presStyleCnt="5" custLinFactY="37641" custLinFactNeighborY="100000">
        <dgm:presLayoutVars>
          <dgm:bulletEnabled val="1"/>
        </dgm:presLayoutVars>
      </dgm:prSet>
      <dgm:spPr/>
    </dgm:pt>
    <dgm:pt modelId="{793332A9-C942-DF43-A129-F13CB253A183}" type="pres">
      <dgm:prSet presAssocID="{75600DC0-B289-EC4C-BCFE-29EBC8D5E7DC}" presName="aSpace" presStyleCnt="0"/>
      <dgm:spPr/>
    </dgm:pt>
  </dgm:ptLst>
  <dgm:cxnLst>
    <dgm:cxn modelId="{7537ED27-4DEB-C143-801C-51284E0E4EBD}" type="presOf" srcId="{42623759-8FE3-6745-9BFA-F88E20A6D0E9}" destId="{FD7D6A81-B27B-EA43-8D49-6EE7FFAE5A7E}" srcOrd="0" destOrd="0" presId="urn:microsoft.com/office/officeart/2005/8/layout/pyramid2"/>
    <dgm:cxn modelId="{D513533B-1F0C-B844-86AA-2A05B57A75F7}" type="presOf" srcId="{1E4AA9AC-694A-A64D-AE0B-871890806039}" destId="{3CF491A8-D598-8542-A65F-1727C2790339}" srcOrd="0" destOrd="0" presId="urn:microsoft.com/office/officeart/2005/8/layout/pyramid2"/>
    <dgm:cxn modelId="{038A883F-1D5E-C648-8CA2-95AFA303EB8D}" srcId="{42623759-8FE3-6745-9BFA-F88E20A6D0E9}" destId="{69ECDDC6-C23B-3A47-B4FA-89439EA4E1DF}" srcOrd="0" destOrd="0" parTransId="{E8362A72-FDE9-014D-A512-912002D29BE0}" sibTransId="{CD4E5A48-95E4-3B4F-A70A-F630CE03F5C8}"/>
    <dgm:cxn modelId="{43217556-B2A7-0940-B85C-5DC7ED0A65FD}" type="presOf" srcId="{9CAFDBC6-4321-9D4E-A96E-D32BC04D4CBF}" destId="{953F9F72-1694-E140-BCFB-86086819012A}" srcOrd="0" destOrd="0" presId="urn:microsoft.com/office/officeart/2005/8/layout/pyramid2"/>
    <dgm:cxn modelId="{94D1C869-1402-FF4C-AB3C-1EF1CDB8716F}" type="presOf" srcId="{75600DC0-B289-EC4C-BCFE-29EBC8D5E7DC}" destId="{DB4165AE-D7EC-8141-9738-7914CC452A21}" srcOrd="0" destOrd="0" presId="urn:microsoft.com/office/officeart/2005/8/layout/pyramid2"/>
    <dgm:cxn modelId="{3763E577-52A3-0847-BDAA-40A1EF9FF3F8}" type="presOf" srcId="{69ECDDC6-C23B-3A47-B4FA-89439EA4E1DF}" destId="{C978738C-D47E-394A-9270-A646A16CC847}" srcOrd="0" destOrd="0" presId="urn:microsoft.com/office/officeart/2005/8/layout/pyramid2"/>
    <dgm:cxn modelId="{F96A927F-CCBF-4D4C-8E3A-5A9DE557BA8F}" srcId="{42623759-8FE3-6745-9BFA-F88E20A6D0E9}" destId="{9CAFDBC6-4321-9D4E-A96E-D32BC04D4CBF}" srcOrd="3" destOrd="0" parTransId="{3DA38D53-F7A0-C442-B42E-538E71906BAF}" sibTransId="{06D9E956-37F7-6546-B44B-AD4D4E4A8829}"/>
    <dgm:cxn modelId="{8D01ED84-AB33-3540-8624-595FA361D119}" type="presOf" srcId="{97D60BA9-5809-8547-A002-6431DB01A1E7}" destId="{84157580-FA7A-AB47-B409-76B8BC18ECFA}" srcOrd="0" destOrd="0" presId="urn:microsoft.com/office/officeart/2005/8/layout/pyramid2"/>
    <dgm:cxn modelId="{11A077A1-004B-1B41-BA55-378319CE1524}" srcId="{42623759-8FE3-6745-9BFA-F88E20A6D0E9}" destId="{97D60BA9-5809-8547-A002-6431DB01A1E7}" srcOrd="1" destOrd="0" parTransId="{9153401E-46A1-F14F-A876-49634C4ED578}" sibTransId="{ECA21D62-A75B-9444-9B0E-B3A7BFE7CE70}"/>
    <dgm:cxn modelId="{489316C5-FDF5-3C43-9C8A-E43E409F0574}" srcId="{42623759-8FE3-6745-9BFA-F88E20A6D0E9}" destId="{1E4AA9AC-694A-A64D-AE0B-871890806039}" srcOrd="2" destOrd="0" parTransId="{A66FA8E6-165A-8149-B7D1-8172C49211A4}" sibTransId="{1F471038-CD07-764D-ACE7-8A8EF96C2ED7}"/>
    <dgm:cxn modelId="{E446BCEC-81FE-D548-A370-23B2F2D49647}" srcId="{42623759-8FE3-6745-9BFA-F88E20A6D0E9}" destId="{75600DC0-B289-EC4C-BCFE-29EBC8D5E7DC}" srcOrd="4" destOrd="0" parTransId="{FEF22EB4-FFDA-E24C-B143-D14FF482CECF}" sibTransId="{407FE795-350B-9044-910A-614088AB8D52}"/>
    <dgm:cxn modelId="{B8245DE5-9E4F-4D46-8B25-B88F1D1C7817}" type="presParOf" srcId="{FD7D6A81-B27B-EA43-8D49-6EE7FFAE5A7E}" destId="{A5B07915-D033-EA4A-B15D-E8BC6A976967}" srcOrd="0" destOrd="0" presId="urn:microsoft.com/office/officeart/2005/8/layout/pyramid2"/>
    <dgm:cxn modelId="{18A698A4-12EA-B746-8B15-830CD0B88D81}" type="presParOf" srcId="{FD7D6A81-B27B-EA43-8D49-6EE7FFAE5A7E}" destId="{89C7633D-89B6-C44D-953B-7576324BB53C}" srcOrd="1" destOrd="0" presId="urn:microsoft.com/office/officeart/2005/8/layout/pyramid2"/>
    <dgm:cxn modelId="{3F258BE0-FC32-954A-BD35-D092A35C9354}" type="presParOf" srcId="{89C7633D-89B6-C44D-953B-7576324BB53C}" destId="{C978738C-D47E-394A-9270-A646A16CC847}" srcOrd="0" destOrd="0" presId="urn:microsoft.com/office/officeart/2005/8/layout/pyramid2"/>
    <dgm:cxn modelId="{075F6502-209C-734B-8548-52BD60BDC91E}" type="presParOf" srcId="{89C7633D-89B6-C44D-953B-7576324BB53C}" destId="{0DB195DE-820A-FF48-8F63-DF95F7065066}" srcOrd="1" destOrd="0" presId="urn:microsoft.com/office/officeart/2005/8/layout/pyramid2"/>
    <dgm:cxn modelId="{A39063B1-5843-1047-B1E5-ADF062D5C8A5}" type="presParOf" srcId="{89C7633D-89B6-C44D-953B-7576324BB53C}" destId="{84157580-FA7A-AB47-B409-76B8BC18ECFA}" srcOrd="2" destOrd="0" presId="urn:microsoft.com/office/officeart/2005/8/layout/pyramid2"/>
    <dgm:cxn modelId="{EEB87666-CC19-5440-912D-92430B8FA51E}" type="presParOf" srcId="{89C7633D-89B6-C44D-953B-7576324BB53C}" destId="{5135CFCC-CEB2-DA49-9551-DC36038BCA79}" srcOrd="3" destOrd="0" presId="urn:microsoft.com/office/officeart/2005/8/layout/pyramid2"/>
    <dgm:cxn modelId="{75574060-440C-3047-AF1E-7C1B45F39377}" type="presParOf" srcId="{89C7633D-89B6-C44D-953B-7576324BB53C}" destId="{3CF491A8-D598-8542-A65F-1727C2790339}" srcOrd="4" destOrd="0" presId="urn:microsoft.com/office/officeart/2005/8/layout/pyramid2"/>
    <dgm:cxn modelId="{D9327654-F266-8843-9E38-0B3EA04BE914}" type="presParOf" srcId="{89C7633D-89B6-C44D-953B-7576324BB53C}" destId="{14BACBBD-5008-D346-AD5B-D0628B1C9EBC}" srcOrd="5" destOrd="0" presId="urn:microsoft.com/office/officeart/2005/8/layout/pyramid2"/>
    <dgm:cxn modelId="{13DB1619-B9CB-3542-AACA-84C1D7DC6A41}" type="presParOf" srcId="{89C7633D-89B6-C44D-953B-7576324BB53C}" destId="{953F9F72-1694-E140-BCFB-86086819012A}" srcOrd="6" destOrd="0" presId="urn:microsoft.com/office/officeart/2005/8/layout/pyramid2"/>
    <dgm:cxn modelId="{AEBB6212-47E2-654A-BD1B-791C3F674B1E}" type="presParOf" srcId="{89C7633D-89B6-C44D-953B-7576324BB53C}" destId="{6D1038D3-447A-E641-A1B6-138268154A97}" srcOrd="7" destOrd="0" presId="urn:microsoft.com/office/officeart/2005/8/layout/pyramid2"/>
    <dgm:cxn modelId="{35101DE6-D081-3F4A-85D0-B86F8FBFA594}" type="presParOf" srcId="{89C7633D-89B6-C44D-953B-7576324BB53C}" destId="{DB4165AE-D7EC-8141-9738-7914CC452A21}" srcOrd="8" destOrd="0" presId="urn:microsoft.com/office/officeart/2005/8/layout/pyramid2"/>
    <dgm:cxn modelId="{A0129AAD-2390-514E-8268-F858E0B025F5}" type="presParOf" srcId="{89C7633D-89B6-C44D-953B-7576324BB53C}" destId="{793332A9-C942-DF43-A129-F13CB253A183}" srcOrd="9" destOrd="0" presId="urn:microsoft.com/office/officeart/2005/8/layout/pyramid2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07915-D033-EA4A-B15D-E8BC6A976967}">
      <dsp:nvSpPr>
        <dsp:cNvPr id="0" name=""/>
        <dsp:cNvSpPr/>
      </dsp:nvSpPr>
      <dsp:spPr>
        <a:xfrm>
          <a:off x="0" y="0"/>
          <a:ext cx="3173373" cy="5127248"/>
        </a:xfrm>
        <a:prstGeom prst="triangle">
          <a:avLst/>
        </a:prstGeom>
        <a:solidFill>
          <a:srgbClr val="4472C4">
            <a:alpha val="22000"/>
          </a:srgbClr>
        </a:solidFill>
        <a:ln w="12700" cap="flat" cmpd="sng" algn="ctr">
          <a:solidFill>
            <a:srgbClr val="305FB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738C-D47E-394A-9270-A646A16CC847}">
      <dsp:nvSpPr>
        <dsp:cNvPr id="0" name=""/>
        <dsp:cNvSpPr/>
      </dsp:nvSpPr>
      <dsp:spPr>
        <a:xfrm>
          <a:off x="1586686" y="878768"/>
          <a:ext cx="2062693" cy="7290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Fira Sans" panose="020B0503050000020004" pitchFamily="34" charset="0"/>
            </a:rPr>
            <a:t>Meta-Research</a:t>
          </a:r>
        </a:p>
      </dsp:txBody>
      <dsp:txXfrm>
        <a:off x="1622274" y="914356"/>
        <a:ext cx="1991517" cy="657854"/>
      </dsp:txXfrm>
    </dsp:sp>
    <dsp:sp modelId="{84157580-FA7A-AB47-B409-76B8BC18ECFA}">
      <dsp:nvSpPr>
        <dsp:cNvPr id="0" name=""/>
        <dsp:cNvSpPr/>
      </dsp:nvSpPr>
      <dsp:spPr>
        <a:xfrm>
          <a:off x="1586686" y="1698928"/>
          <a:ext cx="2062693" cy="729030"/>
        </a:xfrm>
        <a:prstGeom prst="roundRect">
          <a:avLst/>
        </a:prstGeom>
        <a:solidFill>
          <a:srgbClr val="4472C4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glow rad="185145">
            <a:schemeClr val="accent1">
              <a:satMod val="175000"/>
              <a:alpha val="14000"/>
            </a:schemeClr>
          </a:glow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bg1"/>
              </a:solidFill>
              <a:latin typeface="Fira Sans" panose="020B0503050000020004" pitchFamily="34" charset="0"/>
            </a:rPr>
            <a:t>Meta-Analytic Research Domains (MARD)</a:t>
          </a:r>
        </a:p>
      </dsp:txBody>
      <dsp:txXfrm>
        <a:off x="1622274" y="1734516"/>
        <a:ext cx="1991517" cy="657854"/>
      </dsp:txXfrm>
    </dsp:sp>
    <dsp:sp modelId="{3CF491A8-D598-8542-A65F-1727C2790339}">
      <dsp:nvSpPr>
        <dsp:cNvPr id="0" name=""/>
        <dsp:cNvSpPr/>
      </dsp:nvSpPr>
      <dsp:spPr>
        <a:xfrm>
          <a:off x="1586686" y="2519087"/>
          <a:ext cx="2062693" cy="7290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Fira Sans" panose="020B0503050000020004" pitchFamily="34" charset="0"/>
            </a:rPr>
            <a:t>Umbrella Reviews</a:t>
          </a:r>
        </a:p>
      </dsp:txBody>
      <dsp:txXfrm>
        <a:off x="1622274" y="2554675"/>
        <a:ext cx="1991517" cy="657854"/>
      </dsp:txXfrm>
    </dsp:sp>
    <dsp:sp modelId="{953F9F72-1694-E140-BCFB-86086819012A}">
      <dsp:nvSpPr>
        <dsp:cNvPr id="0" name=""/>
        <dsp:cNvSpPr/>
      </dsp:nvSpPr>
      <dsp:spPr>
        <a:xfrm>
          <a:off x="1586686" y="3339246"/>
          <a:ext cx="2062693" cy="7290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Fira Sans" panose="020B0503050000020004" pitchFamily="34" charset="0"/>
            </a:rPr>
            <a:t>Network Meta-analyses</a:t>
          </a:r>
        </a:p>
      </dsp:txBody>
      <dsp:txXfrm>
        <a:off x="1622274" y="3374834"/>
        <a:ext cx="1991517" cy="657854"/>
      </dsp:txXfrm>
    </dsp:sp>
    <dsp:sp modelId="{DB4165AE-D7EC-8141-9738-7914CC452A21}">
      <dsp:nvSpPr>
        <dsp:cNvPr id="0" name=""/>
        <dsp:cNvSpPr/>
      </dsp:nvSpPr>
      <dsp:spPr>
        <a:xfrm>
          <a:off x="1586686" y="4159406"/>
          <a:ext cx="2062693" cy="72903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latin typeface="Fira Sans" panose="020B0503050000020004" pitchFamily="34" charset="0"/>
            </a:rPr>
            <a:t>Meta-Analyses (IPD, Living Systematic Reviews)</a:t>
          </a:r>
        </a:p>
      </dsp:txBody>
      <dsp:txXfrm>
        <a:off x="1622274" y="4194994"/>
        <a:ext cx="1991517" cy="657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3797-675E-D74D-B815-D2A863751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5632C-748C-154D-B25B-B005ADD0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053A-4B3F-7242-AF4C-33630C61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B81B-F9F5-6542-AA17-B18712F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7368-6E52-9C44-A665-D6B9C8C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17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A15D-300D-1D49-907D-7CACD064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629DE-170D-3348-BB60-A3CEF2C19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E443-ECC7-384E-87FE-1803EC1B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0A6D-349F-DB40-9718-F1740BFE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D0AA-AC5F-9746-83D6-0149DAE9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55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A67A8-05DF-E441-9FC5-40351BB82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70470-1A60-094B-AC6E-85D782EF4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AE16-C2D5-CF46-A774-7C67363D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54FB-FC5C-5942-9869-CA16CB65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8B02-2A37-0042-89E9-5ACB7D88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601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85CF-71F6-1842-9E6A-AB76FE86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756A-C904-B64F-893E-1182649E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05-1056-FD4E-80A2-C1BDF260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4A4D-BA08-B04E-808C-EE54CA3D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EC40-B97A-B54D-9B41-B91A495E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727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7F84-863F-B547-BE89-CA3FD909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077E2-6B09-E849-BD68-F4D04D219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5898-6909-D54D-84F2-62430312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B9BC-454E-3F41-95D0-A91255E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0F65-CBAF-DF46-8B37-0C31A878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522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C1DA-2CBD-3343-A7B1-9EB7DA73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DE39-6332-A043-8E22-22756B2CE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C5CC9-DE8E-404C-905C-580BA699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94B42-E447-E140-96B0-3D4EAA3D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29A0-F832-A54C-9924-54212EC0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D93B-1718-0040-8944-80D9B450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95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D4A8-82CC-CE46-968D-0F91560E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0DE45-15DB-6341-892E-29396DFA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B006-EE21-234A-A11A-BCD31AE5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304AA-56B1-0D40-9923-FF7CF6D20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953AE-AC9B-A544-AA8F-2CA1988A3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EC96A-D721-2F4A-BB5F-DA6B4536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EC912-03DC-E646-BB23-1BB99BF3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E8864-7A40-C64F-BB93-06A020E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41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657-DBC6-1C4F-8437-1640E243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5A1D8-DFE1-6E48-AB82-CB418521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472DA-E406-9C43-81B0-0F728181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955A4-71F5-A147-A640-477240A4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124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14346-2924-2044-9DF3-75C5A736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47B43-F815-E64F-9AD2-80E01F7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B0A3-0AE6-2840-BEDB-CF498625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765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C25F-D49C-2F47-A20B-8E7E9144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2569-BC7C-1243-ABC8-C6C65A53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A804F-046B-C24D-9309-7E4DC31D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04A9-7FA0-BB4E-A78A-CB3B6595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99D5D-7C0E-4042-A3CB-66F8B130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E5DC1-2341-5A43-BF05-97B30D1F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506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7DC9-49A1-0842-B985-C93AC90C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470E-341D-9148-BF0C-7F5F76861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2629C-83E7-6946-96BC-B82E49200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315F5-9D80-6F46-8DB9-19E7E5EB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5CC2-4EBA-D541-A617-7894B851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EB8DB-89BF-DA4D-96EE-A2CCBDF7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D982C-F5C8-0143-AB8C-70EC205F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FE15-5C22-AB47-9ADD-E8473CFD8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8F0B-288A-4A45-996F-5293CC5A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F1B9-2465-2247-87AC-305EB1F1A3D4}" type="datetimeFigureOut">
              <a:rPr lang="en-DE" smtClean="0"/>
              <a:t>16.06.22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861B-1100-3641-B1EF-00E2BFDE6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BE60-E1C6-B748-BD3F-580B2E185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B0E7-1E1A-3846-99E0-45E7C55B86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7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14.png"/><Relationship Id="rId10" Type="http://schemas.microsoft.com/office/2007/relationships/diagramDrawing" Target="../diagrams/drawing1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726C88-25F3-0148-AFEB-38F9310C53E4}"/>
              </a:ext>
            </a:extLst>
          </p:cNvPr>
          <p:cNvSpPr/>
          <p:nvPr/>
        </p:nvSpPr>
        <p:spPr>
          <a:xfrm>
            <a:off x="463764" y="929350"/>
            <a:ext cx="1180618" cy="5058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F249B-0DD5-EC48-A9DA-B93B4B58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532" y="6022628"/>
            <a:ext cx="2954562" cy="63193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F6368-DFD8-524E-B3CA-946D954E9E64}"/>
              </a:ext>
            </a:extLst>
          </p:cNvPr>
          <p:cNvGrpSpPr/>
          <p:nvPr/>
        </p:nvGrpSpPr>
        <p:grpSpPr>
          <a:xfrm>
            <a:off x="782925" y="1220301"/>
            <a:ext cx="568800" cy="4470566"/>
            <a:chOff x="618034" y="770595"/>
            <a:chExt cx="568800" cy="4470566"/>
          </a:xfrm>
        </p:grpSpPr>
        <p:pic>
          <p:nvPicPr>
            <p:cNvPr id="20" name="Picture 1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C9D70BB-0603-EB41-9952-57C31EC9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770595"/>
              <a:ext cx="568800" cy="568800"/>
            </a:xfrm>
            <a:prstGeom prst="rect">
              <a:avLst/>
            </a:prstGeom>
          </p:spPr>
        </p:pic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DF5C556-0DD4-784E-91CC-C86D7927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1747454"/>
              <a:ext cx="568800" cy="568800"/>
            </a:xfrm>
            <a:prstGeom prst="rect">
              <a:avLst/>
            </a:prstGeom>
          </p:spPr>
        </p:pic>
        <p:pic>
          <p:nvPicPr>
            <p:cNvPr id="22" name="Picture 2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094CD5-648A-A44C-B357-5E6A62B8E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2724313"/>
              <a:ext cx="568800" cy="568800"/>
            </a:xfrm>
            <a:prstGeom prst="rect">
              <a:avLst/>
            </a:prstGeom>
          </p:spPr>
        </p:pic>
        <p:pic>
          <p:nvPicPr>
            <p:cNvPr id="23" name="Picture 2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8B6AC9F-6589-294A-B317-E5E0A7AEA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3698337"/>
              <a:ext cx="568800" cy="568800"/>
            </a:xfrm>
            <a:prstGeom prst="rect">
              <a:avLst/>
            </a:prstGeom>
          </p:spPr>
        </p:pic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DD1B3DA-C1B7-C042-A90A-C65BF38B1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34" y="4672361"/>
              <a:ext cx="568800" cy="56880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555735E-EB90-CE48-B64C-1ED183B17747}"/>
              </a:ext>
            </a:extLst>
          </p:cNvPr>
          <p:cNvSpPr txBox="1"/>
          <p:nvPr/>
        </p:nvSpPr>
        <p:spPr>
          <a:xfrm>
            <a:off x="399350" y="403700"/>
            <a:ext cx="1369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latin typeface="Fira Sans" panose="020B0503050000020004" pitchFamily="34" charset="0"/>
              </a:rPr>
              <a:t>Meta-Analytic </a:t>
            </a:r>
          </a:p>
          <a:p>
            <a:pPr algn="ctr"/>
            <a:r>
              <a:rPr lang="en-DE" sz="1400" b="1" dirty="0">
                <a:latin typeface="Fira Sans" panose="020B0503050000020004" pitchFamily="34" charset="0"/>
              </a:rPr>
              <a:t>Databases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92701A-81D6-B140-A998-5E3352B2A33D}"/>
              </a:ext>
            </a:extLst>
          </p:cNvPr>
          <p:cNvGrpSpPr/>
          <p:nvPr/>
        </p:nvGrpSpPr>
        <p:grpSpPr>
          <a:xfrm>
            <a:off x="3087735" y="1101173"/>
            <a:ext cx="6141154" cy="1307992"/>
            <a:chOff x="2306265" y="2827103"/>
            <a:chExt cx="6141154" cy="1307992"/>
          </a:xfrm>
        </p:grpSpPr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F547686-39DF-6D40-BD74-8CE539BB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0218" y="2827103"/>
              <a:ext cx="1005050" cy="100505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7BE5B6-4C7B-1F4A-84E9-0AD144495008}"/>
                </a:ext>
              </a:extLst>
            </p:cNvPr>
            <p:cNvSpPr txBox="1"/>
            <p:nvPr/>
          </p:nvSpPr>
          <p:spPr>
            <a:xfrm>
              <a:off x="2306265" y="3611875"/>
              <a:ext cx="1192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400" b="1" dirty="0">
                  <a:latin typeface="Fira Sans" panose="020B0503050000020004" pitchFamily="34" charset="0"/>
                </a:rPr>
                <a:t>Metapsy</a:t>
              </a:r>
            </a:p>
            <a:p>
              <a:r>
                <a:rPr lang="en-DE" sz="1400" b="1" dirty="0">
                  <a:latin typeface="Fira Sans" panose="020B0503050000020004" pitchFamily="34" charset="0"/>
                </a:rPr>
                <a:t>Data Format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9ADEE0-04D4-6F44-85E6-2248DFFAE8C3}"/>
                </a:ext>
              </a:extLst>
            </p:cNvPr>
            <p:cNvGrpSpPr/>
            <p:nvPr/>
          </p:nvGrpSpPr>
          <p:grpSpPr>
            <a:xfrm>
              <a:off x="4371516" y="2930066"/>
              <a:ext cx="1082348" cy="1205029"/>
              <a:chOff x="4268522" y="2955893"/>
              <a:chExt cx="1082348" cy="1205029"/>
            </a:xfrm>
          </p:grpSpPr>
          <p:pic>
            <p:nvPicPr>
              <p:cNvPr id="48" name="Picture 4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D709980-08C7-0442-8D1E-127085235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0772" y="2955893"/>
                <a:ext cx="650351" cy="650351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038F84-3AB7-924F-8827-D79433E9B056}"/>
                  </a:ext>
                </a:extLst>
              </p:cNvPr>
              <p:cNvSpPr txBox="1"/>
              <p:nvPr/>
            </p:nvSpPr>
            <p:spPr>
              <a:xfrm>
                <a:off x="4268522" y="3637702"/>
                <a:ext cx="1082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b="1" dirty="0">
                    <a:latin typeface="Fira Sans" panose="020B0503050000020004" pitchFamily="34" charset="0"/>
                  </a:rPr>
                  <a:t>Github</a:t>
                </a:r>
              </a:p>
              <a:p>
                <a:pPr algn="ctr"/>
                <a:r>
                  <a:rPr lang="en-DE" sz="1400" b="1" dirty="0">
                    <a:latin typeface="Fira Sans" panose="020B0503050000020004" pitchFamily="34" charset="0"/>
                  </a:rPr>
                  <a:t>Repository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92A3C2F-4829-A142-B185-88A68BBF030A}"/>
                </a:ext>
              </a:extLst>
            </p:cNvPr>
            <p:cNvGrpSpPr/>
            <p:nvPr/>
          </p:nvGrpSpPr>
          <p:grpSpPr>
            <a:xfrm>
              <a:off x="6331134" y="2920737"/>
              <a:ext cx="2116285" cy="1214358"/>
              <a:chOff x="6699431" y="2920737"/>
              <a:chExt cx="2116285" cy="1214358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B0FDCC7-5996-AF4A-92A5-9FABB79DD896}"/>
                  </a:ext>
                </a:extLst>
              </p:cNvPr>
              <p:cNvGrpSpPr/>
              <p:nvPr/>
            </p:nvGrpSpPr>
            <p:grpSpPr>
              <a:xfrm>
                <a:off x="6930354" y="2920737"/>
                <a:ext cx="1885362" cy="659680"/>
                <a:chOff x="6057203" y="2920737"/>
                <a:chExt cx="1885362" cy="659680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14A14328-5222-B946-9AC5-3FBCC8C15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grayscl/>
                </a:blip>
                <a:stretch>
                  <a:fillRect/>
                </a:stretch>
              </p:blipFill>
              <p:spPr>
                <a:xfrm>
                  <a:off x="6057203" y="2920737"/>
                  <a:ext cx="659680" cy="659680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73191F4-73D6-A641-ADD3-30AAE6DF61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47362" y="2976200"/>
                  <a:ext cx="1395203" cy="558081"/>
                </a:xfrm>
                <a:prstGeom prst="rect">
                  <a:avLst/>
                </a:prstGeom>
              </p:spPr>
            </p:pic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B1FAC4-1A77-5846-ABF4-D670159F2A21}"/>
                  </a:ext>
                </a:extLst>
              </p:cNvPr>
              <p:cNvSpPr txBox="1"/>
              <p:nvPr/>
            </p:nvSpPr>
            <p:spPr>
              <a:xfrm>
                <a:off x="6699431" y="3611875"/>
                <a:ext cx="21162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400" b="1" dirty="0">
                    <a:latin typeface="Fira Sans" panose="020B0503050000020004" pitchFamily="34" charset="0"/>
                  </a:rPr>
                  <a:t>Versioning</a:t>
                </a:r>
              </a:p>
              <a:p>
                <a:pPr algn="ctr"/>
                <a:r>
                  <a:rPr lang="en-DE" sz="1400" b="1" dirty="0">
                    <a:latin typeface="Fira Sans" panose="020B0503050000020004" pitchFamily="34" charset="0"/>
                  </a:rPr>
                  <a:t>Digital Object Identifier</a:t>
                </a:r>
              </a:p>
            </p:txBody>
          </p:sp>
        </p:grp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618A9E3C-9DDA-0741-850B-24D2024B6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5112" y="3429000"/>
              <a:ext cx="775509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305F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240F5540-032D-CD4D-B383-E22E84F26A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1222" y="3429000"/>
              <a:ext cx="775509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305F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DABAB2-B212-DA40-AD47-419682890F5A}"/>
                </a:ext>
              </a:extLst>
            </p:cNvPr>
            <p:cNvSpPr txBox="1"/>
            <p:nvPr/>
          </p:nvSpPr>
          <p:spPr>
            <a:xfrm>
              <a:off x="5386054" y="3127405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b="1" dirty="0">
                  <a:solidFill>
                    <a:srgbClr val="305FB1"/>
                  </a:solidFill>
                  <a:latin typeface="Fira Sans" panose="020B0503050000020004" pitchFamily="34" charset="0"/>
                </a:rPr>
                <a:t>Release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D48C89-1C93-8F40-8951-AE7EE056E9C6}"/>
                </a:ext>
              </a:extLst>
            </p:cNvPr>
            <p:cNvSpPr txBox="1"/>
            <p:nvPr/>
          </p:nvSpPr>
          <p:spPr>
            <a:xfrm>
              <a:off x="3482971" y="3127405"/>
              <a:ext cx="7713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b="1" dirty="0">
                  <a:solidFill>
                    <a:srgbClr val="305FB1"/>
                  </a:solidFill>
                  <a:latin typeface="Fira Sans" panose="020B0503050000020004" pitchFamily="34" charset="0"/>
                </a:rPr>
                <a:t>Upload</a:t>
              </a:r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E6329F3-837D-254C-A030-6068E9685858}"/>
              </a:ext>
            </a:extLst>
          </p:cNvPr>
          <p:cNvCxnSpPr>
            <a:cxnSpLocks/>
          </p:cNvCxnSpPr>
          <p:nvPr/>
        </p:nvCxnSpPr>
        <p:spPr>
          <a:xfrm flipV="1">
            <a:off x="1352522" y="1699969"/>
            <a:ext cx="1718378" cy="3101"/>
          </a:xfrm>
          <a:prstGeom prst="bentConnector3">
            <a:avLst>
              <a:gd name="adj1" fmla="val 50000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9571AF0-3B03-6F46-AA58-C86F346D75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51607" y="1802600"/>
            <a:ext cx="772728" cy="572492"/>
          </a:xfrm>
          <a:prstGeom prst="bentConnector3">
            <a:avLst>
              <a:gd name="adj1" fmla="val -156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BE8F81B-F2A1-B044-ACBE-6C18EFAE612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351725" y="1702482"/>
            <a:ext cx="572492" cy="175593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9AE9B92-08D3-AD40-BE89-B1A48ADDAC5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351725" y="1702482"/>
            <a:ext cx="572492" cy="272996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FB8E68E9-0519-3747-A48E-BB9C28DEBF9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351725" y="1702482"/>
            <a:ext cx="572492" cy="370398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DA55F28-86FB-0D48-B14A-883FB5EB9A6D}"/>
              </a:ext>
            </a:extLst>
          </p:cNvPr>
          <p:cNvSpPr txBox="1"/>
          <p:nvPr/>
        </p:nvSpPr>
        <p:spPr>
          <a:xfrm>
            <a:off x="1946444" y="1401475"/>
            <a:ext cx="1034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Transform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C04DC23-A4A9-0D4B-AD9C-8F8BCB735836}"/>
              </a:ext>
            </a:extLst>
          </p:cNvPr>
          <p:cNvGrpSpPr/>
          <p:nvPr/>
        </p:nvGrpSpPr>
        <p:grpSpPr>
          <a:xfrm>
            <a:off x="10045148" y="1235594"/>
            <a:ext cx="1611339" cy="1173571"/>
            <a:chOff x="9694770" y="1235594"/>
            <a:chExt cx="1611339" cy="1173571"/>
          </a:xfrm>
        </p:grpSpPr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A61D989-4C55-1544-831D-E62B9140A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54990" y="1235594"/>
              <a:ext cx="650351" cy="650351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9E940A9-EC94-F54D-BB66-BD444269882D}"/>
                </a:ext>
              </a:extLst>
            </p:cNvPr>
            <p:cNvSpPr txBox="1"/>
            <p:nvPr/>
          </p:nvSpPr>
          <p:spPr>
            <a:xfrm>
              <a:off x="9694770" y="1885945"/>
              <a:ext cx="1611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b="1" dirty="0">
                  <a:latin typeface="Fira Sans" panose="020B0503050000020004" pitchFamily="34" charset="0"/>
                </a:rPr>
                <a:t>Documentation</a:t>
              </a:r>
            </a:p>
            <a:p>
              <a:pPr algn="ctr"/>
              <a:r>
                <a:rPr lang="en-GB" sz="1400" dirty="0">
                  <a:solidFill>
                    <a:srgbClr val="305FB1"/>
                  </a:solidFill>
                  <a:latin typeface="Fira Sans" panose="020B0503050000020004" pitchFamily="34" charset="0"/>
                </a:rPr>
                <a:t>d</a:t>
              </a:r>
              <a:r>
                <a:rPr lang="en-DE" sz="1400" dirty="0">
                  <a:solidFill>
                    <a:srgbClr val="305FB1"/>
                  </a:solidFill>
                  <a:latin typeface="Fira Sans" panose="020B0503050000020004" pitchFamily="34" charset="0"/>
                </a:rPr>
                <a:t>ocs.metapsy.org</a:t>
              </a:r>
            </a:p>
          </p:txBody>
        </p:sp>
      </p:grp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627A385B-AF5B-5644-B112-84DE9897E053}"/>
              </a:ext>
            </a:extLst>
          </p:cNvPr>
          <p:cNvCxnSpPr>
            <a:cxnSpLocks/>
          </p:cNvCxnSpPr>
          <p:nvPr/>
        </p:nvCxnSpPr>
        <p:spPr>
          <a:xfrm flipV="1">
            <a:off x="9284057" y="1698909"/>
            <a:ext cx="775509" cy="2"/>
          </a:xfrm>
          <a:prstGeom prst="bentConnector3">
            <a:avLst>
              <a:gd name="adj1" fmla="val 50000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4533812-B78E-C44F-9D44-7FD79CF42A8B}"/>
              </a:ext>
            </a:extLst>
          </p:cNvPr>
          <p:cNvSpPr txBox="1"/>
          <p:nvPr/>
        </p:nvSpPr>
        <p:spPr>
          <a:xfrm>
            <a:off x="9252935" y="139731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Update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491A015-1C4F-A348-95DB-F9B658568716}"/>
              </a:ext>
            </a:extLst>
          </p:cNvPr>
          <p:cNvGrpSpPr/>
          <p:nvPr/>
        </p:nvGrpSpPr>
        <p:grpSpPr>
          <a:xfrm>
            <a:off x="2687309" y="3881882"/>
            <a:ext cx="1855304" cy="1308847"/>
            <a:chOff x="2647076" y="3480667"/>
            <a:chExt cx="1855304" cy="13088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1D3313-E792-8A42-88F3-622B19FE2C67}"/>
                </a:ext>
              </a:extLst>
            </p:cNvPr>
            <p:cNvGrpSpPr/>
            <p:nvPr/>
          </p:nvGrpSpPr>
          <p:grpSpPr>
            <a:xfrm>
              <a:off x="3147730" y="3480667"/>
              <a:ext cx="1072964" cy="924640"/>
              <a:chOff x="3883319" y="2759807"/>
              <a:chExt cx="1072964" cy="924640"/>
            </a:xfrm>
          </p:grpSpPr>
          <p:pic>
            <p:nvPicPr>
              <p:cNvPr id="9" name="Picture 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38816EA-6250-BA44-BA66-9B5EE50F8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3319" y="2759807"/>
                <a:ext cx="827492" cy="8274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3283A8F-404B-DE48-86DE-E25D17DDD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7065" y="3173553"/>
                <a:ext cx="659218" cy="51089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92B5408-CA99-5547-B1DF-2C704CD3971D}"/>
                </a:ext>
              </a:extLst>
            </p:cNvPr>
            <p:cNvSpPr txBox="1"/>
            <p:nvPr/>
          </p:nvSpPr>
          <p:spPr>
            <a:xfrm>
              <a:off x="2647076" y="4481737"/>
              <a:ext cx="18553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400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metapsyData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B67898-35DD-B642-86B8-825FA915D91E}"/>
              </a:ext>
            </a:extLst>
          </p:cNvPr>
          <p:cNvGrpSpPr/>
          <p:nvPr/>
        </p:nvGrpSpPr>
        <p:grpSpPr>
          <a:xfrm>
            <a:off x="5477605" y="3881882"/>
            <a:ext cx="1855304" cy="1524290"/>
            <a:chOff x="2647076" y="3480667"/>
            <a:chExt cx="1855304" cy="152429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04D0EDD-7057-0B43-B3CF-FB7099655A84}"/>
                </a:ext>
              </a:extLst>
            </p:cNvPr>
            <p:cNvGrpSpPr/>
            <p:nvPr/>
          </p:nvGrpSpPr>
          <p:grpSpPr>
            <a:xfrm>
              <a:off x="3147730" y="3480667"/>
              <a:ext cx="1072964" cy="924640"/>
              <a:chOff x="3883319" y="2759807"/>
              <a:chExt cx="1072964" cy="924640"/>
            </a:xfrm>
          </p:grpSpPr>
          <p:pic>
            <p:nvPicPr>
              <p:cNvPr id="106" name="Picture 10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C2121994-83BF-A44B-BCF0-EFBC5E0C5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3319" y="2759807"/>
                <a:ext cx="827492" cy="827492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043DC1CE-A03B-BB4B-9335-6E39A06C5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7065" y="3173553"/>
                <a:ext cx="659218" cy="510894"/>
              </a:xfrm>
              <a:prstGeom prst="rect">
                <a:avLst/>
              </a:prstGeom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8CFAAE-36DA-8243-AD6D-2779D668BF05}"/>
                </a:ext>
              </a:extLst>
            </p:cNvPr>
            <p:cNvSpPr txBox="1"/>
            <p:nvPr/>
          </p:nvSpPr>
          <p:spPr>
            <a:xfrm>
              <a:off x="2647076" y="4481737"/>
              <a:ext cx="18553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400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metapsyTools</a:t>
              </a:r>
            </a:p>
            <a:p>
              <a:pPr algn="ctr"/>
              <a:r>
                <a:rPr lang="de-DE" sz="1400" dirty="0" err="1">
                  <a:solidFill>
                    <a:srgbClr val="305FB1"/>
                  </a:solidFill>
                  <a:latin typeface="Fira Sans" panose="020B0503050000020004" pitchFamily="34" charset="0"/>
                </a:rPr>
                <a:t>tools</a:t>
              </a:r>
              <a:r>
                <a:rPr lang="en-DE" sz="1400" dirty="0">
                  <a:solidFill>
                    <a:srgbClr val="305FB1"/>
                  </a:solidFill>
                  <a:latin typeface="Fira Sans" panose="020B0503050000020004" pitchFamily="34" charset="0"/>
                </a:rPr>
                <a:t>.metapsy.org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F1D788-349B-1140-AD1D-64B64A4E5641}"/>
              </a:ext>
            </a:extLst>
          </p:cNvPr>
          <p:cNvGrpSpPr/>
          <p:nvPr/>
        </p:nvGrpSpPr>
        <p:grpSpPr>
          <a:xfrm>
            <a:off x="8582083" y="3867113"/>
            <a:ext cx="1744387" cy="1524290"/>
            <a:chOff x="7533260" y="3548638"/>
            <a:chExt cx="1744387" cy="152429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515DA33-2386-F34D-95A6-1DDAC82A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91709" y="3548638"/>
              <a:ext cx="827491" cy="827491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73CE22-A2A8-FE44-A093-C4C6B55C9580}"/>
                </a:ext>
              </a:extLst>
            </p:cNvPr>
            <p:cNvSpPr txBox="1"/>
            <p:nvPr/>
          </p:nvSpPr>
          <p:spPr>
            <a:xfrm>
              <a:off x="7533260" y="4549708"/>
              <a:ext cx="17443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1400" b="1" dirty="0">
                  <a:latin typeface="Fira Sans" panose="020B0503050000020004" pitchFamily="34" charset="0"/>
                </a:rPr>
                <a:t>Meta-Analysis Tool</a:t>
              </a:r>
            </a:p>
            <a:p>
              <a:pPr algn="ctr"/>
              <a:r>
                <a:rPr lang="en-DE" sz="1400" dirty="0">
                  <a:solidFill>
                    <a:srgbClr val="305FB1"/>
                  </a:solidFill>
                  <a:latin typeface="Fira Sans" panose="020B0503050000020004" pitchFamily="34" charset="0"/>
                </a:rPr>
                <a:t>metapsy.org</a:t>
              </a:r>
            </a:p>
          </p:txBody>
        </p:sp>
      </p:grp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616984C7-5DD8-7F47-868A-519838AD6094}"/>
              </a:ext>
            </a:extLst>
          </p:cNvPr>
          <p:cNvCxnSpPr>
            <a:cxnSpLocks/>
            <a:stCxn id="53" idx="2"/>
            <a:endCxn id="9" idx="0"/>
          </p:cNvCxnSpPr>
          <p:nvPr/>
        </p:nvCxnSpPr>
        <p:spPr>
          <a:xfrm rot="5400000">
            <a:off x="3911577" y="2099298"/>
            <a:ext cx="1472717" cy="2092451"/>
          </a:xfrm>
          <a:prstGeom prst="bentConnector3">
            <a:avLst>
              <a:gd name="adj1" fmla="val 61698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9B69623-AEB4-9F4F-91A5-7B3285196EAA}"/>
              </a:ext>
            </a:extLst>
          </p:cNvPr>
          <p:cNvSpPr txBox="1"/>
          <p:nvPr/>
        </p:nvSpPr>
        <p:spPr>
          <a:xfrm>
            <a:off x="4030247" y="3001125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Access in R</a:t>
            </a: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4A58F50-CF6A-B44E-83A9-53ADDB94F940}"/>
              </a:ext>
            </a:extLst>
          </p:cNvPr>
          <p:cNvCxnSpPr>
            <a:cxnSpLocks/>
            <a:stCxn id="53" idx="2"/>
            <a:endCxn id="6" idx="0"/>
          </p:cNvCxnSpPr>
          <p:nvPr/>
        </p:nvCxnSpPr>
        <p:spPr>
          <a:xfrm rot="16200000" flipH="1">
            <a:off x="6845245" y="1258080"/>
            <a:ext cx="1457948" cy="3760118"/>
          </a:xfrm>
          <a:prstGeom prst="bentConnector3">
            <a:avLst>
              <a:gd name="adj1" fmla="val 62725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C745938-4E7D-694A-8CF7-43CC993F8C00}"/>
              </a:ext>
            </a:extLst>
          </p:cNvPr>
          <p:cNvSpPr txBox="1"/>
          <p:nvPr/>
        </p:nvSpPr>
        <p:spPr>
          <a:xfrm>
            <a:off x="7134617" y="302013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Analyze Online</a:t>
            </a: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2F8E4EA-7FD0-414D-A6D5-6D8006F664AA}"/>
              </a:ext>
            </a:extLst>
          </p:cNvPr>
          <p:cNvCxnSpPr>
            <a:cxnSpLocks/>
            <a:stCxn id="101" idx="2"/>
            <a:endCxn id="105" idx="2"/>
          </p:cNvCxnSpPr>
          <p:nvPr/>
        </p:nvCxnSpPr>
        <p:spPr>
          <a:xfrm rot="16200000" flipH="1">
            <a:off x="4902388" y="3903302"/>
            <a:ext cx="215443" cy="2790296"/>
          </a:xfrm>
          <a:prstGeom prst="bentConnector3">
            <a:avLst>
              <a:gd name="adj1" fmla="val 347583"/>
            </a:avLst>
          </a:prstGeom>
          <a:ln w="28575">
            <a:solidFill>
              <a:srgbClr val="305F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29211C2-02CB-474C-A0A7-46D9F5B68FEA}"/>
              </a:ext>
            </a:extLst>
          </p:cNvPr>
          <p:cNvSpPr txBox="1"/>
          <p:nvPr/>
        </p:nvSpPr>
        <p:spPr>
          <a:xfrm>
            <a:off x="4343877" y="5621615"/>
            <a:ext cx="1172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b="1" dirty="0">
                <a:solidFill>
                  <a:srgbClr val="305FB1"/>
                </a:solidFill>
                <a:latin typeface="Fira Sans" panose="020B0503050000020004" pitchFamily="34" charset="0"/>
              </a:rPr>
              <a:t>Analyze in R</a:t>
            </a:r>
          </a:p>
        </p:txBody>
      </p:sp>
    </p:spTree>
    <p:extLst>
      <p:ext uri="{BB962C8B-B14F-4D97-AF65-F5344CB8AC3E}">
        <p14:creationId xmlns:p14="http://schemas.microsoft.com/office/powerpoint/2010/main" val="151186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86393D-D36D-6048-938B-6504D0949E80}"/>
              </a:ext>
            </a:extLst>
          </p:cNvPr>
          <p:cNvCxnSpPr>
            <a:stCxn id="78" idx="1"/>
          </p:cNvCxnSpPr>
          <p:nvPr/>
        </p:nvCxnSpPr>
        <p:spPr>
          <a:xfrm flipH="1" flipV="1">
            <a:off x="3816096" y="2779776"/>
            <a:ext cx="3618423" cy="7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6A6C81-D21F-5642-B472-5FACAFE829AE}"/>
              </a:ext>
            </a:extLst>
          </p:cNvPr>
          <p:cNvGrpSpPr/>
          <p:nvPr/>
        </p:nvGrpSpPr>
        <p:grpSpPr>
          <a:xfrm>
            <a:off x="6634010" y="1187752"/>
            <a:ext cx="3178274" cy="3478245"/>
            <a:chOff x="3349149" y="1107272"/>
            <a:chExt cx="4618758" cy="50546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168E7DC-9204-E048-B744-267EE505201F}"/>
                </a:ext>
              </a:extLst>
            </p:cNvPr>
            <p:cNvGrpSpPr/>
            <p:nvPr/>
          </p:nvGrpSpPr>
          <p:grpSpPr>
            <a:xfrm>
              <a:off x="3349149" y="1107272"/>
              <a:ext cx="1880395" cy="1832379"/>
              <a:chOff x="2434749" y="1471996"/>
              <a:chExt cx="1880395" cy="1832379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0F1DE3F-1A44-B149-817E-49EF5353B217}"/>
                  </a:ext>
                </a:extLst>
              </p:cNvPr>
              <p:cNvSpPr/>
              <p:nvPr/>
            </p:nvSpPr>
            <p:spPr>
              <a:xfrm>
                <a:off x="2791968" y="1471996"/>
                <a:ext cx="1165959" cy="1161476"/>
              </a:xfrm>
              <a:prstGeom prst="ellipse">
                <a:avLst/>
              </a:prstGeom>
              <a:solidFill>
                <a:srgbClr val="4472C4">
                  <a:alpha val="2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800" dirty="0">
                  <a:solidFill>
                    <a:schemeClr val="tx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ACB591E-10BB-644F-B8B4-D3E02863903C}"/>
                  </a:ext>
                </a:extLst>
              </p:cNvPr>
              <p:cNvSpPr txBox="1"/>
              <p:nvPr/>
            </p:nvSpPr>
            <p:spPr>
              <a:xfrm>
                <a:off x="2434749" y="2633470"/>
                <a:ext cx="1880395" cy="670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b="1" dirty="0">
                    <a:latin typeface="Fira Sans" panose="020B0503050000020004" pitchFamily="34" charset="0"/>
                  </a:rPr>
                  <a:t>Transparency &amp;</a:t>
                </a:r>
              </a:p>
              <a:p>
                <a:pPr algn="ctr"/>
                <a:r>
                  <a:rPr lang="en-DE" sz="1200" b="1" dirty="0">
                    <a:latin typeface="Fira Sans" panose="020B0503050000020004" pitchFamily="34" charset="0"/>
                  </a:rPr>
                  <a:t>Consistency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01FE54B-A704-CE45-A9B3-27FA977A6584}"/>
                </a:ext>
              </a:extLst>
            </p:cNvPr>
            <p:cNvGrpSpPr/>
            <p:nvPr/>
          </p:nvGrpSpPr>
          <p:grpSpPr>
            <a:xfrm>
              <a:off x="6120124" y="1107272"/>
              <a:ext cx="1847783" cy="1832379"/>
              <a:chOff x="2451059" y="1471996"/>
              <a:chExt cx="1847783" cy="183237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BAEBD34-5457-374D-BE60-65B56301DD7E}"/>
                  </a:ext>
                </a:extLst>
              </p:cNvPr>
              <p:cNvSpPr/>
              <p:nvPr/>
            </p:nvSpPr>
            <p:spPr>
              <a:xfrm>
                <a:off x="2791968" y="1471996"/>
                <a:ext cx="1165959" cy="1161476"/>
              </a:xfrm>
              <a:prstGeom prst="ellipse">
                <a:avLst/>
              </a:prstGeom>
              <a:solidFill>
                <a:srgbClr val="4472C4">
                  <a:alpha val="2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800" dirty="0">
                  <a:solidFill>
                    <a:schemeClr val="tx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B1BD09-7409-5443-A458-5195DB514971}"/>
                  </a:ext>
                </a:extLst>
              </p:cNvPr>
              <p:cNvSpPr txBox="1"/>
              <p:nvPr/>
            </p:nvSpPr>
            <p:spPr>
              <a:xfrm>
                <a:off x="2451059" y="2633470"/>
                <a:ext cx="1847783" cy="670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b="1" dirty="0">
                    <a:latin typeface="Fira Sans" panose="020B0503050000020004" pitchFamily="34" charset="0"/>
                  </a:rPr>
                  <a:t>Comprehensive</a:t>
                </a:r>
              </a:p>
              <a:p>
                <a:pPr algn="ctr"/>
                <a:r>
                  <a:rPr lang="en-DE" sz="1200" b="1" dirty="0">
                    <a:latin typeface="Fira Sans" panose="020B0503050000020004" pitchFamily="34" charset="0"/>
                  </a:rPr>
                  <a:t>Evidence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AB63DCD-4293-4C4F-A719-FC0ED3AFCDAF}"/>
                </a:ext>
              </a:extLst>
            </p:cNvPr>
            <p:cNvGrpSpPr/>
            <p:nvPr/>
          </p:nvGrpSpPr>
          <p:grpSpPr>
            <a:xfrm>
              <a:off x="3415542" y="4323682"/>
              <a:ext cx="1747613" cy="1832376"/>
              <a:chOff x="2501142" y="1471996"/>
              <a:chExt cx="1747613" cy="1832376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99399C2-0C92-6E42-A0E4-44D6C610CA17}"/>
                  </a:ext>
                </a:extLst>
              </p:cNvPr>
              <p:cNvSpPr/>
              <p:nvPr/>
            </p:nvSpPr>
            <p:spPr>
              <a:xfrm>
                <a:off x="2791968" y="1471996"/>
                <a:ext cx="1165959" cy="1161476"/>
              </a:xfrm>
              <a:prstGeom prst="ellipse">
                <a:avLst/>
              </a:prstGeom>
              <a:solidFill>
                <a:srgbClr val="4472C4">
                  <a:alpha val="2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800" dirty="0">
                  <a:solidFill>
                    <a:schemeClr val="tx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BEA5EA-4291-B74E-A7E1-4E30C29250AD}"/>
                  </a:ext>
                </a:extLst>
              </p:cNvPr>
              <p:cNvSpPr txBox="1"/>
              <p:nvPr/>
            </p:nvSpPr>
            <p:spPr>
              <a:xfrm>
                <a:off x="2501142" y="2633468"/>
                <a:ext cx="1747613" cy="670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b="1" dirty="0">
                    <a:latin typeface="Fira Sans" panose="020B0503050000020004" pitchFamily="34" charset="0"/>
                  </a:rPr>
                  <a:t>Re-Usability &amp;</a:t>
                </a:r>
              </a:p>
              <a:p>
                <a:pPr algn="ctr"/>
                <a:r>
                  <a:rPr lang="en-DE" sz="1200" b="1" dirty="0">
                    <a:latin typeface="Fira Sans" panose="020B0503050000020004" pitchFamily="34" charset="0"/>
                  </a:rPr>
                  <a:t>Accessibility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BADF735-6A03-7245-B915-5EB4C84E24B2}"/>
                </a:ext>
              </a:extLst>
            </p:cNvPr>
            <p:cNvGrpSpPr/>
            <p:nvPr/>
          </p:nvGrpSpPr>
          <p:grpSpPr>
            <a:xfrm>
              <a:off x="6251646" y="4329578"/>
              <a:ext cx="1479717" cy="1832379"/>
              <a:chOff x="2635093" y="1471996"/>
              <a:chExt cx="1479717" cy="1832379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4F1FEA7-D3CD-8848-B0C9-0A9CEE32FE2C}"/>
                  </a:ext>
                </a:extLst>
              </p:cNvPr>
              <p:cNvSpPr/>
              <p:nvPr/>
            </p:nvSpPr>
            <p:spPr>
              <a:xfrm>
                <a:off x="2791968" y="1471996"/>
                <a:ext cx="1165959" cy="1161476"/>
              </a:xfrm>
              <a:prstGeom prst="ellipse">
                <a:avLst/>
              </a:prstGeom>
              <a:solidFill>
                <a:srgbClr val="4472C4">
                  <a:alpha val="21961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800" dirty="0">
                  <a:solidFill>
                    <a:schemeClr val="tx1"/>
                  </a:solidFill>
                  <a:latin typeface="Fira Sans" panose="020B05030500000200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F17ABA1-6881-574B-83F1-681152A309AB}"/>
                  </a:ext>
                </a:extLst>
              </p:cNvPr>
              <p:cNvSpPr txBox="1"/>
              <p:nvPr/>
            </p:nvSpPr>
            <p:spPr>
              <a:xfrm>
                <a:off x="2635093" y="2633470"/>
                <a:ext cx="1479717" cy="670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1200" b="1" dirty="0">
                    <a:latin typeface="Fira Sans" panose="020B0503050000020004" pitchFamily="34" charset="0"/>
                  </a:rPr>
                  <a:t>Up-to-date</a:t>
                </a:r>
              </a:p>
              <a:p>
                <a:pPr algn="ctr"/>
                <a:r>
                  <a:rPr lang="en-DE" sz="1200" b="1" dirty="0">
                    <a:latin typeface="Fira Sans" panose="020B0503050000020004" pitchFamily="34" charset="0"/>
                  </a:rPr>
                  <a:t>Information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41E1F0F-0E6D-774B-BDC7-B9C4B0D4880C}"/>
                </a:ext>
              </a:extLst>
            </p:cNvPr>
            <p:cNvSpPr txBox="1"/>
            <p:nvPr/>
          </p:nvSpPr>
          <p:spPr>
            <a:xfrm>
              <a:off x="4512471" y="3051010"/>
              <a:ext cx="2350962" cy="760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2800" dirty="0">
                  <a:latin typeface="Lexend Tera" pitchFamily="2" charset="77"/>
                </a:rPr>
                <a:t>MARD</a:t>
              </a:r>
            </a:p>
          </p:txBody>
        </p: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310ED2D5-73DD-8B47-9A8E-57AEF9F7D375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4872327" y="1688010"/>
              <a:ext cx="453481" cy="1283200"/>
            </a:xfrm>
            <a:prstGeom prst="bentConnector2">
              <a:avLst/>
            </a:prstGeom>
            <a:ln w="28575">
              <a:solidFill>
                <a:srgbClr val="305F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AC10318D-5133-384E-ACAD-D4E1EB7FBA91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 rot="10800000" flipV="1">
              <a:off x="6096001" y="1688010"/>
              <a:ext cx="365033" cy="1283200"/>
            </a:xfrm>
            <a:prstGeom prst="bentConnector2">
              <a:avLst/>
            </a:prstGeom>
            <a:ln w="28575">
              <a:solidFill>
                <a:srgbClr val="305F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>
              <a:extLst>
                <a:ext uri="{FF2B5EF4-FFF2-40B4-BE49-F238E27FC236}">
                  <a16:creationId xmlns:a16="http://schemas.microsoft.com/office/drawing/2014/main" id="{83D88CE1-C122-8046-A96B-13BEF24F3FAC}"/>
                </a:ext>
              </a:extLst>
            </p:cNvPr>
            <p:cNvCxnSpPr>
              <a:cxnSpLocks/>
              <a:stCxn id="72" idx="6"/>
            </p:cNvCxnSpPr>
            <p:nvPr/>
          </p:nvCxnSpPr>
          <p:spPr>
            <a:xfrm flipV="1">
              <a:off x="4872327" y="3846531"/>
              <a:ext cx="453481" cy="1057889"/>
            </a:xfrm>
            <a:prstGeom prst="bentConnector2">
              <a:avLst/>
            </a:prstGeom>
            <a:ln w="28575">
              <a:solidFill>
                <a:srgbClr val="305F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DEC678D2-99E9-B048-80AA-901745A0AD5C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rot="10800000">
              <a:off x="6096001" y="3842675"/>
              <a:ext cx="312520" cy="1067642"/>
            </a:xfrm>
            <a:prstGeom prst="bentConnector2">
              <a:avLst/>
            </a:prstGeom>
            <a:ln w="28575">
              <a:solidFill>
                <a:srgbClr val="305FB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7CE516A-1B68-5A4B-9632-7C1CFF207C65}"/>
              </a:ext>
            </a:extLst>
          </p:cNvPr>
          <p:cNvCxnSpPr>
            <a:cxnSpLocks/>
            <a:stCxn id="69" idx="0"/>
          </p:cNvCxnSpPr>
          <p:nvPr/>
        </p:nvCxnSpPr>
        <p:spPr>
          <a:xfrm rot="5400000" flipH="1" flipV="1">
            <a:off x="9444400" y="419694"/>
            <a:ext cx="500190" cy="1035927"/>
          </a:xfrm>
          <a:prstGeom prst="bentConnector2">
            <a:avLst/>
          </a:prstGeom>
          <a:ln w="28575">
            <a:solidFill>
              <a:srgbClr val="305F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72E7-7C1D-9845-AB45-4DB5D91516E6}"/>
              </a:ext>
            </a:extLst>
          </p:cNvPr>
          <p:cNvSpPr txBox="1"/>
          <p:nvPr/>
        </p:nvSpPr>
        <p:spPr>
          <a:xfrm>
            <a:off x="10148022" y="580049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50" b="1" dirty="0">
                <a:latin typeface="Fira Sans" panose="020B0503050000020004" pitchFamily="34" charset="0"/>
              </a:rPr>
              <a:t>Evidence Maps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23DEA9-A54C-7945-BF29-577DABEAC3A1}"/>
              </a:ext>
            </a:extLst>
          </p:cNvPr>
          <p:cNvSpPr txBox="1"/>
          <p:nvPr/>
        </p:nvSpPr>
        <p:spPr>
          <a:xfrm>
            <a:off x="10138232" y="865405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50" b="1" dirty="0">
                <a:latin typeface="Fira Sans" panose="020B0503050000020004" pitchFamily="34" charset="0"/>
              </a:rPr>
              <a:t>Umbrella Reviews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FF2BECB6-80AA-8A4B-8E1C-970A26A85FC8}"/>
              </a:ext>
            </a:extLst>
          </p:cNvPr>
          <p:cNvCxnSpPr>
            <a:cxnSpLocks/>
            <a:stCxn id="77" idx="2"/>
          </p:cNvCxnSpPr>
          <p:nvPr/>
        </p:nvCxnSpPr>
        <p:spPr>
          <a:xfrm rot="16200000" flipH="1">
            <a:off x="9602631" y="4203764"/>
            <a:ext cx="114824" cy="1039289"/>
          </a:xfrm>
          <a:prstGeom prst="bentConnector2">
            <a:avLst/>
          </a:prstGeom>
          <a:ln w="28575">
            <a:solidFill>
              <a:srgbClr val="305F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17C8EC8-D196-304B-A7FA-63B8F7717367}"/>
              </a:ext>
            </a:extLst>
          </p:cNvPr>
          <p:cNvSpPr txBox="1"/>
          <p:nvPr/>
        </p:nvSpPr>
        <p:spPr>
          <a:xfrm>
            <a:off x="10147012" y="4660797"/>
            <a:ext cx="10775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50" b="1" dirty="0">
                <a:latin typeface="Fira Sans" panose="020B0503050000020004" pitchFamily="34" charset="0"/>
              </a:rPr>
              <a:t>Rapid Reviews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33B9831-586B-9347-94CD-C4E9B02D8F73}"/>
              </a:ext>
            </a:extLst>
          </p:cNvPr>
          <p:cNvSpPr txBox="1"/>
          <p:nvPr/>
        </p:nvSpPr>
        <p:spPr>
          <a:xfrm>
            <a:off x="10130716" y="4929173"/>
            <a:ext cx="17988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50" b="1" dirty="0">
                <a:latin typeface="Fira Sans" panose="020B0503050000020004" pitchFamily="34" charset="0"/>
              </a:rPr>
              <a:t>Living Systematic Reviews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F8645F1-AD56-D448-8960-D6942EECAF1F}"/>
              </a:ext>
            </a:extLst>
          </p:cNvPr>
          <p:cNvCxnSpPr>
            <a:cxnSpLocks/>
            <a:stCxn id="69" idx="0"/>
          </p:cNvCxnSpPr>
          <p:nvPr/>
        </p:nvCxnSpPr>
        <p:spPr>
          <a:xfrm rot="5400000" flipH="1" flipV="1">
            <a:off x="9579748" y="568083"/>
            <a:ext cx="216452" cy="1022886"/>
          </a:xfrm>
          <a:prstGeom prst="bentConnector2">
            <a:avLst/>
          </a:prstGeom>
          <a:ln w="28575">
            <a:solidFill>
              <a:srgbClr val="305F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813FF41-544C-F24B-94D6-ED40C79CB0AE}"/>
              </a:ext>
            </a:extLst>
          </p:cNvPr>
          <p:cNvCxnSpPr>
            <a:cxnSpLocks/>
            <a:stCxn id="77" idx="2"/>
          </p:cNvCxnSpPr>
          <p:nvPr/>
        </p:nvCxnSpPr>
        <p:spPr>
          <a:xfrm rot="16200000" flipH="1">
            <a:off x="9460762" y="4345633"/>
            <a:ext cx="398562" cy="1039289"/>
          </a:xfrm>
          <a:prstGeom prst="bentConnector2">
            <a:avLst/>
          </a:prstGeom>
          <a:ln w="28575">
            <a:solidFill>
              <a:srgbClr val="305F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5E4850FF-D1D3-1B48-B2B0-79312FF7BE37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6475570" y="4250716"/>
            <a:ext cx="394193" cy="1216636"/>
          </a:xfrm>
          <a:prstGeom prst="bentConnector2">
            <a:avLst/>
          </a:prstGeom>
          <a:ln w="28575">
            <a:solidFill>
              <a:srgbClr val="305F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A9117AF-0B24-884F-8CD6-0DB5FEDB0F49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6609757" y="4116529"/>
            <a:ext cx="125819" cy="1216636"/>
          </a:xfrm>
          <a:prstGeom prst="bentConnector2">
            <a:avLst/>
          </a:prstGeom>
          <a:ln w="28575">
            <a:solidFill>
              <a:srgbClr val="305F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07F454F-0D61-6540-9953-6B785E49FDBB}"/>
              </a:ext>
            </a:extLst>
          </p:cNvPr>
          <p:cNvSpPr txBox="1"/>
          <p:nvPr/>
        </p:nvSpPr>
        <p:spPr>
          <a:xfrm>
            <a:off x="4664604" y="4652034"/>
            <a:ext cx="1399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50" b="1" dirty="0">
                <a:latin typeface="Fira Sans" panose="020B0503050000020004" pitchFamily="34" charset="0"/>
              </a:rPr>
              <a:t>Statistical Software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8E50505-276C-1A4B-9FE9-F920F0662535}"/>
              </a:ext>
            </a:extLst>
          </p:cNvPr>
          <p:cNvSpPr txBox="1"/>
          <p:nvPr/>
        </p:nvSpPr>
        <p:spPr>
          <a:xfrm>
            <a:off x="4657448" y="4953786"/>
            <a:ext cx="14109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050" b="1" dirty="0">
                <a:latin typeface="Fira Sans" panose="020B0503050000020004" pitchFamily="34" charset="0"/>
              </a:rPr>
              <a:t>Research Synthesis</a:t>
            </a:r>
          </a:p>
          <a:p>
            <a:pPr algn="r"/>
            <a:r>
              <a:rPr lang="en-DE" sz="1050" b="1" dirty="0">
                <a:latin typeface="Fira Sans" panose="020B0503050000020004" pitchFamily="34" charset="0"/>
              </a:rPr>
              <a:t>Methods</a:t>
            </a:r>
          </a:p>
        </p:txBody>
      </p: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328F0DC0-37A0-3A4A-804A-7EB531342CD8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6219925" y="4506363"/>
            <a:ext cx="905485" cy="1216635"/>
          </a:xfrm>
          <a:prstGeom prst="bentConnector2">
            <a:avLst/>
          </a:prstGeom>
          <a:ln w="28575">
            <a:solidFill>
              <a:srgbClr val="305F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3C54354-2D8B-584A-B0CC-CB95EFF4BC49}"/>
              </a:ext>
            </a:extLst>
          </p:cNvPr>
          <p:cNvSpPr txBox="1"/>
          <p:nvPr/>
        </p:nvSpPr>
        <p:spPr>
          <a:xfrm>
            <a:off x="4448162" y="5453381"/>
            <a:ext cx="16434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050" b="1" dirty="0">
                <a:latin typeface="Fira Sans" panose="020B0503050000020004" pitchFamily="34" charset="0"/>
              </a:rPr>
              <a:t>Science Communication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3230F1-0338-0B4A-A247-B4BB265464C5}"/>
              </a:ext>
            </a:extLst>
          </p:cNvPr>
          <p:cNvSpPr txBox="1"/>
          <p:nvPr/>
        </p:nvSpPr>
        <p:spPr>
          <a:xfrm>
            <a:off x="4862924" y="562056"/>
            <a:ext cx="1183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sz="1050" b="1" dirty="0">
                <a:latin typeface="Fira Sans" panose="020B0503050000020004" pitchFamily="34" charset="0"/>
              </a:rPr>
              <a:t>Open Science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4C3B391-18EA-874D-973E-C942C96A0686}"/>
              </a:ext>
            </a:extLst>
          </p:cNvPr>
          <p:cNvSpPr txBox="1"/>
          <p:nvPr/>
        </p:nvSpPr>
        <p:spPr>
          <a:xfrm>
            <a:off x="5043044" y="820539"/>
            <a:ext cx="1011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050" b="1" dirty="0">
                <a:latin typeface="Fira Sans" panose="020B0503050000020004" pitchFamily="34" charset="0"/>
              </a:rPr>
              <a:t>Meta-Science</a:t>
            </a:r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D696DC0-3419-E949-9E5D-1AD83E0441EB}"/>
              </a:ext>
            </a:extLst>
          </p:cNvPr>
          <p:cNvCxnSpPr>
            <a:cxnSpLocks/>
            <a:stCxn id="2" idx="0"/>
            <a:endCxn id="138" idx="3"/>
          </p:cNvCxnSpPr>
          <p:nvPr/>
        </p:nvCxnSpPr>
        <p:spPr>
          <a:xfrm rot="16200000" flipV="1">
            <a:off x="6547795" y="454563"/>
            <a:ext cx="240255" cy="1226123"/>
          </a:xfrm>
          <a:prstGeom prst="bentConnector2">
            <a:avLst/>
          </a:prstGeom>
          <a:ln w="28575">
            <a:solidFill>
              <a:srgbClr val="305F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3A18964B-A23D-9248-BE4D-618E9EDEC935}"/>
              </a:ext>
            </a:extLst>
          </p:cNvPr>
          <p:cNvCxnSpPr>
            <a:cxnSpLocks/>
            <a:stCxn id="2" idx="0"/>
            <a:endCxn id="137" idx="3"/>
          </p:cNvCxnSpPr>
          <p:nvPr/>
        </p:nvCxnSpPr>
        <p:spPr>
          <a:xfrm rot="16200000" flipV="1">
            <a:off x="6414232" y="321000"/>
            <a:ext cx="498738" cy="1234765"/>
          </a:xfrm>
          <a:prstGeom prst="bentConnector2">
            <a:avLst/>
          </a:prstGeom>
          <a:ln w="28575">
            <a:solidFill>
              <a:srgbClr val="305FB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48" descr="Shape&#10;&#10;Description automatically generated with low confidence">
            <a:extLst>
              <a:ext uri="{FF2B5EF4-FFF2-40B4-BE49-F238E27FC236}">
                <a16:creationId xmlns:a16="http://schemas.microsoft.com/office/drawing/2014/main" id="{1DC8107A-8A83-0943-A5FB-DA06823AB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815"/>
          <a:stretch/>
        </p:blipFill>
        <p:spPr>
          <a:xfrm>
            <a:off x="6967294" y="1353032"/>
            <a:ext cx="596098" cy="477982"/>
          </a:xfrm>
          <a:prstGeom prst="rect">
            <a:avLst/>
          </a:prstGeom>
        </p:spPr>
      </p:pic>
      <p:pic>
        <p:nvPicPr>
          <p:cNvPr id="153" name="Picture 152" descr="Shape&#10;&#10;Description automatically generated with low confidence">
            <a:extLst>
              <a:ext uri="{FF2B5EF4-FFF2-40B4-BE49-F238E27FC236}">
                <a16:creationId xmlns:a16="http://schemas.microsoft.com/office/drawing/2014/main" id="{66E02FC9-A722-1C4F-913E-244AAA46F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27"/>
          <a:stretch/>
        </p:blipFill>
        <p:spPr>
          <a:xfrm>
            <a:off x="8832501" y="1320262"/>
            <a:ext cx="688057" cy="548197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CBC2542-10FC-4747-B4F0-29573F3328EE}"/>
              </a:ext>
            </a:extLst>
          </p:cNvPr>
          <p:cNvSpPr txBox="1"/>
          <p:nvPr/>
        </p:nvSpPr>
        <p:spPr>
          <a:xfrm>
            <a:off x="8189480" y="6043062"/>
            <a:ext cx="37401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latin typeface="Fira Sans" panose="020B0503050000020004" pitchFamily="34" charset="0"/>
              </a:rPr>
              <a:t>Leif Michelsen, Gordo Ibáñez, Kemesh Maharjan, Popular from Noun Project </a:t>
            </a:r>
          </a:p>
        </p:txBody>
      </p:sp>
      <p:pic>
        <p:nvPicPr>
          <p:cNvPr id="156" name="Picture 155" descr="Shape&#10;&#10;Description automatically generated with low confidence">
            <a:extLst>
              <a:ext uri="{FF2B5EF4-FFF2-40B4-BE49-F238E27FC236}">
                <a16:creationId xmlns:a16="http://schemas.microsoft.com/office/drawing/2014/main" id="{CA42360A-43AD-D045-BAE7-AF9B9CF61E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311"/>
          <a:stretch/>
        </p:blipFill>
        <p:spPr>
          <a:xfrm>
            <a:off x="7021181" y="3577672"/>
            <a:ext cx="517844" cy="412663"/>
          </a:xfrm>
          <a:prstGeom prst="rect">
            <a:avLst/>
          </a:prstGeom>
        </p:spPr>
      </p:pic>
      <p:pic>
        <p:nvPicPr>
          <p:cNvPr id="160" name="Picture 159" descr="Shape&#10;&#10;Description automatically generated with low confidence">
            <a:extLst>
              <a:ext uri="{FF2B5EF4-FFF2-40B4-BE49-F238E27FC236}">
                <a16:creationId xmlns:a16="http://schemas.microsoft.com/office/drawing/2014/main" id="{4E6E4A16-6E39-494D-9F1F-C753E9DC8E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520"/>
          <a:stretch/>
        </p:blipFill>
        <p:spPr>
          <a:xfrm>
            <a:off x="8847183" y="3596663"/>
            <a:ext cx="554678" cy="418671"/>
          </a:xfrm>
          <a:prstGeom prst="rect">
            <a:avLst/>
          </a:prstGeom>
        </p:spPr>
      </p:pic>
      <p:graphicFrame>
        <p:nvGraphicFramePr>
          <p:cNvPr id="162" name="Diagram 161">
            <a:extLst>
              <a:ext uri="{FF2B5EF4-FFF2-40B4-BE49-F238E27FC236}">
                <a16:creationId xmlns:a16="http://schemas.microsoft.com/office/drawing/2014/main" id="{36B263AC-AC68-D444-9E7D-B731C7826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18877"/>
              </p:ext>
            </p:extLst>
          </p:nvPr>
        </p:nvGraphicFramePr>
        <p:xfrm>
          <a:off x="253778" y="580050"/>
          <a:ext cx="3649380" cy="5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0551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8369FD-2D8E-654E-AE65-F0758F79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2" y="1177749"/>
            <a:ext cx="6004635" cy="3841200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B9AC6D-2B3A-B34B-9957-C601576F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276" y="1094573"/>
            <a:ext cx="3493158" cy="41989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7C3E8E-63EE-E347-B4EA-F06FE89D377F}"/>
              </a:ext>
            </a:extLst>
          </p:cNvPr>
          <p:cNvSpPr/>
          <p:nvPr/>
        </p:nvSpPr>
        <p:spPr>
          <a:xfrm>
            <a:off x="4999438" y="2723186"/>
            <a:ext cx="1737360" cy="822960"/>
          </a:xfrm>
          <a:prstGeom prst="rect">
            <a:avLst/>
          </a:prstGeom>
          <a:noFill/>
          <a:ln w="28575">
            <a:solidFill>
              <a:srgbClr val="305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97823E-4221-2244-A201-F79A89D75324}"/>
              </a:ext>
            </a:extLst>
          </p:cNvPr>
          <p:cNvSpPr/>
          <p:nvPr/>
        </p:nvSpPr>
        <p:spPr>
          <a:xfrm>
            <a:off x="8067822" y="1666231"/>
            <a:ext cx="2939267" cy="619769"/>
          </a:xfrm>
          <a:prstGeom prst="rect">
            <a:avLst/>
          </a:prstGeom>
          <a:noFill/>
          <a:ln w="28575">
            <a:solidFill>
              <a:srgbClr val="305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251811-01DE-DC40-85E9-5ECBBBBA255B}"/>
              </a:ext>
            </a:extLst>
          </p:cNvPr>
          <p:cNvSpPr/>
          <p:nvPr/>
        </p:nvSpPr>
        <p:spPr>
          <a:xfrm>
            <a:off x="8067821" y="4399177"/>
            <a:ext cx="2939267" cy="619769"/>
          </a:xfrm>
          <a:prstGeom prst="rect">
            <a:avLst/>
          </a:prstGeom>
          <a:noFill/>
          <a:ln w="28575">
            <a:solidFill>
              <a:srgbClr val="305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E2CAA-5C34-2B4B-AB01-51669FA8E86F}"/>
              </a:ext>
            </a:extLst>
          </p:cNvPr>
          <p:cNvCxnSpPr>
            <a:stCxn id="12" idx="0"/>
          </p:cNvCxnSpPr>
          <p:nvPr/>
        </p:nvCxnSpPr>
        <p:spPr>
          <a:xfrm flipV="1">
            <a:off x="5868118" y="843148"/>
            <a:ext cx="0" cy="1880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8DA89E-18C2-354D-A504-22179762CE41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9537454" y="843148"/>
            <a:ext cx="2" cy="823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BC2BB5-176B-F743-A520-11B5A2CA3EAA}"/>
              </a:ext>
            </a:extLst>
          </p:cNvPr>
          <p:cNvCxnSpPr>
            <a:cxnSpLocks/>
          </p:cNvCxnSpPr>
          <p:nvPr/>
        </p:nvCxnSpPr>
        <p:spPr>
          <a:xfrm flipH="1">
            <a:off x="9538818" y="5018946"/>
            <a:ext cx="1" cy="571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4F590C-55FA-A444-8EEB-B817218ACAF6}"/>
              </a:ext>
            </a:extLst>
          </p:cNvPr>
          <p:cNvSpPr txBox="1"/>
          <p:nvPr/>
        </p:nvSpPr>
        <p:spPr>
          <a:xfrm>
            <a:off x="4424285" y="319928"/>
            <a:ext cx="288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b="1" dirty="0">
                <a:latin typeface="Fira Sans" panose="020B0503050000020004" pitchFamily="34" charset="0"/>
              </a:rPr>
              <a:t>Link to the state of the GitHub repository at the latest release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8F57F-0A0B-2E40-AF7E-735899599476}"/>
              </a:ext>
            </a:extLst>
          </p:cNvPr>
          <p:cNvSpPr txBox="1"/>
          <p:nvPr/>
        </p:nvSpPr>
        <p:spPr>
          <a:xfrm>
            <a:off x="8067821" y="535371"/>
            <a:ext cx="2887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b="1" dirty="0">
                <a:latin typeface="Fira Sans" panose="020B0503050000020004" pitchFamily="34" charset="0"/>
              </a:rPr>
              <a:t>Latest Database Version DOI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A45226-C4E0-0C43-A26F-A7AC1AF4CD96}"/>
              </a:ext>
            </a:extLst>
          </p:cNvPr>
          <p:cNvSpPr txBox="1"/>
          <p:nvPr/>
        </p:nvSpPr>
        <p:spPr>
          <a:xfrm>
            <a:off x="8067820" y="5603558"/>
            <a:ext cx="288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b="1" dirty="0">
                <a:latin typeface="Fira Sans" panose="020B0503050000020004" pitchFamily="34" charset="0"/>
              </a:rPr>
              <a:t>Overall Database DOI</a:t>
            </a:r>
          </a:p>
          <a:p>
            <a:pPr algn="ctr"/>
            <a:r>
              <a:rPr lang="en-DE" sz="1400" b="1" dirty="0">
                <a:latin typeface="Fira Sans" panose="020B0503050000020004" pitchFamily="34" charset="0"/>
              </a:rPr>
              <a:t>(Concept DOI)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7358BC5-1F43-AD44-AE3F-C79AB23BCABA}"/>
              </a:ext>
            </a:extLst>
          </p:cNvPr>
          <p:cNvSpPr/>
          <p:nvPr/>
        </p:nvSpPr>
        <p:spPr>
          <a:xfrm>
            <a:off x="1104405" y="2723185"/>
            <a:ext cx="3800103" cy="1675991"/>
          </a:xfrm>
          <a:prstGeom prst="rect">
            <a:avLst/>
          </a:prstGeom>
          <a:noFill/>
          <a:ln w="28575">
            <a:solidFill>
              <a:srgbClr val="305F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81A1B13-1A6A-B549-834A-7B66665670E6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99188" y="4399176"/>
            <a:ext cx="0" cy="1204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350BD7-0344-D84D-A55E-CF61EA169377}"/>
              </a:ext>
            </a:extLst>
          </p:cNvPr>
          <p:cNvSpPr txBox="1"/>
          <p:nvPr/>
        </p:nvSpPr>
        <p:spPr>
          <a:xfrm>
            <a:off x="1655355" y="5603558"/>
            <a:ext cx="2887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b="1" dirty="0">
                <a:latin typeface="Fira Sans" panose="020B0503050000020004" pitchFamily="34" charset="0"/>
              </a:rPr>
              <a:t>”Frozen” Database Repository Contents</a:t>
            </a:r>
          </a:p>
        </p:txBody>
      </p:sp>
    </p:spTree>
    <p:extLst>
      <p:ext uri="{BB962C8B-B14F-4D97-AF65-F5344CB8AC3E}">
        <p14:creationId xmlns:p14="http://schemas.microsoft.com/office/powerpoint/2010/main" val="146382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133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Fira Code</vt:lpstr>
      <vt:lpstr>Fira Sans</vt:lpstr>
      <vt:lpstr>Lexend Tera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hu04zibo</dc:creator>
  <cp:lastModifiedBy>hu04zibo</cp:lastModifiedBy>
  <cp:revision>9</cp:revision>
  <dcterms:created xsi:type="dcterms:W3CDTF">2022-06-07T14:00:48Z</dcterms:created>
  <dcterms:modified xsi:type="dcterms:W3CDTF">2022-06-16T14:43:31Z</dcterms:modified>
</cp:coreProperties>
</file>