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1"/>
  </p:sldMasterIdLst>
  <p:notesMasterIdLst>
    <p:notesMasterId r:id="rId22"/>
  </p:notesMasterIdLst>
  <p:handoutMasterIdLst>
    <p:handoutMasterId r:id="rId23"/>
  </p:handoutMasterIdLst>
  <p:sldIdLst>
    <p:sldId id="616" r:id="rId2"/>
    <p:sldId id="663" r:id="rId3"/>
    <p:sldId id="664" r:id="rId4"/>
    <p:sldId id="662" r:id="rId5"/>
    <p:sldId id="665" r:id="rId6"/>
    <p:sldId id="666" r:id="rId7"/>
    <p:sldId id="667" r:id="rId8"/>
    <p:sldId id="668" r:id="rId9"/>
    <p:sldId id="678" r:id="rId10"/>
    <p:sldId id="679" r:id="rId11"/>
    <p:sldId id="680" r:id="rId12"/>
    <p:sldId id="684" r:id="rId13"/>
    <p:sldId id="670" r:id="rId14"/>
    <p:sldId id="672" r:id="rId15"/>
    <p:sldId id="673" r:id="rId16"/>
    <p:sldId id="674" r:id="rId17"/>
    <p:sldId id="682" r:id="rId18"/>
    <p:sldId id="683" r:id="rId19"/>
    <p:sldId id="681" r:id="rId20"/>
    <p:sldId id="675" r:id="rId21"/>
  </p:sldIdLst>
  <p:sldSz cx="10801350" cy="6858000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4893"/>
    <a:srgbClr val="004563"/>
    <a:srgbClr val="99C5C8"/>
    <a:srgbClr val="C3C4C5"/>
    <a:srgbClr val="FF1821"/>
    <a:srgbClr val="103184"/>
    <a:srgbClr val="4977B6"/>
    <a:srgbClr val="B2C7D0"/>
    <a:srgbClr val="AA7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87" autoAdjust="0"/>
    <p:restoredTop sz="88355" autoAdjust="0"/>
  </p:normalViewPr>
  <p:slideViewPr>
    <p:cSldViewPr snapToGrid="0" showGuides="1">
      <p:cViewPr>
        <p:scale>
          <a:sx n="100" d="100"/>
          <a:sy n="100" d="100"/>
        </p:scale>
        <p:origin x="-1206" y="-498"/>
      </p:cViewPr>
      <p:guideLst>
        <p:guide orient="horz" pos="2158"/>
        <p:guide orient="horz" pos="4226"/>
        <p:guide orient="horz" pos="386"/>
        <p:guide orient="horz" pos="989"/>
        <p:guide orient="horz" pos="4082"/>
        <p:guide orient="horz" pos="4246"/>
        <p:guide orient="horz" pos="2326"/>
        <p:guide orient="horz" pos="3805"/>
        <p:guide orient="horz" pos="3648"/>
        <p:guide orient="horz" pos="629"/>
        <p:guide orient="horz" pos="4119"/>
        <p:guide orient="horz" pos="4177"/>
        <p:guide orient="horz" pos="1301"/>
        <p:guide orient="horz" pos="2800"/>
        <p:guide pos="3402"/>
        <p:guide pos="6619"/>
        <p:guide pos="269"/>
        <p:guide pos="6549"/>
        <p:guide pos="548"/>
        <p:guide pos="183"/>
        <p:guide pos="3545"/>
        <p:guide pos="6257"/>
        <p:guide pos="448"/>
        <p:guide pos="3259"/>
      </p:guideLst>
    </p:cSldViewPr>
  </p:slideViewPr>
  <p:outlineViewPr>
    <p:cViewPr>
      <p:scale>
        <a:sx n="33" d="100"/>
        <a:sy n="33" d="100"/>
      </p:scale>
      <p:origin x="0" y="1016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-3828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>
              <a:latin typeface="Century Gothic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97110-58D1-4B08-BE59-907D76DEA1EA}" type="datetimeFigureOut">
              <a:rPr lang="fr-FR" smtClean="0">
                <a:latin typeface="Century Gothic" pitchFamily="34" charset="0"/>
              </a:rPr>
              <a:pPr/>
              <a:t>08/12/2017</a:t>
            </a:fld>
            <a:endParaRPr lang="fr-FR">
              <a:latin typeface="Century Gothic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>
              <a:latin typeface="Century Gothic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20653-8663-42A7-A389-D0316F5AB622}" type="slidenum">
              <a:rPr lang="fr-FR" smtClean="0">
                <a:latin typeface="Century Gothic" pitchFamily="34" charset="0"/>
              </a:rPr>
              <a:pPr/>
              <a:t>‹#›</a:t>
            </a:fld>
            <a:endParaRPr lang="fr-FR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95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entury Gothic" pitchFamily="34" charset="0"/>
              </a:defRPr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entury Gothic" pitchFamily="34" charset="0"/>
              </a:defRPr>
            </a:lvl1pPr>
          </a:lstStyle>
          <a:p>
            <a:fld id="{FDCDEFE6-5B54-4838-86E6-97123BEF1300}" type="datetimeFigureOut">
              <a:rPr lang="fr-FR" smtClean="0"/>
              <a:pPr/>
              <a:t>08/12/2017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68313" y="744538"/>
            <a:ext cx="58610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entury Gothic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entury Gothic" pitchFamily="34" charset="0"/>
              </a:defRPr>
            </a:lvl1pPr>
          </a:lstStyle>
          <a:p>
            <a:fld id="{903BB967-652B-44E3-AC85-B50B589029DD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9072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68313" y="744538"/>
            <a:ext cx="586105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Pour changer le logo en pied de page, aller dans </a:t>
            </a:r>
            <a:r>
              <a:rPr lang="fr-FR" sz="1000" b="1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AFFICHAGE &gt; Masque &gt; Masque des diapositives </a:t>
            </a:r>
            <a:r>
              <a:rPr lang="fr-FR" sz="1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: remplacer le logo en place par le logo de votre entité.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Pour éditer la mention de confidentialité, aller dans le </a:t>
            </a:r>
            <a:r>
              <a:rPr lang="fr-FR" sz="1000" b="1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menu INSERTION &gt; En-tête et pied de page</a:t>
            </a:r>
            <a:r>
              <a:rPr lang="fr-FR" sz="1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, et remplir le niveau désiré.</a:t>
            </a:r>
            <a:endParaRPr lang="fr-FR" sz="1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 userDrawn="1">
            <p:ph type="title"/>
          </p:nvPr>
        </p:nvSpPr>
        <p:spPr>
          <a:xfrm>
            <a:off x="420053" y="1940022"/>
            <a:ext cx="9961245" cy="1143000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algn="ctr">
              <a:defRPr sz="4000" cap="all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12" name="Connecteur droit 11"/>
          <p:cNvCxnSpPr/>
          <p:nvPr userDrawn="1"/>
        </p:nvCxnSpPr>
        <p:spPr>
          <a:xfrm flipH="1">
            <a:off x="3453391" y="3411530"/>
            <a:ext cx="3894573" cy="0"/>
          </a:xfrm>
          <a:prstGeom prst="line">
            <a:avLst/>
          </a:prstGeom>
          <a:ln w="12700" cap="rnd">
            <a:solidFill>
              <a:schemeClr val="tx1">
                <a:lumMod val="10000"/>
                <a:lumOff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427554" y="3677471"/>
            <a:ext cx="9968747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Parallélogramme 10"/>
          <p:cNvSpPr>
            <a:spLocks noChangeAspect="1"/>
          </p:cNvSpPr>
          <p:nvPr userDrawn="1"/>
        </p:nvSpPr>
        <p:spPr>
          <a:xfrm>
            <a:off x="867530" y="-4576"/>
            <a:ext cx="1701189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entury Gothic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1080135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entury Gothic" pitchFamily="34" charset="0"/>
            </a:endParaRPr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19574" y="6504497"/>
            <a:ext cx="2520315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pPr algn="l"/>
            <a:fld id="{7F36FA29-6ED9-48F5-9A8A-EA8CE5EA5B09}" type="datetime1">
              <a:rPr lang="en-US" smtClean="0"/>
              <a:t>12/8/2017</a:t>
            </a:fld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335" y="6305083"/>
            <a:ext cx="954312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9913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GRAMME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 smtClean="0"/>
              <a:t>   |  </a:t>
            </a:r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Titre de la présentation  I  30 Septembre 2014 </a:t>
            </a:r>
            <a:endParaRPr lang="fr-FR"/>
          </a:p>
        </p:txBody>
      </p:sp>
      <p:sp>
        <p:nvSpPr>
          <p:cNvPr id="9" name="Espace réservé du graphique 8"/>
          <p:cNvSpPr>
            <a:spLocks noGrp="1"/>
          </p:cNvSpPr>
          <p:nvPr>
            <p:ph type="chart" sz="quarter" idx="14"/>
          </p:nvPr>
        </p:nvSpPr>
        <p:spPr>
          <a:xfrm>
            <a:off x="708839" y="2216286"/>
            <a:ext cx="4438680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12" name="Espace réservé du graphique 8"/>
          <p:cNvSpPr>
            <a:spLocks noGrp="1"/>
          </p:cNvSpPr>
          <p:nvPr>
            <p:ph type="chart" sz="quarter" idx="15"/>
          </p:nvPr>
        </p:nvSpPr>
        <p:spPr>
          <a:xfrm>
            <a:off x="5509072" y="2216286"/>
            <a:ext cx="4438680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 hasCustomPrompt="1"/>
          </p:nvPr>
        </p:nvSpPr>
        <p:spPr>
          <a:xfrm>
            <a:off x="861796" y="1509657"/>
            <a:ext cx="4285725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Cliquez pour modifier le texte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5626598" y="1509657"/>
            <a:ext cx="418987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Cliquez pour modifier le texte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858860" y="819403"/>
            <a:ext cx="9061131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140518" y="6508752"/>
            <a:ext cx="2520315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fld id="{E9649A39-234F-403F-88C5-BAA487589B4E}" type="datetime1">
              <a:rPr lang="en-US" smtClean="0"/>
              <a:t>12/8/2017</a:t>
            </a:fld>
            <a:endParaRPr lang="fr-FR"/>
          </a:p>
        </p:txBody>
      </p:sp>
      <p:sp>
        <p:nvSpPr>
          <p:cNvPr id="14" name="Espace réservé du graphique 8"/>
          <p:cNvSpPr>
            <a:spLocks noGrp="1"/>
          </p:cNvSpPr>
          <p:nvPr>
            <p:ph type="chart" sz="quarter" idx="17"/>
          </p:nvPr>
        </p:nvSpPr>
        <p:spPr>
          <a:xfrm>
            <a:off x="701015" y="4589223"/>
            <a:ext cx="4438680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15" name="Espace réservé du graphique 8"/>
          <p:cNvSpPr>
            <a:spLocks noGrp="1"/>
          </p:cNvSpPr>
          <p:nvPr>
            <p:ph type="chart" sz="quarter" idx="18"/>
          </p:nvPr>
        </p:nvSpPr>
        <p:spPr>
          <a:xfrm>
            <a:off x="5501247" y="4589223"/>
            <a:ext cx="4438680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16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853971" y="3902472"/>
            <a:ext cx="4285725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Cliquez pour modifier le texte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7" name="Espace réservé du texte 5"/>
          <p:cNvSpPr>
            <a:spLocks noGrp="1"/>
          </p:cNvSpPr>
          <p:nvPr>
            <p:ph type="body" sz="quarter" idx="20" hasCustomPrompt="1"/>
          </p:nvPr>
        </p:nvSpPr>
        <p:spPr>
          <a:xfrm>
            <a:off x="5618773" y="3902472"/>
            <a:ext cx="418987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Cliquez pour modifier le texte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25236248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EMB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5691186" y="1570038"/>
            <a:ext cx="4241931" cy="4470400"/>
          </a:xfrm>
          <a:prstGeom prst="rect">
            <a:avLst/>
          </a:prstGeom>
        </p:spPr>
        <p:txBody>
          <a:bodyPr vert="horz" anchor="ctr" anchorCtr="0"/>
          <a:lstStyle>
            <a:lvl1pPr marL="285750" indent="-285750">
              <a:spcBef>
                <a:spcPts val="1500"/>
              </a:spcBef>
              <a:buSzPct val="120000"/>
              <a:buFontTx/>
              <a:buBlip>
                <a:blip r:embed="rId2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spcBef>
                <a:spcPts val="1500"/>
              </a:spcBef>
              <a:buClr>
                <a:schemeClr val="accent2"/>
              </a:buClr>
              <a:buSzPct val="100000"/>
              <a:buFont typeface="Wingdings" pitchFamily="2" charset="2"/>
              <a:buChar char="à"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spcBef>
                <a:spcPts val="1500"/>
              </a:spcBef>
              <a:buClr>
                <a:srgbClr val="004563"/>
              </a:buClr>
              <a:buSzPct val="100000"/>
              <a:buFont typeface="Arial" pitchFamily="34" charset="0"/>
              <a:buChar char="­"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2" name="Titr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 smtClean="0"/>
              <a:t>   |  </a:t>
            </a:r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Titre de la présentation  I  30 Septembre 2014 </a:t>
            </a:r>
            <a:endParaRPr lang="fr-FR"/>
          </a:p>
        </p:txBody>
      </p:sp>
      <p:sp>
        <p:nvSpPr>
          <p:cNvPr id="8" name="Espace réservé du graphique 7"/>
          <p:cNvSpPr>
            <a:spLocks noGrp="1"/>
          </p:cNvSpPr>
          <p:nvPr>
            <p:ph type="chart" sz="quarter" idx="13"/>
          </p:nvPr>
        </p:nvSpPr>
        <p:spPr>
          <a:xfrm>
            <a:off x="1308914" y="2917205"/>
            <a:ext cx="3227279" cy="2439987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9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861796" y="1509657"/>
            <a:ext cx="4285725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5"/>
          </p:nvPr>
        </p:nvSpPr>
        <p:spPr>
          <a:xfrm>
            <a:off x="858860" y="819403"/>
            <a:ext cx="9061131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140518" y="6508752"/>
            <a:ext cx="2520315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fld id="{DB969F34-D75A-4B74-A5D1-9F11B8025FC8}" type="datetime1">
              <a:rPr lang="en-US" smtClean="0"/>
              <a:t>12/8/2017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037045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3 BL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871985" y="1570039"/>
            <a:ext cx="2764125" cy="1617662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chemeClr val="tx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1"/>
          </p:nvPr>
        </p:nvSpPr>
        <p:spPr>
          <a:xfrm>
            <a:off x="4012955" y="1570039"/>
            <a:ext cx="2764125" cy="161766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7" name="Espace réservé du texte 12"/>
          <p:cNvSpPr>
            <a:spLocks noGrp="1"/>
          </p:cNvSpPr>
          <p:nvPr>
            <p:ph type="body" sz="quarter" idx="12"/>
          </p:nvPr>
        </p:nvSpPr>
        <p:spPr>
          <a:xfrm>
            <a:off x="7168992" y="1570039"/>
            <a:ext cx="2764125" cy="161766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chemeClr val="accent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864817" y="3505202"/>
            <a:ext cx="2764125" cy="2535238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00000"/>
              <a:buFontTx/>
              <a:buBlip>
                <a:blip r:embed="rId2"/>
              </a:buBlip>
              <a:defRPr sz="15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Espace réservé du texte 18"/>
          <p:cNvSpPr>
            <a:spLocks noGrp="1"/>
          </p:cNvSpPr>
          <p:nvPr>
            <p:ph type="body" sz="quarter" idx="14"/>
          </p:nvPr>
        </p:nvSpPr>
        <p:spPr>
          <a:xfrm>
            <a:off x="4029202" y="3505202"/>
            <a:ext cx="2764125" cy="2535238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00000"/>
              <a:buFontTx/>
              <a:buBlip>
                <a:blip r:embed="rId4"/>
              </a:buBlip>
              <a:defRPr sz="15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1" name="Espace réservé du texte 18"/>
          <p:cNvSpPr>
            <a:spLocks noGrp="1"/>
          </p:cNvSpPr>
          <p:nvPr>
            <p:ph type="body" sz="quarter" idx="15"/>
          </p:nvPr>
        </p:nvSpPr>
        <p:spPr>
          <a:xfrm>
            <a:off x="7167666" y="3505202"/>
            <a:ext cx="2764125" cy="2535238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00000"/>
              <a:buFontTx/>
              <a:buBlip>
                <a:blip r:embed="rId5"/>
              </a:buBlip>
              <a:defRPr sz="15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 smtClean="0"/>
              <a:t>   |  </a:t>
            </a:r>
            <a:endParaRPr lang="fr-FR"/>
          </a:p>
        </p:txBody>
      </p:sp>
      <p:sp>
        <p:nvSpPr>
          <p:cNvPr id="30" name="Espace réservé du pied de page 2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 smtClean="0"/>
              <a:t>Titre de la présentation  I  30 Septembre 2014 </a:t>
            </a:r>
            <a:endParaRPr lang="fr-FR"/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8"/>
          </p:nvPr>
        </p:nvSpPr>
        <p:spPr>
          <a:xfrm>
            <a:off x="858860" y="819403"/>
            <a:ext cx="9061131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140518" y="6508752"/>
            <a:ext cx="2520315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fld id="{6B6B23DE-4FB1-4ED2-9BB6-9AD599E3CEF5}" type="datetime1">
              <a:rPr lang="en-US" smtClean="0"/>
              <a:t>12/8/2017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8806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&amp; 1 BL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6918979" y="1570038"/>
            <a:ext cx="3014139" cy="4470400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288000" tIns="252000" rIns="288000" bIns="252000" anchor="ctr" anchorCtr="1">
            <a:normAutofit/>
          </a:bodyPr>
          <a:lstStyle>
            <a:lvl1pPr marL="0" indent="0" algn="ctr">
              <a:buNone/>
              <a:defRPr sz="1400" b="1" i="0" cap="all" normalizeH="0" baseline="0">
                <a:ln>
                  <a:noFill/>
                </a:ln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5" name="Espace réservé du texte 11"/>
          <p:cNvSpPr>
            <a:spLocks noGrp="1"/>
          </p:cNvSpPr>
          <p:nvPr>
            <p:ph type="body" sz="quarter" idx="11"/>
          </p:nvPr>
        </p:nvSpPr>
        <p:spPr>
          <a:xfrm>
            <a:off x="871442" y="1570038"/>
            <a:ext cx="5059928" cy="4470400"/>
          </a:xfrm>
          <a:prstGeom prst="rect">
            <a:avLst/>
          </a:prstGeom>
        </p:spPr>
        <p:txBody>
          <a:bodyPr vert="horz" anchor="ctr" anchorCtr="0"/>
          <a:lstStyle>
            <a:lvl1pPr marL="285750" indent="-285750">
              <a:buSzPct val="120000"/>
              <a:buFontTx/>
              <a:buBlip>
                <a:blip r:embed="rId2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200000"/>
              <a:buFontTx/>
              <a:buBlip>
                <a:blip r:embed="rId3"/>
              </a:buBlip>
              <a:defRPr sz="1600" baseline="0">
                <a:solidFill>
                  <a:schemeClr val="tx1"/>
                </a:solidFill>
                <a:latin typeface="Arial"/>
                <a:cs typeface="Arial"/>
              </a:defRPr>
            </a:lvl2pPr>
            <a:lvl3pPr marL="1143000" indent="-228600">
              <a:buSzPct val="100000"/>
              <a:buFont typeface="Lucida Grande"/>
              <a:buChar char="&gt;"/>
              <a:defRPr sz="1400" i="1">
                <a:solidFill>
                  <a:schemeClr val="tx1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4" name="Titr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1" name="Espace réservé du numéro de diapositiv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 smtClean="0"/>
              <a:t>   |  </a:t>
            </a:r>
            <a:endParaRPr lang="fr-FR"/>
          </a:p>
        </p:txBody>
      </p:sp>
      <p:sp>
        <p:nvSpPr>
          <p:cNvPr id="32" name="Espace réservé du pied de page 3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smtClean="0"/>
              <a:t>Titre de la présentation  I  30 Septembre 2014 </a:t>
            </a:r>
            <a:endParaRPr lang="fr-FR"/>
          </a:p>
        </p:txBody>
      </p:sp>
      <p:sp>
        <p:nvSpPr>
          <p:cNvPr id="7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858860" y="819403"/>
            <a:ext cx="9061131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140518" y="6508752"/>
            <a:ext cx="2520315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fld id="{2C0A3573-F724-4F06-8FBB-1D5F688412B8}" type="datetime1">
              <a:rPr lang="en-US" smtClean="0"/>
              <a:t>12/8/2017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53357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 smtClean="0"/>
              <a:t>   |  </a:t>
            </a:r>
            <a:endParaRPr lang="fr-FR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Titre de la présentation  I  30 Septembre 2014 </a:t>
            </a:r>
            <a:endParaRPr lang="fr-FR"/>
          </a:p>
        </p:txBody>
      </p:sp>
      <p:sp>
        <p:nvSpPr>
          <p:cNvPr id="5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858860" y="819403"/>
            <a:ext cx="9061131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140518" y="6508752"/>
            <a:ext cx="2520315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fld id="{65EED96A-9A93-4B9F-88E7-36797A5D55D8}" type="datetime1">
              <a:rPr lang="en-US" smtClean="0"/>
              <a:t>12/8/2017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697142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SS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147704" y="2692170"/>
            <a:ext cx="8506003" cy="114300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algn="l">
              <a:defRPr sz="48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1457158" y="4742396"/>
            <a:ext cx="7260837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7539873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SSAGE AL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5055632" y="692696"/>
            <a:ext cx="5340668" cy="114300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6717090" y="2276872"/>
            <a:ext cx="367921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7539873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fond clai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 userDrawn="1"/>
        </p:nvCxnSpPr>
        <p:spPr>
          <a:xfrm flipH="1">
            <a:off x="3453391" y="3411530"/>
            <a:ext cx="3894573" cy="0"/>
          </a:xfrm>
          <a:prstGeom prst="line">
            <a:avLst/>
          </a:prstGeom>
          <a:ln w="12700" cap="rnd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427554" y="3677471"/>
            <a:ext cx="9968747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1080135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entury Gothic" pitchFamily="34" charset="0"/>
            </a:endParaRPr>
          </a:p>
        </p:txBody>
      </p:sp>
      <p:grpSp>
        <p:nvGrpSpPr>
          <p:cNvPr id="2" name="Groupe 12"/>
          <p:cNvGrpSpPr>
            <a:grpSpLocks noChangeAspect="1"/>
          </p:cNvGrpSpPr>
          <p:nvPr userDrawn="1"/>
        </p:nvGrpSpPr>
        <p:grpSpPr>
          <a:xfrm>
            <a:off x="10037288" y="6342070"/>
            <a:ext cx="467775" cy="396000"/>
            <a:chOff x="2654300" y="1511300"/>
            <a:chExt cx="3835401" cy="3835400"/>
          </a:xfrm>
        </p:grpSpPr>
        <p:sp>
          <p:nvSpPr>
            <p:cNvPr id="15" name="Rectangle 5"/>
            <p:cNvSpPr>
              <a:spLocks noChangeArrowheads="1"/>
            </p:cNvSpPr>
            <p:nvPr userDrawn="1"/>
          </p:nvSpPr>
          <p:spPr bwMode="auto">
            <a:xfrm>
              <a:off x="2654300" y="1511300"/>
              <a:ext cx="3835400" cy="3835400"/>
            </a:xfrm>
            <a:prstGeom prst="rect">
              <a:avLst/>
            </a:prstGeom>
            <a:solidFill>
              <a:srgbClr val="00489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Century Gothic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 userDrawn="1"/>
          </p:nvSpPr>
          <p:spPr bwMode="auto">
            <a:xfrm>
              <a:off x="4808538" y="1511300"/>
              <a:ext cx="1681163" cy="1895475"/>
            </a:xfrm>
            <a:custGeom>
              <a:avLst/>
              <a:gdLst/>
              <a:ahLst/>
              <a:cxnLst>
                <a:cxn ang="0">
                  <a:pos x="142" y="1194"/>
                </a:cxn>
                <a:cxn ang="0">
                  <a:pos x="1059" y="0"/>
                </a:cxn>
                <a:cxn ang="0">
                  <a:pos x="924" y="0"/>
                </a:cxn>
                <a:cxn ang="0">
                  <a:pos x="0" y="1194"/>
                </a:cxn>
                <a:cxn ang="0">
                  <a:pos x="142" y="1194"/>
                </a:cxn>
              </a:cxnLst>
              <a:rect l="0" t="0" r="r" b="b"/>
              <a:pathLst>
                <a:path w="1059" h="1194">
                  <a:moveTo>
                    <a:pt x="142" y="1194"/>
                  </a:moveTo>
                  <a:lnTo>
                    <a:pt x="1059" y="0"/>
                  </a:lnTo>
                  <a:lnTo>
                    <a:pt x="924" y="0"/>
                  </a:lnTo>
                  <a:lnTo>
                    <a:pt x="0" y="1194"/>
                  </a:lnTo>
                  <a:lnTo>
                    <a:pt x="142" y="1194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Century Gothic" pitchFamily="34" charset="0"/>
              </a:endParaRPr>
            </a:p>
          </p:txBody>
        </p:sp>
        <p:sp>
          <p:nvSpPr>
            <p:cNvPr id="18" name="Freeform 7"/>
            <p:cNvSpPr>
              <a:spLocks noEditPoints="1"/>
            </p:cNvSpPr>
            <p:nvPr userDrawn="1"/>
          </p:nvSpPr>
          <p:spPr bwMode="auto">
            <a:xfrm>
              <a:off x="2654300" y="3497263"/>
              <a:ext cx="3192463" cy="1420813"/>
            </a:xfrm>
            <a:custGeom>
              <a:avLst/>
              <a:gdLst/>
              <a:ahLst/>
              <a:cxnLst>
                <a:cxn ang="0">
                  <a:pos x="283" y="126"/>
                </a:cxn>
                <a:cxn ang="0">
                  <a:pos x="250" y="115"/>
                </a:cxn>
                <a:cxn ang="0">
                  <a:pos x="186" y="72"/>
                </a:cxn>
                <a:cxn ang="0">
                  <a:pos x="188" y="115"/>
                </a:cxn>
                <a:cxn ang="0">
                  <a:pos x="163" y="126"/>
                </a:cxn>
                <a:cxn ang="0">
                  <a:pos x="159" y="110"/>
                </a:cxn>
                <a:cxn ang="0">
                  <a:pos x="147" y="126"/>
                </a:cxn>
                <a:cxn ang="0">
                  <a:pos x="122" y="120"/>
                </a:cxn>
                <a:cxn ang="0">
                  <a:pos x="110" y="121"/>
                </a:cxn>
                <a:cxn ang="0">
                  <a:pos x="84" y="126"/>
                </a:cxn>
                <a:cxn ang="0">
                  <a:pos x="111" y="93"/>
                </a:cxn>
                <a:cxn ang="0">
                  <a:pos x="55" y="72"/>
                </a:cxn>
                <a:cxn ang="0">
                  <a:pos x="15" y="126"/>
                </a:cxn>
                <a:cxn ang="0">
                  <a:pos x="0" y="117"/>
                </a:cxn>
                <a:cxn ang="0">
                  <a:pos x="42" y="63"/>
                </a:cxn>
                <a:cxn ang="0">
                  <a:pos x="87" y="0"/>
                </a:cxn>
                <a:cxn ang="0">
                  <a:pos x="114" y="12"/>
                </a:cxn>
                <a:cxn ang="0">
                  <a:pos x="140" y="56"/>
                </a:cxn>
                <a:cxn ang="0">
                  <a:pos x="120" y="0"/>
                </a:cxn>
                <a:cxn ang="0">
                  <a:pos x="152" y="8"/>
                </a:cxn>
                <a:cxn ang="0">
                  <a:pos x="182" y="7"/>
                </a:cxn>
                <a:cxn ang="0">
                  <a:pos x="210" y="0"/>
                </a:cxn>
                <a:cxn ang="0">
                  <a:pos x="167" y="51"/>
                </a:cxn>
                <a:cxn ang="0">
                  <a:pos x="171" y="65"/>
                </a:cxn>
                <a:cxn ang="0">
                  <a:pos x="213" y="9"/>
                </a:cxn>
                <a:cxn ang="0">
                  <a:pos x="243" y="0"/>
                </a:cxn>
                <a:cxn ang="0">
                  <a:pos x="260" y="63"/>
                </a:cxn>
                <a:cxn ang="0">
                  <a:pos x="197" y="58"/>
                </a:cxn>
                <a:cxn ang="0">
                  <a:pos x="224" y="33"/>
                </a:cxn>
                <a:cxn ang="0">
                  <a:pos x="222" y="24"/>
                </a:cxn>
                <a:cxn ang="0">
                  <a:pos x="67" y="58"/>
                </a:cxn>
                <a:cxn ang="0">
                  <a:pos x="93" y="33"/>
                </a:cxn>
                <a:cxn ang="0">
                  <a:pos x="92" y="24"/>
                </a:cxn>
                <a:cxn ang="0">
                  <a:pos x="152" y="90"/>
                </a:cxn>
                <a:cxn ang="0">
                  <a:pos x="137" y="85"/>
                </a:cxn>
              </a:cxnLst>
              <a:rect l="0" t="0" r="r" b="b"/>
              <a:pathLst>
                <a:path w="283" h="126">
                  <a:moveTo>
                    <a:pt x="260" y="63"/>
                  </a:moveTo>
                  <a:cubicBezTo>
                    <a:pt x="266" y="79"/>
                    <a:pt x="278" y="123"/>
                    <a:pt x="283" y="126"/>
                  </a:cubicBezTo>
                  <a:cubicBezTo>
                    <a:pt x="251" y="126"/>
                    <a:pt x="251" y="126"/>
                    <a:pt x="251" y="126"/>
                  </a:cubicBezTo>
                  <a:cubicBezTo>
                    <a:pt x="251" y="126"/>
                    <a:pt x="251" y="120"/>
                    <a:pt x="250" y="115"/>
                  </a:cubicBezTo>
                  <a:cubicBezTo>
                    <a:pt x="248" y="110"/>
                    <a:pt x="237" y="72"/>
                    <a:pt x="237" y="72"/>
                  </a:cubicBezTo>
                  <a:cubicBezTo>
                    <a:pt x="186" y="72"/>
                    <a:pt x="186" y="72"/>
                    <a:pt x="186" y="72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78" y="84"/>
                    <a:pt x="187" y="114"/>
                    <a:pt x="188" y="115"/>
                  </a:cubicBezTo>
                  <a:cubicBezTo>
                    <a:pt x="189" y="118"/>
                    <a:pt x="193" y="126"/>
                    <a:pt x="193" y="126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63" y="126"/>
                    <a:pt x="162" y="121"/>
                    <a:pt x="162" y="120"/>
                  </a:cubicBezTo>
                  <a:cubicBezTo>
                    <a:pt x="161" y="118"/>
                    <a:pt x="159" y="110"/>
                    <a:pt x="159" y="110"/>
                  </a:cubicBezTo>
                  <a:cubicBezTo>
                    <a:pt x="159" y="110"/>
                    <a:pt x="152" y="117"/>
                    <a:pt x="150" y="121"/>
                  </a:cubicBezTo>
                  <a:cubicBezTo>
                    <a:pt x="148" y="124"/>
                    <a:pt x="147" y="126"/>
                    <a:pt x="147" y="126"/>
                  </a:cubicBezTo>
                  <a:cubicBezTo>
                    <a:pt x="123" y="126"/>
                    <a:pt x="123" y="126"/>
                    <a:pt x="123" y="126"/>
                  </a:cubicBezTo>
                  <a:cubicBezTo>
                    <a:pt x="123" y="126"/>
                    <a:pt x="122" y="121"/>
                    <a:pt x="122" y="120"/>
                  </a:cubicBezTo>
                  <a:cubicBezTo>
                    <a:pt x="122" y="118"/>
                    <a:pt x="119" y="109"/>
                    <a:pt x="119" y="109"/>
                  </a:cubicBezTo>
                  <a:cubicBezTo>
                    <a:pt x="119" y="109"/>
                    <a:pt x="112" y="117"/>
                    <a:pt x="110" y="121"/>
                  </a:cubicBezTo>
                  <a:cubicBezTo>
                    <a:pt x="108" y="124"/>
                    <a:pt x="107" y="126"/>
                    <a:pt x="107" y="126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84" y="126"/>
                    <a:pt x="90" y="120"/>
                    <a:pt x="93" y="117"/>
                  </a:cubicBezTo>
                  <a:cubicBezTo>
                    <a:pt x="97" y="112"/>
                    <a:pt x="111" y="93"/>
                    <a:pt x="111" y="93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5" y="72"/>
                    <a:pt x="26" y="110"/>
                    <a:pt x="25" y="112"/>
                  </a:cubicBezTo>
                  <a:cubicBezTo>
                    <a:pt x="24" y="113"/>
                    <a:pt x="15" y="125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116"/>
                    <a:pt x="23" y="89"/>
                    <a:pt x="42" y="63"/>
                  </a:cubicBezTo>
                  <a:cubicBezTo>
                    <a:pt x="60" y="40"/>
                    <a:pt x="77" y="18"/>
                    <a:pt x="78" y="16"/>
                  </a:cubicBezTo>
                  <a:cubicBezTo>
                    <a:pt x="82" y="11"/>
                    <a:pt x="87" y="0"/>
                    <a:pt x="87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4" y="10"/>
                    <a:pt x="114" y="12"/>
                  </a:cubicBezTo>
                  <a:cubicBezTo>
                    <a:pt x="115" y="14"/>
                    <a:pt x="131" y="67"/>
                    <a:pt x="131" y="67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25" y="10"/>
                    <a:pt x="122" y="1"/>
                    <a:pt x="12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4"/>
                    <a:pt x="152" y="8"/>
                  </a:cubicBezTo>
                  <a:cubicBezTo>
                    <a:pt x="153" y="12"/>
                    <a:pt x="160" y="35"/>
                    <a:pt x="160" y="35"/>
                  </a:cubicBezTo>
                  <a:cubicBezTo>
                    <a:pt x="160" y="35"/>
                    <a:pt x="181" y="9"/>
                    <a:pt x="182" y="7"/>
                  </a:cubicBezTo>
                  <a:cubicBezTo>
                    <a:pt x="184" y="4"/>
                    <a:pt x="184" y="0"/>
                    <a:pt x="184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0" y="0"/>
                    <a:pt x="205" y="3"/>
                    <a:pt x="197" y="13"/>
                  </a:cubicBezTo>
                  <a:cubicBezTo>
                    <a:pt x="194" y="17"/>
                    <a:pt x="167" y="51"/>
                    <a:pt x="167" y="51"/>
                  </a:cubicBezTo>
                  <a:cubicBezTo>
                    <a:pt x="167" y="51"/>
                    <a:pt x="170" y="59"/>
                    <a:pt x="171" y="63"/>
                  </a:cubicBezTo>
                  <a:cubicBezTo>
                    <a:pt x="171" y="64"/>
                    <a:pt x="171" y="65"/>
                    <a:pt x="171" y="65"/>
                  </a:cubicBezTo>
                  <a:cubicBezTo>
                    <a:pt x="171" y="65"/>
                    <a:pt x="172" y="64"/>
                    <a:pt x="173" y="63"/>
                  </a:cubicBezTo>
                  <a:cubicBezTo>
                    <a:pt x="180" y="54"/>
                    <a:pt x="211" y="13"/>
                    <a:pt x="213" y="9"/>
                  </a:cubicBezTo>
                  <a:cubicBezTo>
                    <a:pt x="215" y="6"/>
                    <a:pt x="217" y="3"/>
                    <a:pt x="218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4" y="7"/>
                    <a:pt x="245" y="9"/>
                  </a:cubicBezTo>
                  <a:lnTo>
                    <a:pt x="260" y="63"/>
                  </a:lnTo>
                  <a:close/>
                  <a:moveTo>
                    <a:pt x="222" y="24"/>
                  </a:moveTo>
                  <a:cubicBezTo>
                    <a:pt x="219" y="32"/>
                    <a:pt x="197" y="58"/>
                    <a:pt x="197" y="58"/>
                  </a:cubicBezTo>
                  <a:cubicBezTo>
                    <a:pt x="231" y="58"/>
                    <a:pt x="231" y="58"/>
                    <a:pt x="231" y="58"/>
                  </a:cubicBezTo>
                  <a:cubicBezTo>
                    <a:pt x="231" y="58"/>
                    <a:pt x="225" y="37"/>
                    <a:pt x="224" y="33"/>
                  </a:cubicBezTo>
                  <a:cubicBezTo>
                    <a:pt x="223" y="29"/>
                    <a:pt x="223" y="24"/>
                    <a:pt x="223" y="24"/>
                  </a:cubicBezTo>
                  <a:cubicBezTo>
                    <a:pt x="223" y="24"/>
                    <a:pt x="223" y="23"/>
                    <a:pt x="222" y="24"/>
                  </a:cubicBezTo>
                  <a:close/>
                  <a:moveTo>
                    <a:pt x="92" y="24"/>
                  </a:moveTo>
                  <a:cubicBezTo>
                    <a:pt x="88" y="32"/>
                    <a:pt x="67" y="58"/>
                    <a:pt x="67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58"/>
                    <a:pt x="94" y="37"/>
                    <a:pt x="93" y="33"/>
                  </a:cubicBezTo>
                  <a:cubicBezTo>
                    <a:pt x="92" y="29"/>
                    <a:pt x="92" y="24"/>
                    <a:pt x="92" y="24"/>
                  </a:cubicBezTo>
                  <a:cubicBezTo>
                    <a:pt x="92" y="24"/>
                    <a:pt x="92" y="23"/>
                    <a:pt x="92" y="24"/>
                  </a:cubicBezTo>
                  <a:close/>
                  <a:moveTo>
                    <a:pt x="143" y="103"/>
                  </a:moveTo>
                  <a:cubicBezTo>
                    <a:pt x="152" y="90"/>
                    <a:pt x="152" y="90"/>
                    <a:pt x="152" y="90"/>
                  </a:cubicBezTo>
                  <a:cubicBezTo>
                    <a:pt x="151" y="89"/>
                    <a:pt x="146" y="73"/>
                    <a:pt x="146" y="73"/>
                  </a:cubicBezTo>
                  <a:cubicBezTo>
                    <a:pt x="137" y="85"/>
                    <a:pt x="137" y="85"/>
                    <a:pt x="137" y="85"/>
                  </a:cubicBezTo>
                  <a:lnTo>
                    <a:pt x="143" y="10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Century Gothic" pitchFamily="34" charset="0"/>
              </a:endParaRPr>
            </a:p>
          </p:txBody>
        </p:sp>
      </p:grpSp>
      <p:sp>
        <p:nvSpPr>
          <p:cNvPr id="20" name="Espace réservé du texte 19"/>
          <p:cNvSpPr>
            <a:spLocks noGrp="1"/>
          </p:cNvSpPr>
          <p:nvPr>
            <p:ph type="body" sz="quarter" idx="11" hasCustomPrompt="1"/>
          </p:nvPr>
        </p:nvSpPr>
        <p:spPr>
          <a:xfrm>
            <a:off x="6417273" y="6449079"/>
            <a:ext cx="3348415" cy="39845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100" b="1">
                <a:solidFill>
                  <a:srgbClr val="004893"/>
                </a:solidFill>
                <a:latin typeface="Arial" pitchFamily="34" charset="0"/>
                <a:cs typeface="Arial" pitchFamily="34" charset="0"/>
              </a:defRPr>
            </a:lvl1pPr>
            <a:lvl2pPr marL="0" indent="0" algn="r">
              <a:buFontTx/>
              <a:buNone/>
              <a:defRPr sz="1200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2pPr>
            <a:lvl3pPr marL="0" indent="0" algn="r">
              <a:buFontTx/>
              <a:buNone/>
              <a:defRPr sz="1000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3pPr>
            <a:lvl4pPr marL="0" indent="0" algn="r">
              <a:buFontTx/>
              <a:buNone/>
              <a:defRPr sz="800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4pPr>
            <a:lvl5pPr marL="0" indent="0" algn="r">
              <a:buFontTx/>
              <a:buNone/>
              <a:defRPr sz="800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smtClean="0"/>
              <a:t>Cliquez pour modifier le texte du masque</a:t>
            </a: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3" hasCustomPrompt="1"/>
          </p:nvPr>
        </p:nvSpPr>
        <p:spPr>
          <a:xfrm>
            <a:off x="420055" y="1548166"/>
            <a:ext cx="9961244" cy="1527968"/>
          </a:xfrm>
        </p:spPr>
        <p:txBody>
          <a:bodyPr anchor="b" anchorCtr="0"/>
          <a:lstStyle>
            <a:lvl1pPr marL="0" indent="0" algn="ctr">
              <a:buFontTx/>
              <a:buNone/>
              <a:defRPr sz="5400"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500"/>
              </a:spcBef>
              <a:buFontTx/>
              <a:buNone/>
              <a:defRPr sz="3200" b="0">
                <a:solidFill>
                  <a:schemeClr val="tx2"/>
                </a:solidFill>
                <a:latin typeface="Century Gothic" pitchFamily="34" charset="0"/>
              </a:defRPr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fr-FR" smtClean="0"/>
              <a:t>1</a:t>
            </a:r>
          </a:p>
          <a:p>
            <a:pPr lvl="1"/>
            <a:r>
              <a:rPr lang="fr-FR" smtClean="0"/>
              <a:t>DEUXIÈME NIVEAU</a:t>
            </a:r>
            <a:endParaRPr lang="fr-FR"/>
          </a:p>
        </p:txBody>
      </p:sp>
      <p:sp>
        <p:nvSpPr>
          <p:cNvPr id="13" name="Parallélogramme 12"/>
          <p:cNvSpPr>
            <a:spLocks noChangeAspect="1"/>
          </p:cNvSpPr>
          <p:nvPr userDrawn="1"/>
        </p:nvSpPr>
        <p:spPr>
          <a:xfrm>
            <a:off x="867530" y="-4576"/>
            <a:ext cx="1701189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entury Gothic" pitchFamily="34" charset="0"/>
            </a:endParaRPr>
          </a:p>
        </p:txBody>
      </p:sp>
      <p:sp>
        <p:nvSpPr>
          <p:cNvPr id="1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140518" y="6504497"/>
            <a:ext cx="2520315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fld id="{85696D16-50C3-49E5-BA80-58414A2B9C8E}" type="datetime1">
              <a:rPr lang="en-US" smtClean="0"/>
              <a:t>12/8/2017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79913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fond sombre">
    <p:bg>
      <p:bgPr>
        <a:solidFill>
          <a:srgbClr val="004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 userDrawn="1"/>
        </p:nvCxnSpPr>
        <p:spPr>
          <a:xfrm flipH="1">
            <a:off x="3453391" y="3411530"/>
            <a:ext cx="3894573" cy="0"/>
          </a:xfrm>
          <a:prstGeom prst="line">
            <a:avLst/>
          </a:prstGeom>
          <a:ln w="12700" cap="rnd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427554" y="3677471"/>
            <a:ext cx="9968747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1080135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entury Gothic" pitchFamily="34" charset="0"/>
            </a:endParaRPr>
          </a:p>
        </p:txBody>
      </p:sp>
      <p:grpSp>
        <p:nvGrpSpPr>
          <p:cNvPr id="2" name="Groupe 12"/>
          <p:cNvGrpSpPr>
            <a:grpSpLocks noChangeAspect="1"/>
          </p:cNvGrpSpPr>
          <p:nvPr userDrawn="1"/>
        </p:nvGrpSpPr>
        <p:grpSpPr>
          <a:xfrm>
            <a:off x="10037288" y="6342070"/>
            <a:ext cx="467775" cy="396000"/>
            <a:chOff x="2654300" y="1511300"/>
            <a:chExt cx="3835401" cy="3835400"/>
          </a:xfrm>
        </p:grpSpPr>
        <p:sp>
          <p:nvSpPr>
            <p:cNvPr id="15" name="Rectangle 5"/>
            <p:cNvSpPr>
              <a:spLocks noChangeArrowheads="1"/>
            </p:cNvSpPr>
            <p:nvPr userDrawn="1"/>
          </p:nvSpPr>
          <p:spPr bwMode="auto">
            <a:xfrm>
              <a:off x="2654300" y="1511300"/>
              <a:ext cx="3835400" cy="3835400"/>
            </a:xfrm>
            <a:prstGeom prst="rect">
              <a:avLst/>
            </a:prstGeom>
            <a:solidFill>
              <a:srgbClr val="00489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Century Gothic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 userDrawn="1"/>
          </p:nvSpPr>
          <p:spPr bwMode="auto">
            <a:xfrm>
              <a:off x="4808538" y="1511300"/>
              <a:ext cx="1681163" cy="1895475"/>
            </a:xfrm>
            <a:custGeom>
              <a:avLst/>
              <a:gdLst/>
              <a:ahLst/>
              <a:cxnLst>
                <a:cxn ang="0">
                  <a:pos x="142" y="1194"/>
                </a:cxn>
                <a:cxn ang="0">
                  <a:pos x="1059" y="0"/>
                </a:cxn>
                <a:cxn ang="0">
                  <a:pos x="924" y="0"/>
                </a:cxn>
                <a:cxn ang="0">
                  <a:pos x="0" y="1194"/>
                </a:cxn>
                <a:cxn ang="0">
                  <a:pos x="142" y="1194"/>
                </a:cxn>
              </a:cxnLst>
              <a:rect l="0" t="0" r="r" b="b"/>
              <a:pathLst>
                <a:path w="1059" h="1194">
                  <a:moveTo>
                    <a:pt x="142" y="1194"/>
                  </a:moveTo>
                  <a:lnTo>
                    <a:pt x="1059" y="0"/>
                  </a:lnTo>
                  <a:lnTo>
                    <a:pt x="924" y="0"/>
                  </a:lnTo>
                  <a:lnTo>
                    <a:pt x="0" y="1194"/>
                  </a:lnTo>
                  <a:lnTo>
                    <a:pt x="142" y="1194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Century Gothic" pitchFamily="34" charset="0"/>
              </a:endParaRPr>
            </a:p>
          </p:txBody>
        </p:sp>
        <p:sp>
          <p:nvSpPr>
            <p:cNvPr id="18" name="Freeform 7"/>
            <p:cNvSpPr>
              <a:spLocks noEditPoints="1"/>
            </p:cNvSpPr>
            <p:nvPr userDrawn="1"/>
          </p:nvSpPr>
          <p:spPr bwMode="auto">
            <a:xfrm>
              <a:off x="2654300" y="3497263"/>
              <a:ext cx="3192463" cy="1420813"/>
            </a:xfrm>
            <a:custGeom>
              <a:avLst/>
              <a:gdLst/>
              <a:ahLst/>
              <a:cxnLst>
                <a:cxn ang="0">
                  <a:pos x="283" y="126"/>
                </a:cxn>
                <a:cxn ang="0">
                  <a:pos x="250" y="115"/>
                </a:cxn>
                <a:cxn ang="0">
                  <a:pos x="186" y="72"/>
                </a:cxn>
                <a:cxn ang="0">
                  <a:pos x="188" y="115"/>
                </a:cxn>
                <a:cxn ang="0">
                  <a:pos x="163" y="126"/>
                </a:cxn>
                <a:cxn ang="0">
                  <a:pos x="159" y="110"/>
                </a:cxn>
                <a:cxn ang="0">
                  <a:pos x="147" y="126"/>
                </a:cxn>
                <a:cxn ang="0">
                  <a:pos x="122" y="120"/>
                </a:cxn>
                <a:cxn ang="0">
                  <a:pos x="110" y="121"/>
                </a:cxn>
                <a:cxn ang="0">
                  <a:pos x="84" y="126"/>
                </a:cxn>
                <a:cxn ang="0">
                  <a:pos x="111" y="93"/>
                </a:cxn>
                <a:cxn ang="0">
                  <a:pos x="55" y="72"/>
                </a:cxn>
                <a:cxn ang="0">
                  <a:pos x="15" y="126"/>
                </a:cxn>
                <a:cxn ang="0">
                  <a:pos x="0" y="117"/>
                </a:cxn>
                <a:cxn ang="0">
                  <a:pos x="42" y="63"/>
                </a:cxn>
                <a:cxn ang="0">
                  <a:pos x="87" y="0"/>
                </a:cxn>
                <a:cxn ang="0">
                  <a:pos x="114" y="12"/>
                </a:cxn>
                <a:cxn ang="0">
                  <a:pos x="140" y="56"/>
                </a:cxn>
                <a:cxn ang="0">
                  <a:pos x="120" y="0"/>
                </a:cxn>
                <a:cxn ang="0">
                  <a:pos x="152" y="8"/>
                </a:cxn>
                <a:cxn ang="0">
                  <a:pos x="182" y="7"/>
                </a:cxn>
                <a:cxn ang="0">
                  <a:pos x="210" y="0"/>
                </a:cxn>
                <a:cxn ang="0">
                  <a:pos x="167" y="51"/>
                </a:cxn>
                <a:cxn ang="0">
                  <a:pos x="171" y="65"/>
                </a:cxn>
                <a:cxn ang="0">
                  <a:pos x="213" y="9"/>
                </a:cxn>
                <a:cxn ang="0">
                  <a:pos x="243" y="0"/>
                </a:cxn>
                <a:cxn ang="0">
                  <a:pos x="260" y="63"/>
                </a:cxn>
                <a:cxn ang="0">
                  <a:pos x="197" y="58"/>
                </a:cxn>
                <a:cxn ang="0">
                  <a:pos x="224" y="33"/>
                </a:cxn>
                <a:cxn ang="0">
                  <a:pos x="222" y="24"/>
                </a:cxn>
                <a:cxn ang="0">
                  <a:pos x="67" y="58"/>
                </a:cxn>
                <a:cxn ang="0">
                  <a:pos x="93" y="33"/>
                </a:cxn>
                <a:cxn ang="0">
                  <a:pos x="92" y="24"/>
                </a:cxn>
                <a:cxn ang="0">
                  <a:pos x="152" y="90"/>
                </a:cxn>
                <a:cxn ang="0">
                  <a:pos x="137" y="85"/>
                </a:cxn>
              </a:cxnLst>
              <a:rect l="0" t="0" r="r" b="b"/>
              <a:pathLst>
                <a:path w="283" h="126">
                  <a:moveTo>
                    <a:pt x="260" y="63"/>
                  </a:moveTo>
                  <a:cubicBezTo>
                    <a:pt x="266" y="79"/>
                    <a:pt x="278" y="123"/>
                    <a:pt x="283" y="126"/>
                  </a:cubicBezTo>
                  <a:cubicBezTo>
                    <a:pt x="251" y="126"/>
                    <a:pt x="251" y="126"/>
                    <a:pt x="251" y="126"/>
                  </a:cubicBezTo>
                  <a:cubicBezTo>
                    <a:pt x="251" y="126"/>
                    <a:pt x="251" y="120"/>
                    <a:pt x="250" y="115"/>
                  </a:cubicBezTo>
                  <a:cubicBezTo>
                    <a:pt x="248" y="110"/>
                    <a:pt x="237" y="72"/>
                    <a:pt x="237" y="72"/>
                  </a:cubicBezTo>
                  <a:cubicBezTo>
                    <a:pt x="186" y="72"/>
                    <a:pt x="186" y="72"/>
                    <a:pt x="186" y="72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78" y="84"/>
                    <a:pt x="187" y="114"/>
                    <a:pt x="188" y="115"/>
                  </a:cubicBezTo>
                  <a:cubicBezTo>
                    <a:pt x="189" y="118"/>
                    <a:pt x="193" y="126"/>
                    <a:pt x="193" y="126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63" y="126"/>
                    <a:pt x="162" y="121"/>
                    <a:pt x="162" y="120"/>
                  </a:cubicBezTo>
                  <a:cubicBezTo>
                    <a:pt x="161" y="118"/>
                    <a:pt x="159" y="110"/>
                    <a:pt x="159" y="110"/>
                  </a:cubicBezTo>
                  <a:cubicBezTo>
                    <a:pt x="159" y="110"/>
                    <a:pt x="152" y="117"/>
                    <a:pt x="150" y="121"/>
                  </a:cubicBezTo>
                  <a:cubicBezTo>
                    <a:pt x="148" y="124"/>
                    <a:pt x="147" y="126"/>
                    <a:pt x="147" y="126"/>
                  </a:cubicBezTo>
                  <a:cubicBezTo>
                    <a:pt x="123" y="126"/>
                    <a:pt x="123" y="126"/>
                    <a:pt x="123" y="126"/>
                  </a:cubicBezTo>
                  <a:cubicBezTo>
                    <a:pt x="123" y="126"/>
                    <a:pt x="122" y="121"/>
                    <a:pt x="122" y="120"/>
                  </a:cubicBezTo>
                  <a:cubicBezTo>
                    <a:pt x="122" y="118"/>
                    <a:pt x="119" y="109"/>
                    <a:pt x="119" y="109"/>
                  </a:cubicBezTo>
                  <a:cubicBezTo>
                    <a:pt x="119" y="109"/>
                    <a:pt x="112" y="117"/>
                    <a:pt x="110" y="121"/>
                  </a:cubicBezTo>
                  <a:cubicBezTo>
                    <a:pt x="108" y="124"/>
                    <a:pt x="107" y="126"/>
                    <a:pt x="107" y="126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84" y="126"/>
                    <a:pt x="90" y="120"/>
                    <a:pt x="93" y="117"/>
                  </a:cubicBezTo>
                  <a:cubicBezTo>
                    <a:pt x="97" y="112"/>
                    <a:pt x="111" y="93"/>
                    <a:pt x="111" y="93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5" y="72"/>
                    <a:pt x="26" y="110"/>
                    <a:pt x="25" y="112"/>
                  </a:cubicBezTo>
                  <a:cubicBezTo>
                    <a:pt x="24" y="113"/>
                    <a:pt x="15" y="125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116"/>
                    <a:pt x="23" y="89"/>
                    <a:pt x="42" y="63"/>
                  </a:cubicBezTo>
                  <a:cubicBezTo>
                    <a:pt x="60" y="40"/>
                    <a:pt x="77" y="18"/>
                    <a:pt x="78" y="16"/>
                  </a:cubicBezTo>
                  <a:cubicBezTo>
                    <a:pt x="82" y="11"/>
                    <a:pt x="87" y="0"/>
                    <a:pt x="87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4" y="10"/>
                    <a:pt x="114" y="12"/>
                  </a:cubicBezTo>
                  <a:cubicBezTo>
                    <a:pt x="115" y="14"/>
                    <a:pt x="131" y="67"/>
                    <a:pt x="131" y="67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25" y="10"/>
                    <a:pt x="122" y="1"/>
                    <a:pt x="12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4"/>
                    <a:pt x="152" y="8"/>
                  </a:cubicBezTo>
                  <a:cubicBezTo>
                    <a:pt x="153" y="12"/>
                    <a:pt x="160" y="35"/>
                    <a:pt x="160" y="35"/>
                  </a:cubicBezTo>
                  <a:cubicBezTo>
                    <a:pt x="160" y="35"/>
                    <a:pt x="181" y="9"/>
                    <a:pt x="182" y="7"/>
                  </a:cubicBezTo>
                  <a:cubicBezTo>
                    <a:pt x="184" y="4"/>
                    <a:pt x="184" y="0"/>
                    <a:pt x="184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0" y="0"/>
                    <a:pt x="205" y="3"/>
                    <a:pt x="197" y="13"/>
                  </a:cubicBezTo>
                  <a:cubicBezTo>
                    <a:pt x="194" y="17"/>
                    <a:pt x="167" y="51"/>
                    <a:pt x="167" y="51"/>
                  </a:cubicBezTo>
                  <a:cubicBezTo>
                    <a:pt x="167" y="51"/>
                    <a:pt x="170" y="59"/>
                    <a:pt x="171" y="63"/>
                  </a:cubicBezTo>
                  <a:cubicBezTo>
                    <a:pt x="171" y="64"/>
                    <a:pt x="171" y="65"/>
                    <a:pt x="171" y="65"/>
                  </a:cubicBezTo>
                  <a:cubicBezTo>
                    <a:pt x="171" y="65"/>
                    <a:pt x="172" y="64"/>
                    <a:pt x="173" y="63"/>
                  </a:cubicBezTo>
                  <a:cubicBezTo>
                    <a:pt x="180" y="54"/>
                    <a:pt x="211" y="13"/>
                    <a:pt x="213" y="9"/>
                  </a:cubicBezTo>
                  <a:cubicBezTo>
                    <a:pt x="215" y="6"/>
                    <a:pt x="217" y="3"/>
                    <a:pt x="218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4" y="7"/>
                    <a:pt x="245" y="9"/>
                  </a:cubicBezTo>
                  <a:lnTo>
                    <a:pt x="260" y="63"/>
                  </a:lnTo>
                  <a:close/>
                  <a:moveTo>
                    <a:pt x="222" y="24"/>
                  </a:moveTo>
                  <a:cubicBezTo>
                    <a:pt x="219" y="32"/>
                    <a:pt x="197" y="58"/>
                    <a:pt x="197" y="58"/>
                  </a:cubicBezTo>
                  <a:cubicBezTo>
                    <a:pt x="231" y="58"/>
                    <a:pt x="231" y="58"/>
                    <a:pt x="231" y="58"/>
                  </a:cubicBezTo>
                  <a:cubicBezTo>
                    <a:pt x="231" y="58"/>
                    <a:pt x="225" y="37"/>
                    <a:pt x="224" y="33"/>
                  </a:cubicBezTo>
                  <a:cubicBezTo>
                    <a:pt x="223" y="29"/>
                    <a:pt x="223" y="24"/>
                    <a:pt x="223" y="24"/>
                  </a:cubicBezTo>
                  <a:cubicBezTo>
                    <a:pt x="223" y="24"/>
                    <a:pt x="223" y="23"/>
                    <a:pt x="222" y="24"/>
                  </a:cubicBezTo>
                  <a:close/>
                  <a:moveTo>
                    <a:pt x="92" y="24"/>
                  </a:moveTo>
                  <a:cubicBezTo>
                    <a:pt x="88" y="32"/>
                    <a:pt x="67" y="58"/>
                    <a:pt x="67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58"/>
                    <a:pt x="94" y="37"/>
                    <a:pt x="93" y="33"/>
                  </a:cubicBezTo>
                  <a:cubicBezTo>
                    <a:pt x="92" y="29"/>
                    <a:pt x="92" y="24"/>
                    <a:pt x="92" y="24"/>
                  </a:cubicBezTo>
                  <a:cubicBezTo>
                    <a:pt x="92" y="24"/>
                    <a:pt x="92" y="23"/>
                    <a:pt x="92" y="24"/>
                  </a:cubicBezTo>
                  <a:close/>
                  <a:moveTo>
                    <a:pt x="143" y="103"/>
                  </a:moveTo>
                  <a:cubicBezTo>
                    <a:pt x="152" y="90"/>
                    <a:pt x="152" y="90"/>
                    <a:pt x="152" y="90"/>
                  </a:cubicBezTo>
                  <a:cubicBezTo>
                    <a:pt x="151" y="89"/>
                    <a:pt x="146" y="73"/>
                    <a:pt x="146" y="73"/>
                  </a:cubicBezTo>
                  <a:cubicBezTo>
                    <a:pt x="137" y="85"/>
                    <a:pt x="137" y="85"/>
                    <a:pt x="137" y="85"/>
                  </a:cubicBezTo>
                  <a:lnTo>
                    <a:pt x="143" y="10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Century Gothic" pitchFamily="34" charset="0"/>
              </a:endParaRPr>
            </a:p>
          </p:txBody>
        </p:sp>
      </p:grpSp>
      <p:sp>
        <p:nvSpPr>
          <p:cNvPr id="13" name="Espace réservé du texte 25"/>
          <p:cNvSpPr>
            <a:spLocks noGrp="1"/>
          </p:cNvSpPr>
          <p:nvPr>
            <p:ph type="body" sz="quarter" idx="13" hasCustomPrompt="1"/>
          </p:nvPr>
        </p:nvSpPr>
        <p:spPr>
          <a:xfrm>
            <a:off x="420055" y="1548166"/>
            <a:ext cx="9961244" cy="1527968"/>
          </a:xfrm>
        </p:spPr>
        <p:txBody>
          <a:bodyPr anchor="b" anchorCtr="0"/>
          <a:lstStyle>
            <a:lvl1pPr marL="0" indent="0" algn="ctr">
              <a:buFontTx/>
              <a:buNone/>
              <a:defRPr sz="5400" b="1">
                <a:solidFill>
                  <a:schemeClr val="bg1"/>
                </a:solidFill>
                <a:latin typeface="Century Gothic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500"/>
              </a:spcBef>
              <a:buFontTx/>
              <a:buNone/>
              <a:defRPr sz="3200" b="0">
                <a:solidFill>
                  <a:schemeClr val="bg1"/>
                </a:solidFill>
                <a:latin typeface="Century Gothic" pitchFamily="34" charset="0"/>
              </a:defRPr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fr-FR" smtClean="0"/>
              <a:t>1</a:t>
            </a:r>
          </a:p>
          <a:p>
            <a:pPr lvl="1"/>
            <a:r>
              <a:rPr lang="fr-FR" smtClean="0"/>
              <a:t>DEUXIÈME NIVEAU</a:t>
            </a:r>
            <a:endParaRPr lang="fr-FR"/>
          </a:p>
        </p:txBody>
      </p:sp>
      <p:sp>
        <p:nvSpPr>
          <p:cNvPr id="19" name="Parallélogramme 18"/>
          <p:cNvSpPr>
            <a:spLocks noChangeAspect="1"/>
          </p:cNvSpPr>
          <p:nvPr userDrawn="1"/>
        </p:nvSpPr>
        <p:spPr>
          <a:xfrm>
            <a:off x="867530" y="-4576"/>
            <a:ext cx="1701189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entury Gothic" pitchFamily="34" charset="0"/>
            </a:endParaRPr>
          </a:p>
        </p:txBody>
      </p:sp>
      <p:sp>
        <p:nvSpPr>
          <p:cNvPr id="2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140518" y="6504497"/>
            <a:ext cx="2520315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fld id="{E5F2DD96-60DF-4CF7-80BE-15C890E97708}" type="datetime1">
              <a:rPr lang="en-US" smtClean="0"/>
              <a:t>12/8/2017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79913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3352922" y="1104901"/>
            <a:ext cx="4988883" cy="4916387"/>
          </a:xfrm>
        </p:spPr>
        <p:txBody>
          <a:bodyPr anchor="ctr" anchorCtr="0"/>
          <a:lstStyle>
            <a:lvl1pPr marL="534988" indent="-534988">
              <a:spcBef>
                <a:spcPts val="2000"/>
              </a:spcBef>
              <a:buClr>
                <a:srgbClr val="004563"/>
              </a:buClr>
              <a:buFontTx/>
              <a:buNone/>
              <a:defRPr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200" b="0">
                <a:solidFill>
                  <a:srgbClr val="004563"/>
                </a:solidFill>
                <a:latin typeface="Century Gothic" pitchFamily="34" charset="0"/>
              </a:defRPr>
            </a:lvl2pPr>
            <a:lvl3pPr marL="180975" indent="-180975">
              <a:buClr>
                <a:srgbClr val="004563"/>
              </a:buClr>
              <a:defRPr sz="1200" b="1">
                <a:latin typeface="Century Gothic" pitchFamily="34" charset="0"/>
              </a:defRPr>
            </a:lvl3pPr>
            <a:lvl4pPr marL="180975" indent="0">
              <a:defRPr sz="1200">
                <a:latin typeface="Century Gothic" pitchFamily="34" charset="0"/>
              </a:defRPr>
            </a:lvl4pPr>
            <a:lvl5pPr marL="361950" indent="-180975">
              <a:defRPr sz="1200">
                <a:latin typeface="Century Gothic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9" name="Espace réservé du contenu 9"/>
          <p:cNvSpPr>
            <a:spLocks noGrp="1"/>
          </p:cNvSpPr>
          <p:nvPr>
            <p:ph sz="quarter" idx="15" hasCustomPrompt="1"/>
          </p:nvPr>
        </p:nvSpPr>
        <p:spPr>
          <a:xfrm>
            <a:off x="8341804" y="1100207"/>
            <a:ext cx="675671" cy="4916387"/>
          </a:xfrm>
        </p:spPr>
        <p:txBody>
          <a:bodyPr anchor="ctr" anchorCtr="0"/>
          <a:lstStyle>
            <a:lvl1pPr marL="534988" indent="-534988" algn="r">
              <a:spcBef>
                <a:spcPts val="2000"/>
              </a:spcBef>
              <a:buClr>
                <a:srgbClr val="004563"/>
              </a:buClr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 algn="r">
              <a:spcBef>
                <a:spcPts val="0"/>
              </a:spcBef>
              <a:buFontTx/>
              <a:buNone/>
              <a:defRPr sz="1200" b="0">
                <a:solidFill>
                  <a:schemeClr val="tx2"/>
                </a:solidFill>
                <a:latin typeface="Century Gothic" pitchFamily="34" charset="0"/>
              </a:defRPr>
            </a:lvl2pPr>
            <a:lvl3pPr marL="180975" indent="-180975" algn="r">
              <a:buClr>
                <a:schemeClr val="tx2"/>
              </a:buClr>
              <a:defRPr sz="1200" b="1">
                <a:latin typeface="Century Gothic" pitchFamily="34" charset="0"/>
              </a:defRPr>
            </a:lvl3pPr>
            <a:lvl4pPr marL="180975" indent="0" algn="r">
              <a:defRPr sz="1200">
                <a:latin typeface="Century Gothic" pitchFamily="34" charset="0"/>
              </a:defRPr>
            </a:lvl4pPr>
            <a:lvl5pPr marL="361950" indent="-180975" algn="r">
              <a:defRPr sz="1200">
                <a:latin typeface="Century Gothic" pitchFamily="34" charset="0"/>
              </a:defRPr>
            </a:lvl5pPr>
          </a:lstStyle>
          <a:p>
            <a:pPr lvl="0"/>
            <a:r>
              <a:rPr lang="fr-FR" smtClean="0"/>
              <a:t>1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 smtClean="0"/>
              <a:t>   |  </a:t>
            </a:r>
            <a:endParaRPr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 smtClean="0"/>
              <a:t>Titre de la présentation  I  30 Septembre 2014 </a:t>
            </a:r>
            <a:endParaRPr lang="fr-FR"/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140518" y="6508752"/>
            <a:ext cx="2520315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fld id="{8E521922-F591-4CCB-BDE8-126CBDBB618A}" type="datetime1">
              <a:rPr lang="en-US" smtClean="0"/>
              <a:t>12/8/2017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52923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871988" y="1570039"/>
            <a:ext cx="9061131" cy="4470401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20000"/>
              <a:buFontTx/>
              <a:buBlip>
                <a:blip r:embed="rId2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 typeface="Wingdings" pitchFamily="2" charset="2"/>
              <a:buChar char="à"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 typeface="Arial" pitchFamily="34" charset="0"/>
              <a:buChar char="­"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 smtClean="0"/>
              <a:t>   |  </a:t>
            </a:r>
            <a:endParaRPr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Titre de la présentation  I  30 Septembre 2014 </a:t>
            </a:r>
            <a:endParaRPr lang="fr-FR"/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858860" y="819403"/>
            <a:ext cx="9061131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140518" y="6508752"/>
            <a:ext cx="2520315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fld id="{B1E0A9B1-1AFB-4286-8D9E-F3A667A2D74C}" type="datetime1">
              <a:rPr lang="en-US" smtClean="0"/>
              <a:t>12/8/2017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32114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 smtClean="0"/>
              <a:t>   |  </a:t>
            </a:r>
            <a:endParaRPr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Titre de la présentation  I  30 Septembre 2014 </a:t>
            </a:r>
            <a:endParaRPr lang="fr-FR"/>
          </a:p>
        </p:txBody>
      </p:sp>
      <p:sp>
        <p:nvSpPr>
          <p:cNvPr id="7" name="Espace réservé du tableau 6"/>
          <p:cNvSpPr>
            <a:spLocks noGrp="1"/>
          </p:cNvSpPr>
          <p:nvPr>
            <p:ph type="tbl" sz="quarter" idx="13"/>
          </p:nvPr>
        </p:nvSpPr>
        <p:spPr>
          <a:xfrm>
            <a:off x="870110" y="2224089"/>
            <a:ext cx="9063008" cy="3816350"/>
          </a:xfrm>
        </p:spPr>
        <p:txBody>
          <a:bodyPr>
            <a:normAutofit/>
          </a:bodyPr>
          <a:lstStyle>
            <a:lvl1pPr>
              <a:buFontTx/>
              <a:buNone/>
              <a:defRPr sz="1400"/>
            </a:lvl1pPr>
          </a:lstStyle>
          <a:p>
            <a:r>
              <a:rPr lang="fr-FR" smtClean="0"/>
              <a:t>Cliquez sur l'icône pour ajouter un tableau</a:t>
            </a:r>
            <a:endParaRPr lang="fr-FR"/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858860" y="819403"/>
            <a:ext cx="9061131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140518" y="6508752"/>
            <a:ext cx="2520315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fld id="{203FB7EE-622C-4B5B-9AA0-AB8D0C65FCF0}" type="datetime1">
              <a:rPr lang="en-US" smtClean="0"/>
              <a:t>12/8/2017</a:t>
            </a:fld>
            <a:endParaRPr lang="fr-FR"/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5"/>
          </p:nvPr>
        </p:nvSpPr>
        <p:spPr>
          <a:xfrm>
            <a:off x="861796" y="1509657"/>
            <a:ext cx="4285725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48032114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GRAMME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 smtClean="0"/>
              <a:t>   |  </a:t>
            </a:r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Titre de la présentation  I  30 Septembre 2014 </a:t>
            </a:r>
            <a:endParaRPr lang="fr-FR"/>
          </a:p>
        </p:txBody>
      </p:sp>
      <p:sp>
        <p:nvSpPr>
          <p:cNvPr id="9" name="Espace réservé du graphique 8"/>
          <p:cNvSpPr>
            <a:spLocks noGrp="1"/>
          </p:cNvSpPr>
          <p:nvPr>
            <p:ph type="chart" sz="quarter" idx="14"/>
          </p:nvPr>
        </p:nvSpPr>
        <p:spPr>
          <a:xfrm>
            <a:off x="708839" y="2220427"/>
            <a:ext cx="4438680" cy="35544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12" name="Espace réservé du graphique 8"/>
          <p:cNvSpPr>
            <a:spLocks noGrp="1"/>
          </p:cNvSpPr>
          <p:nvPr>
            <p:ph type="chart" sz="quarter" idx="15"/>
          </p:nvPr>
        </p:nvSpPr>
        <p:spPr>
          <a:xfrm>
            <a:off x="5509072" y="2220427"/>
            <a:ext cx="4438680" cy="35544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861796" y="1509657"/>
            <a:ext cx="4285725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5626598" y="1509657"/>
            <a:ext cx="418987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858860" y="819403"/>
            <a:ext cx="9061131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140518" y="6508752"/>
            <a:ext cx="2520315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fld id="{235B5696-C0F3-43E6-BDDA-467835446D42}" type="datetime1">
              <a:rPr lang="en-US" smtClean="0"/>
              <a:t>12/8/2017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36248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59592" y="331682"/>
            <a:ext cx="9073527" cy="33813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76335" y="1563001"/>
            <a:ext cx="9056784" cy="44774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737561" y="6511778"/>
            <a:ext cx="3376663" cy="214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2"/>
                </a:solidFill>
                <a:latin typeface="Century Gothic" pitchFamily="34" charset="0"/>
                <a:cs typeface="Arial" pitchFamily="34" charset="0"/>
              </a:defRPr>
            </a:lvl1pPr>
          </a:lstStyle>
          <a:p>
            <a:r>
              <a:rPr lang="fr-FR" dirty="0" smtClean="0"/>
              <a:t>Titre de la présentation  I  30 Septembre 2014 </a:t>
            </a:r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315039" y="6478376"/>
            <a:ext cx="944055" cy="0"/>
          </a:xfrm>
          <a:prstGeom prst="line">
            <a:avLst/>
          </a:prstGeom>
          <a:ln w="6350" cap="rnd" cmpd="sng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e 10"/>
          <p:cNvGrpSpPr>
            <a:grpSpLocks noChangeAspect="1"/>
          </p:cNvGrpSpPr>
          <p:nvPr/>
        </p:nvGrpSpPr>
        <p:grpSpPr>
          <a:xfrm>
            <a:off x="10200319" y="6471460"/>
            <a:ext cx="310433" cy="262800"/>
            <a:chOff x="2654300" y="1511300"/>
            <a:chExt cx="3835401" cy="3835400"/>
          </a:xfrm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2654300" y="1511300"/>
              <a:ext cx="3835400" cy="3835400"/>
            </a:xfrm>
            <a:prstGeom prst="rect">
              <a:avLst/>
            </a:prstGeom>
            <a:solidFill>
              <a:srgbClr val="00489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Century Gothic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4808538" y="1511300"/>
              <a:ext cx="1681163" cy="1895475"/>
            </a:xfrm>
            <a:custGeom>
              <a:avLst/>
              <a:gdLst/>
              <a:ahLst/>
              <a:cxnLst>
                <a:cxn ang="0">
                  <a:pos x="142" y="1194"/>
                </a:cxn>
                <a:cxn ang="0">
                  <a:pos x="1059" y="0"/>
                </a:cxn>
                <a:cxn ang="0">
                  <a:pos x="924" y="0"/>
                </a:cxn>
                <a:cxn ang="0">
                  <a:pos x="0" y="1194"/>
                </a:cxn>
                <a:cxn ang="0">
                  <a:pos x="142" y="1194"/>
                </a:cxn>
              </a:cxnLst>
              <a:rect l="0" t="0" r="r" b="b"/>
              <a:pathLst>
                <a:path w="1059" h="1194">
                  <a:moveTo>
                    <a:pt x="142" y="1194"/>
                  </a:moveTo>
                  <a:lnTo>
                    <a:pt x="1059" y="0"/>
                  </a:lnTo>
                  <a:lnTo>
                    <a:pt x="924" y="0"/>
                  </a:lnTo>
                  <a:lnTo>
                    <a:pt x="0" y="1194"/>
                  </a:lnTo>
                  <a:lnTo>
                    <a:pt x="142" y="1194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Century Gothic" pitchFamily="34" charset="0"/>
              </a:endParaRPr>
            </a:p>
          </p:txBody>
        </p:sp>
        <p:sp>
          <p:nvSpPr>
            <p:cNvPr id="14" name="Freeform 7"/>
            <p:cNvSpPr>
              <a:spLocks noEditPoints="1"/>
            </p:cNvSpPr>
            <p:nvPr userDrawn="1"/>
          </p:nvSpPr>
          <p:spPr bwMode="auto">
            <a:xfrm>
              <a:off x="2654300" y="3497263"/>
              <a:ext cx="3192463" cy="1420813"/>
            </a:xfrm>
            <a:custGeom>
              <a:avLst/>
              <a:gdLst/>
              <a:ahLst/>
              <a:cxnLst>
                <a:cxn ang="0">
                  <a:pos x="283" y="126"/>
                </a:cxn>
                <a:cxn ang="0">
                  <a:pos x="250" y="115"/>
                </a:cxn>
                <a:cxn ang="0">
                  <a:pos x="186" y="72"/>
                </a:cxn>
                <a:cxn ang="0">
                  <a:pos x="188" y="115"/>
                </a:cxn>
                <a:cxn ang="0">
                  <a:pos x="163" y="126"/>
                </a:cxn>
                <a:cxn ang="0">
                  <a:pos x="159" y="110"/>
                </a:cxn>
                <a:cxn ang="0">
                  <a:pos x="147" y="126"/>
                </a:cxn>
                <a:cxn ang="0">
                  <a:pos x="122" y="120"/>
                </a:cxn>
                <a:cxn ang="0">
                  <a:pos x="110" y="121"/>
                </a:cxn>
                <a:cxn ang="0">
                  <a:pos x="84" y="126"/>
                </a:cxn>
                <a:cxn ang="0">
                  <a:pos x="111" y="93"/>
                </a:cxn>
                <a:cxn ang="0">
                  <a:pos x="55" y="72"/>
                </a:cxn>
                <a:cxn ang="0">
                  <a:pos x="15" y="126"/>
                </a:cxn>
                <a:cxn ang="0">
                  <a:pos x="0" y="117"/>
                </a:cxn>
                <a:cxn ang="0">
                  <a:pos x="42" y="63"/>
                </a:cxn>
                <a:cxn ang="0">
                  <a:pos x="87" y="0"/>
                </a:cxn>
                <a:cxn ang="0">
                  <a:pos x="114" y="12"/>
                </a:cxn>
                <a:cxn ang="0">
                  <a:pos x="140" y="56"/>
                </a:cxn>
                <a:cxn ang="0">
                  <a:pos x="120" y="0"/>
                </a:cxn>
                <a:cxn ang="0">
                  <a:pos x="152" y="8"/>
                </a:cxn>
                <a:cxn ang="0">
                  <a:pos x="182" y="7"/>
                </a:cxn>
                <a:cxn ang="0">
                  <a:pos x="210" y="0"/>
                </a:cxn>
                <a:cxn ang="0">
                  <a:pos x="167" y="51"/>
                </a:cxn>
                <a:cxn ang="0">
                  <a:pos x="171" y="65"/>
                </a:cxn>
                <a:cxn ang="0">
                  <a:pos x="213" y="9"/>
                </a:cxn>
                <a:cxn ang="0">
                  <a:pos x="243" y="0"/>
                </a:cxn>
                <a:cxn ang="0">
                  <a:pos x="260" y="63"/>
                </a:cxn>
                <a:cxn ang="0">
                  <a:pos x="197" y="58"/>
                </a:cxn>
                <a:cxn ang="0">
                  <a:pos x="224" y="33"/>
                </a:cxn>
                <a:cxn ang="0">
                  <a:pos x="222" y="24"/>
                </a:cxn>
                <a:cxn ang="0">
                  <a:pos x="67" y="58"/>
                </a:cxn>
                <a:cxn ang="0">
                  <a:pos x="93" y="33"/>
                </a:cxn>
                <a:cxn ang="0">
                  <a:pos x="92" y="24"/>
                </a:cxn>
                <a:cxn ang="0">
                  <a:pos x="152" y="90"/>
                </a:cxn>
                <a:cxn ang="0">
                  <a:pos x="137" y="85"/>
                </a:cxn>
              </a:cxnLst>
              <a:rect l="0" t="0" r="r" b="b"/>
              <a:pathLst>
                <a:path w="283" h="126">
                  <a:moveTo>
                    <a:pt x="260" y="63"/>
                  </a:moveTo>
                  <a:cubicBezTo>
                    <a:pt x="266" y="79"/>
                    <a:pt x="278" y="123"/>
                    <a:pt x="283" y="126"/>
                  </a:cubicBezTo>
                  <a:cubicBezTo>
                    <a:pt x="251" y="126"/>
                    <a:pt x="251" y="126"/>
                    <a:pt x="251" y="126"/>
                  </a:cubicBezTo>
                  <a:cubicBezTo>
                    <a:pt x="251" y="126"/>
                    <a:pt x="251" y="120"/>
                    <a:pt x="250" y="115"/>
                  </a:cubicBezTo>
                  <a:cubicBezTo>
                    <a:pt x="248" y="110"/>
                    <a:pt x="237" y="72"/>
                    <a:pt x="237" y="72"/>
                  </a:cubicBezTo>
                  <a:cubicBezTo>
                    <a:pt x="186" y="72"/>
                    <a:pt x="186" y="72"/>
                    <a:pt x="186" y="72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78" y="84"/>
                    <a:pt x="187" y="114"/>
                    <a:pt x="188" y="115"/>
                  </a:cubicBezTo>
                  <a:cubicBezTo>
                    <a:pt x="189" y="118"/>
                    <a:pt x="193" y="126"/>
                    <a:pt x="193" y="126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63" y="126"/>
                    <a:pt x="162" y="121"/>
                    <a:pt x="162" y="120"/>
                  </a:cubicBezTo>
                  <a:cubicBezTo>
                    <a:pt x="161" y="118"/>
                    <a:pt x="159" y="110"/>
                    <a:pt x="159" y="110"/>
                  </a:cubicBezTo>
                  <a:cubicBezTo>
                    <a:pt x="159" y="110"/>
                    <a:pt x="152" y="117"/>
                    <a:pt x="150" y="121"/>
                  </a:cubicBezTo>
                  <a:cubicBezTo>
                    <a:pt x="148" y="124"/>
                    <a:pt x="147" y="126"/>
                    <a:pt x="147" y="126"/>
                  </a:cubicBezTo>
                  <a:cubicBezTo>
                    <a:pt x="123" y="126"/>
                    <a:pt x="123" y="126"/>
                    <a:pt x="123" y="126"/>
                  </a:cubicBezTo>
                  <a:cubicBezTo>
                    <a:pt x="123" y="126"/>
                    <a:pt x="122" y="121"/>
                    <a:pt x="122" y="120"/>
                  </a:cubicBezTo>
                  <a:cubicBezTo>
                    <a:pt x="122" y="118"/>
                    <a:pt x="119" y="109"/>
                    <a:pt x="119" y="109"/>
                  </a:cubicBezTo>
                  <a:cubicBezTo>
                    <a:pt x="119" y="109"/>
                    <a:pt x="112" y="117"/>
                    <a:pt x="110" y="121"/>
                  </a:cubicBezTo>
                  <a:cubicBezTo>
                    <a:pt x="108" y="124"/>
                    <a:pt x="107" y="126"/>
                    <a:pt x="107" y="126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84" y="126"/>
                    <a:pt x="90" y="120"/>
                    <a:pt x="93" y="117"/>
                  </a:cubicBezTo>
                  <a:cubicBezTo>
                    <a:pt x="97" y="112"/>
                    <a:pt x="111" y="93"/>
                    <a:pt x="111" y="93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5" y="72"/>
                    <a:pt x="26" y="110"/>
                    <a:pt x="25" y="112"/>
                  </a:cubicBezTo>
                  <a:cubicBezTo>
                    <a:pt x="24" y="113"/>
                    <a:pt x="15" y="125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116"/>
                    <a:pt x="23" y="89"/>
                    <a:pt x="42" y="63"/>
                  </a:cubicBezTo>
                  <a:cubicBezTo>
                    <a:pt x="60" y="40"/>
                    <a:pt x="77" y="18"/>
                    <a:pt x="78" y="16"/>
                  </a:cubicBezTo>
                  <a:cubicBezTo>
                    <a:pt x="82" y="11"/>
                    <a:pt x="87" y="0"/>
                    <a:pt x="87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4" y="10"/>
                    <a:pt x="114" y="12"/>
                  </a:cubicBezTo>
                  <a:cubicBezTo>
                    <a:pt x="115" y="14"/>
                    <a:pt x="131" y="67"/>
                    <a:pt x="131" y="67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25" y="10"/>
                    <a:pt x="122" y="1"/>
                    <a:pt x="12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4"/>
                    <a:pt x="152" y="8"/>
                  </a:cubicBezTo>
                  <a:cubicBezTo>
                    <a:pt x="153" y="12"/>
                    <a:pt x="160" y="35"/>
                    <a:pt x="160" y="35"/>
                  </a:cubicBezTo>
                  <a:cubicBezTo>
                    <a:pt x="160" y="35"/>
                    <a:pt x="181" y="9"/>
                    <a:pt x="182" y="7"/>
                  </a:cubicBezTo>
                  <a:cubicBezTo>
                    <a:pt x="184" y="4"/>
                    <a:pt x="184" y="0"/>
                    <a:pt x="184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0" y="0"/>
                    <a:pt x="205" y="3"/>
                    <a:pt x="197" y="13"/>
                  </a:cubicBezTo>
                  <a:cubicBezTo>
                    <a:pt x="194" y="17"/>
                    <a:pt x="167" y="51"/>
                    <a:pt x="167" y="51"/>
                  </a:cubicBezTo>
                  <a:cubicBezTo>
                    <a:pt x="167" y="51"/>
                    <a:pt x="170" y="59"/>
                    <a:pt x="171" y="63"/>
                  </a:cubicBezTo>
                  <a:cubicBezTo>
                    <a:pt x="171" y="64"/>
                    <a:pt x="171" y="65"/>
                    <a:pt x="171" y="65"/>
                  </a:cubicBezTo>
                  <a:cubicBezTo>
                    <a:pt x="171" y="65"/>
                    <a:pt x="172" y="64"/>
                    <a:pt x="173" y="63"/>
                  </a:cubicBezTo>
                  <a:cubicBezTo>
                    <a:pt x="180" y="54"/>
                    <a:pt x="211" y="13"/>
                    <a:pt x="213" y="9"/>
                  </a:cubicBezTo>
                  <a:cubicBezTo>
                    <a:pt x="215" y="6"/>
                    <a:pt x="217" y="3"/>
                    <a:pt x="218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4" y="7"/>
                    <a:pt x="245" y="9"/>
                  </a:cubicBezTo>
                  <a:lnTo>
                    <a:pt x="260" y="63"/>
                  </a:lnTo>
                  <a:close/>
                  <a:moveTo>
                    <a:pt x="222" y="24"/>
                  </a:moveTo>
                  <a:cubicBezTo>
                    <a:pt x="219" y="32"/>
                    <a:pt x="197" y="58"/>
                    <a:pt x="197" y="58"/>
                  </a:cubicBezTo>
                  <a:cubicBezTo>
                    <a:pt x="231" y="58"/>
                    <a:pt x="231" y="58"/>
                    <a:pt x="231" y="58"/>
                  </a:cubicBezTo>
                  <a:cubicBezTo>
                    <a:pt x="231" y="58"/>
                    <a:pt x="225" y="37"/>
                    <a:pt x="224" y="33"/>
                  </a:cubicBezTo>
                  <a:cubicBezTo>
                    <a:pt x="223" y="29"/>
                    <a:pt x="223" y="24"/>
                    <a:pt x="223" y="24"/>
                  </a:cubicBezTo>
                  <a:cubicBezTo>
                    <a:pt x="223" y="24"/>
                    <a:pt x="223" y="23"/>
                    <a:pt x="222" y="24"/>
                  </a:cubicBezTo>
                  <a:close/>
                  <a:moveTo>
                    <a:pt x="92" y="24"/>
                  </a:moveTo>
                  <a:cubicBezTo>
                    <a:pt x="88" y="32"/>
                    <a:pt x="67" y="58"/>
                    <a:pt x="67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58"/>
                    <a:pt x="94" y="37"/>
                    <a:pt x="93" y="33"/>
                  </a:cubicBezTo>
                  <a:cubicBezTo>
                    <a:pt x="92" y="29"/>
                    <a:pt x="92" y="24"/>
                    <a:pt x="92" y="24"/>
                  </a:cubicBezTo>
                  <a:cubicBezTo>
                    <a:pt x="92" y="24"/>
                    <a:pt x="92" y="23"/>
                    <a:pt x="92" y="24"/>
                  </a:cubicBezTo>
                  <a:close/>
                  <a:moveTo>
                    <a:pt x="143" y="103"/>
                  </a:moveTo>
                  <a:cubicBezTo>
                    <a:pt x="152" y="90"/>
                    <a:pt x="152" y="90"/>
                    <a:pt x="152" y="90"/>
                  </a:cubicBezTo>
                  <a:cubicBezTo>
                    <a:pt x="151" y="89"/>
                    <a:pt x="146" y="73"/>
                    <a:pt x="146" y="73"/>
                  </a:cubicBezTo>
                  <a:cubicBezTo>
                    <a:pt x="137" y="85"/>
                    <a:pt x="137" y="85"/>
                    <a:pt x="137" y="85"/>
                  </a:cubicBezTo>
                  <a:lnTo>
                    <a:pt x="143" y="10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Century Gothic" pitchFamily="34" charset="0"/>
              </a:endParaRPr>
            </a:p>
          </p:txBody>
        </p:sp>
      </p:grpSp>
      <p:sp>
        <p:nvSpPr>
          <p:cNvPr id="15" name="Parallélogramme 14"/>
          <p:cNvSpPr>
            <a:spLocks noChangeAspect="1"/>
          </p:cNvSpPr>
          <p:nvPr/>
        </p:nvSpPr>
        <p:spPr>
          <a:xfrm>
            <a:off x="276283" y="-15348"/>
            <a:ext cx="820104" cy="75269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>
            <a:off x="859592" y="735475"/>
            <a:ext cx="9073527" cy="0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64284" y="6508752"/>
            <a:ext cx="575376" cy="214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fld id="{3801209A-EBCB-4229-9A21-B7869465F47A}" type="slidenum">
              <a:rPr lang="fr-FR" smtClean="0"/>
              <a:pPr/>
              <a:t>‹#›</a:t>
            </a:fld>
            <a:r>
              <a:rPr lang="fr-FR" smtClean="0"/>
              <a:t>   |  </a:t>
            </a:r>
            <a:endParaRPr lang="fr-FR"/>
          </a:p>
        </p:txBody>
      </p:sp>
      <p:sp>
        <p:nvSpPr>
          <p:cNvPr id="2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140518" y="6508752"/>
            <a:ext cx="2520315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fld id="{4F2D744F-C637-4579-BE2F-6B78D6452CF1}" type="datetime1">
              <a:rPr lang="en-US" smtClean="0"/>
              <a:t>12/8/2017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051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49" r:id="rId2"/>
    <p:sldLayoutId id="2147483766" r:id="rId3"/>
    <p:sldLayoutId id="2147483767" r:id="rId4"/>
    <p:sldLayoutId id="2147483768" r:id="rId5"/>
    <p:sldLayoutId id="2147483770" r:id="rId6"/>
    <p:sldLayoutId id="2147483754" r:id="rId7"/>
    <p:sldLayoutId id="2147483771" r:id="rId8"/>
    <p:sldLayoutId id="2147483753" r:id="rId9"/>
    <p:sldLayoutId id="2147483773" r:id="rId10"/>
    <p:sldLayoutId id="2147483763" r:id="rId11"/>
    <p:sldLayoutId id="2147483755" r:id="rId12"/>
    <p:sldLayoutId id="2147483756" r:id="rId13"/>
    <p:sldLayoutId id="2147483762" r:id="rId14"/>
  </p:sldLayoutIdLst>
  <p:transition>
    <p:fade/>
  </p:transition>
  <p:hf hdr="0" ftr="0"/>
  <p:txStyles>
    <p:titleStyle>
      <a:lvl1pPr algn="l" defTabSz="457200" rtl="0" eaLnBrk="1" latinLnBrk="0" hangingPunct="1">
        <a:spcBef>
          <a:spcPct val="0"/>
        </a:spcBef>
        <a:buNone/>
        <a:defRPr sz="2000" kern="1200">
          <a:solidFill>
            <a:schemeClr val="tx2"/>
          </a:solidFill>
          <a:latin typeface="Century Gothic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Tx/>
        <a:buBlip>
          <a:blip r:embed="rId16"/>
        </a:buBlip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61950" indent="0" algn="l" defTabSz="457200" rtl="0" eaLnBrk="1" latinLnBrk="0" hangingPunct="1">
        <a:spcBef>
          <a:spcPct val="20000"/>
        </a:spcBef>
        <a:buFont typeface="Arial"/>
        <a:buNone/>
        <a:defRPr sz="18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30238" indent="-268288" algn="l" defTabSz="4572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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30238" indent="0" algn="l" defTabSz="457200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801688" indent="-171450" algn="l" defTabSz="4572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­"/>
        <a:tabLst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Zillow</a:t>
            </a:r>
            <a:r>
              <a:rPr lang="fr-FR" dirty="0" smtClean="0"/>
              <a:t> data science pipeline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419574" y="6504497"/>
            <a:ext cx="2995405" cy="217823"/>
          </a:xfrm>
        </p:spPr>
        <p:txBody>
          <a:bodyPr/>
          <a:lstStyle/>
          <a:p>
            <a:pPr algn="l"/>
            <a:fld id="{E0ED57CF-18E6-4EC0-B52D-217608AFBEAD}" type="datetime1">
              <a:rPr lang="en-US" smtClean="0"/>
              <a:t>12/8/2017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66332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little</a:t>
            </a:r>
            <a:r>
              <a:rPr lang="fr-FR" dirty="0" smtClean="0"/>
              <a:t> tricks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10</a:t>
            </a:fld>
            <a:r>
              <a:rPr lang="fr-FR" smtClean="0"/>
              <a:t>   |  </a:t>
            </a:r>
            <a:endParaRPr lang="fr-FR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log-transformations</a:t>
            </a:r>
            <a:r>
              <a:rPr lang="fr-FR" dirty="0"/>
              <a:t> </a:t>
            </a:r>
            <a:r>
              <a:rPr lang="fr-FR" dirty="0" smtClean="0"/>
              <a:t>of right-</a:t>
            </a:r>
            <a:r>
              <a:rPr lang="fr-FR" dirty="0" err="1" smtClean="0"/>
              <a:t>skewed</a:t>
            </a:r>
            <a:r>
              <a:rPr lang="fr-FR" dirty="0" smtClean="0"/>
              <a:t> variables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150D093-C533-465F-BE6E-85263C264045}" type="datetime1">
              <a:rPr lang="en-US" smtClean="0"/>
              <a:t>12/8/2017</a:t>
            </a:fld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27" y="1077384"/>
            <a:ext cx="68961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304799" y="4478867"/>
            <a:ext cx="9643534" cy="1831868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 algn="just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Log – transformation of a right-skewed variable:</a:t>
            </a:r>
          </a:p>
          <a:p>
            <a:pPr marL="1200150" lvl="2" indent="-285750" algn="just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Makes its distribution looks more normal,</a:t>
            </a:r>
          </a:p>
          <a:p>
            <a:pPr marL="1200150" lvl="2" indent="-285750" algn="just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Pulls the extreme values on the right closer to the median.</a:t>
            </a:r>
          </a:p>
          <a:p>
            <a:pPr marL="1200150" lvl="2" indent="-285750" algn="just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Pushes the extreme values on the left further away from its median.</a:t>
            </a:r>
            <a:endParaRPr lang="en-US" sz="12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68600" y="4300029"/>
            <a:ext cx="4452754" cy="3576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+mj-lt"/>
              </a:rPr>
              <a:t>Log transformation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87536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Spatial </a:t>
            </a:r>
            <a:r>
              <a:rPr lang="fr-FR" dirty="0" err="1" smtClean="0"/>
              <a:t>Smoothing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11</a:t>
            </a:fld>
            <a:r>
              <a:rPr lang="fr-FR" smtClean="0"/>
              <a:t>   |  </a:t>
            </a:r>
            <a:endParaRPr lang="fr-FR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K-</a:t>
            </a:r>
            <a:r>
              <a:rPr lang="fr-FR" dirty="0" err="1" smtClean="0"/>
              <a:t>nearest</a:t>
            </a:r>
            <a:r>
              <a:rPr lang="fr-FR" dirty="0" smtClean="0"/>
              <a:t> </a:t>
            </a:r>
            <a:r>
              <a:rPr lang="fr-FR" dirty="0" err="1" smtClean="0"/>
              <a:t>neighbors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58AE6C8-7158-4369-90F8-E752A7D31D42}" type="datetime1">
              <a:rPr lang="en-US" smtClean="0"/>
              <a:t>12/8/2017</a:t>
            </a:fld>
            <a:endParaRPr lang="fr-FR"/>
          </a:p>
        </p:txBody>
      </p:sp>
      <p:sp>
        <p:nvSpPr>
          <p:cNvPr id="11" name="AutoShape 2" descr="https://jupyterhub3.bigdata.intraxa/user/xdo/files/Cat_residuals.csv16_710obs_combination_map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4" descr="https://jupyterhub3.bigdata.intraxa/user/xdo/files/Cat_residuals.csv16_710obs_combination_map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1" name="Picture 5" descr="Z:\Cat_residuals.csv16_710obs_combination_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73" y="1048738"/>
            <a:ext cx="7803091" cy="385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730374" y="4800601"/>
            <a:ext cx="7896226" cy="17187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Spatial smoothing was done using the automated tool of AGD.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Input: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longitude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latitude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residuals (from a simple model)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exposure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Output: smoothed residuals by 3 classes.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2383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871988" y="1350781"/>
                <a:ext cx="9061131" cy="537276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1400" b="1" dirty="0"/>
                  <a:t>Classic Regression concept: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fr-FR" sz="1200" b="1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12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  <m:e>
                        <m:sSub>
                          <m:sSubPr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fr-FR" sz="12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sSub>
                          <m:sSubPr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fr-FR" sz="12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fr-FR" sz="1200" b="1" dirty="0"/>
              </a:p>
              <a:p>
                <a:pPr lvl="2"/>
                <a:r>
                  <a:rPr lang="fr-FR" sz="1100" b="1" dirty="0"/>
                  <a:t>Y: </a:t>
                </a:r>
                <a:r>
                  <a:rPr lang="fr-FR" sz="1100" b="1" dirty="0" err="1"/>
                  <a:t>response</a:t>
                </a:r>
                <a:r>
                  <a:rPr lang="fr-FR" sz="1100" b="1" dirty="0"/>
                  <a:t> variable </a:t>
                </a:r>
                <a:r>
                  <a:rPr lang="fr-FR" sz="1100" b="1" dirty="0" err="1"/>
                  <a:t>with</a:t>
                </a:r>
                <a:r>
                  <a:rPr lang="fr-FR" sz="1100" b="1" dirty="0"/>
                  <a:t> </a:t>
                </a:r>
                <a:r>
                  <a:rPr lang="fr-FR" sz="1100" b="1" dirty="0" err="1"/>
                  <a:t>sample</a:t>
                </a:r>
                <a:r>
                  <a:rPr lang="fr-FR" sz="11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1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1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fr-FR" sz="11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fr-FR" sz="11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fr-FR" sz="11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fr-FR" sz="11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11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FR" sz="1100" b="1" i="1" smtClean="0"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fr-FR" sz="11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fr-FR" sz="1100" b="1" dirty="0"/>
              </a:p>
              <a:p>
                <a:pPr lvl="2"/>
                <a:r>
                  <a:rPr lang="fr-FR" sz="1100" b="1" dirty="0" err="1"/>
                  <a:t>Xj</a:t>
                </a:r>
                <a:r>
                  <a:rPr lang="fr-FR" sz="1100" b="1" dirty="0"/>
                  <a:t>, </a:t>
                </a:r>
                <a:r>
                  <a:rPr lang="fr-FR" sz="1100" b="1" dirty="0" err="1"/>
                  <a:t>ij</a:t>
                </a:r>
                <a:r>
                  <a:rPr lang="fr-FR" sz="1100" b="1" dirty="0"/>
                  <a:t> = 1..p: p explicative variable </a:t>
                </a:r>
                <a:r>
                  <a:rPr lang="fr-FR" sz="1100" b="1" dirty="0" err="1"/>
                  <a:t>with</a:t>
                </a:r>
                <a:r>
                  <a:rPr lang="fr-FR" sz="1100" b="1" dirty="0"/>
                  <a:t> </a:t>
                </a:r>
                <a:r>
                  <a:rPr lang="fr-FR" sz="1100" b="1" dirty="0" err="1"/>
                  <a:t>sample</a:t>
                </a:r>
                <a:r>
                  <a:rPr lang="fr-FR" sz="1100" b="1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1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100" b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fr-FR" sz="11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fr-FR" sz="1100" b="1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fr-FR" sz="1100" b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fr-FR" sz="1100" b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1100" b="1" dirty="0"/>
                  <a:t>, i = 1...n, j = 1..p</a:t>
                </a:r>
              </a:p>
              <a:p>
                <a:pPr lvl="2"/>
                <a:r>
                  <a:rPr lang="fr-FR" sz="1100" b="1" dirty="0">
                    <a:ea typeface="Cambria Math" panose="02040503050406030204" pitchFamily="18" charset="0"/>
                  </a:rPr>
                  <a:t>Matrix expression: Y = U </a:t>
                </a:r>
                <a14:m>
                  <m:oMath xmlns:m="http://schemas.openxmlformats.org/officeDocument/2006/math">
                    <m:r>
                      <a:rPr lang="fr-FR" sz="11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endParaRPr lang="fr-FR" sz="1100" b="1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1200" b="0" dirty="0"/>
                  <a:t>The idea is for find the relation between Y and each X, in the way: 1% increase in X will create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200" b="0" dirty="0"/>
                  <a:t> increase in Y</a:t>
                </a:r>
              </a:p>
              <a:p>
                <a:pPr lvl="1"/>
                <a:r>
                  <a:rPr lang="en-US" sz="1200" b="0" dirty="0"/>
                  <a:t>Least-squares solution: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𝛽𝜖</m:t>
                            </m:r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fr-FR" sz="1200" b="0" i="1"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fr-FR" sz="12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fr-FR" sz="1200" b="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fr-FR" sz="1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fr-FR" sz="1200" b="0" i="1">
                                <a:latin typeface="Cambria Math" panose="02040503050406030204" pitchFamily="18" charset="0"/>
                              </a:rPr>
                              <m:t>||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</m:oMath>
                </a14:m>
                <a:r>
                  <a:rPr lang="en-US" sz="1200" b="0" dirty="0"/>
                  <a:t>     (*)</a:t>
                </a:r>
              </a:p>
              <a:p>
                <a:pPr lvl="1"/>
                <a:r>
                  <a:rPr lang="en-US" sz="1200" b="0" dirty="0"/>
                  <a:t>If rank(U) = p then the solution is unique</a:t>
                </a:r>
              </a:p>
              <a:p>
                <a:pPr lvl="1"/>
                <a:r>
                  <a:rPr lang="en-US" sz="1200" b="0" dirty="0"/>
                  <a:t>If rank(U) &lt; p then there are infinite set of solution which makes  the analysis meaningless</a:t>
                </a:r>
              </a:p>
              <a:p>
                <a:pPr marL="285750" lvl="1">
                  <a:buSzPct val="120000"/>
                  <a:buBlip>
                    <a:blip r:embed="rId2"/>
                  </a:buBlip>
                </a:pPr>
                <a:r>
                  <a:rPr lang="en-US" sz="1400" dirty="0"/>
                  <a:t>Problem: dependence among X </a:t>
                </a:r>
                <a:r>
                  <a:rPr lang="en-US" sz="1400" dirty="0">
                    <a:sym typeface="Wingdings" panose="05000000000000000000" pitchFamily="2" charset="2"/>
                  </a:rPr>
                  <a:t> rank(U) &lt; p</a:t>
                </a:r>
              </a:p>
              <a:p>
                <a:pPr marL="285750" lvl="1">
                  <a:buSzPct val="120000"/>
                  <a:buBlip>
                    <a:blip r:embed="rId2"/>
                  </a:buBlip>
                </a:pPr>
                <a:r>
                  <a:rPr lang="en-US" sz="1400" dirty="0">
                    <a:sym typeface="Wingdings" panose="05000000000000000000" pitchFamily="2" charset="2"/>
                  </a:rPr>
                  <a:t>Solution: Penalizing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fr-FR" sz="1400" dirty="0"/>
              </a:p>
              <a:p>
                <a:pPr lvl="1"/>
                <a:r>
                  <a:rPr lang="en-US" sz="1200" b="0" dirty="0"/>
                  <a:t>Lasso regression</a:t>
                </a:r>
              </a:p>
              <a:p>
                <a:pPr marL="457200" lvl="2" indent="0" algn="ctr">
                  <a:buSzPct val="120000"/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1200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 i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𝛽𝜖</m:t>
                            </m:r>
                            <m:sSup>
                              <m:sSupPr>
                                <m:ctrlPr>
                                  <a:rPr lang="en-US" sz="12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fr-FR" sz="1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US" sz="12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fr-FR" sz="1200"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fr-FR" sz="120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fr-FR" sz="120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fr-FR" sz="1200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fr-FR" sz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fr-FR" sz="1200">
                                <a:latin typeface="Cambria Math" panose="02040503050406030204" pitchFamily="18" charset="0"/>
                              </a:rPr>
                              <m:t>||</m:t>
                            </m:r>
                          </m:e>
                          <m:sub>
                            <m:r>
                              <a:rPr lang="fr-FR" sz="12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fr-FR" sz="12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</m:oMath>
                </a14:m>
                <a:r>
                  <a:rPr lang="en-US" sz="1200" dirty="0"/>
                  <a:t> subject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fr-FR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fr-FR" sz="1200">
                            <a:latin typeface="Cambria Math" panose="02040503050406030204" pitchFamily="18" charset="0"/>
                          </a:rPr>
                          <m:t>||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200" dirty="0"/>
              </a:p>
              <a:p>
                <a:pPr marL="457200" lvl="2" indent="0" algn="ctr">
                  <a:buSzPct val="120000"/>
                  <a:buNone/>
                </a:pPr>
                <a:r>
                  <a:rPr lang="en-US" sz="1200" dirty="0"/>
                  <a:t>Lagrange form: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200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 i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𝛽𝜖</m:t>
                            </m:r>
                            <m:sSup>
                              <m:sSupPr>
                                <m:ctrlPr>
                                  <a:rPr lang="en-US" sz="12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fr-FR" sz="1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US" sz="12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fr-FR" sz="1200"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fr-FR" sz="120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fr-FR" sz="120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fr-FR" sz="1200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fr-FR" sz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fr-FR" sz="1200">
                                <a:latin typeface="Cambria Math" panose="02040503050406030204" pitchFamily="18" charset="0"/>
                              </a:rPr>
                              <m:t>||</m:t>
                            </m:r>
                          </m:e>
                          <m:sub>
                            <m:r>
                              <a:rPr lang="fr-FR" sz="12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fr-FR" sz="12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200" b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fr-FR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fr-FR" sz="1200">
                            <a:latin typeface="Cambria Math" panose="02040503050406030204" pitchFamily="18" charset="0"/>
                          </a:rPr>
                          <m:t>||</m:t>
                        </m:r>
                      </m:e>
                      <m:sub>
                        <m:r>
                          <a:rPr lang="fr-FR" sz="1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/>
                  <a:t> </a:t>
                </a:r>
              </a:p>
              <a:p>
                <a:pPr lvl="1"/>
                <a:r>
                  <a:rPr lang="en-US" sz="1200" b="0" dirty="0"/>
                  <a:t>Ridge regression</a:t>
                </a:r>
              </a:p>
              <a:p>
                <a:pPr marL="457200" lvl="2" indent="0" algn="ctr">
                  <a:buSzPct val="120000"/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1200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 i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𝛽𝜖</m:t>
                            </m:r>
                            <m:sSup>
                              <m:sSupPr>
                                <m:ctrlPr>
                                  <a:rPr lang="en-US" sz="12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fr-FR" sz="1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US" sz="12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fr-FR" sz="1200"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fr-FR" sz="120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fr-FR" sz="120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fr-FR" sz="1200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fr-FR" sz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fr-FR" sz="1200">
                                <a:latin typeface="Cambria Math" panose="02040503050406030204" pitchFamily="18" charset="0"/>
                              </a:rPr>
                              <m:t>||</m:t>
                            </m:r>
                          </m:e>
                          <m:sub>
                            <m:r>
                              <a:rPr lang="fr-FR" sz="12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fr-FR" sz="12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</m:oMath>
                </a14:m>
                <a:r>
                  <a:rPr lang="en-US" sz="1200" dirty="0"/>
                  <a:t> subject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fr-FR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fr-FR" sz="1200">
                            <a:latin typeface="Cambria Math" panose="02040503050406030204" pitchFamily="18" charset="0"/>
                          </a:rPr>
                          <m:t>||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fr-FR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200" dirty="0"/>
              </a:p>
              <a:p>
                <a:pPr marL="457200" lvl="2" indent="0" algn="ctr">
                  <a:buSzPct val="120000"/>
                  <a:buNone/>
                </a:pPr>
                <a:r>
                  <a:rPr lang="en-US" sz="1200" dirty="0"/>
                  <a:t>Lagrange form: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200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 i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𝛽𝜖</m:t>
                            </m:r>
                            <m:sSup>
                              <m:sSupPr>
                                <m:ctrlPr>
                                  <a:rPr lang="en-US" sz="12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fr-FR" sz="1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US" sz="12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fr-FR" sz="1200"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fr-FR" sz="120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fr-FR" sz="120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fr-FR" sz="1200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fr-FR" sz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fr-FR" sz="1200">
                                <a:latin typeface="Cambria Math" panose="02040503050406030204" pitchFamily="18" charset="0"/>
                              </a:rPr>
                              <m:t>||</m:t>
                            </m:r>
                          </m:e>
                          <m:sub>
                            <m:r>
                              <a:rPr lang="fr-FR" sz="12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fr-FR" sz="12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  <m:r>
                      <a:rPr lang="fr-FR" sz="120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</m:t>
                    </m:r>
                    <m:sSub>
                      <m:sSubPr>
                        <m:ctrlPr>
                          <a:rPr lang="fr-FR" sz="1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fr-FR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fr-FR" sz="1200">
                            <a:latin typeface="Cambria Math" panose="02040503050406030204" pitchFamily="18" charset="0"/>
                          </a:rPr>
                          <m:t>||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200" dirty="0"/>
              </a:p>
              <a:p>
                <a:pPr marL="457200" lvl="2" indent="0">
                  <a:buSzPct val="120000"/>
                  <a:buNone/>
                </a:pPr>
                <a:endParaRPr lang="en-US" sz="1200" dirty="0"/>
              </a:p>
              <a:p>
                <a:pPr lvl="1"/>
                <a:r>
                  <a:rPr lang="en-US" sz="1200" b="0" dirty="0"/>
                  <a:t>Elastic net regression</a:t>
                </a:r>
              </a:p>
              <a:p>
                <a:pPr marL="457200" lvl="2" indent="0" algn="ctr"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200" i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1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𝛽𝜖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2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fr-FR" sz="12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fr-FR" sz="1200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r>
                                <a:rPr lang="fr-FR" sz="12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FR" sz="120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fr-FR" sz="120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fr-FR" sz="1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fr-FR" sz="1200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</m:e>
                            <m:sub>
                              <m:r>
                                <a:rPr lang="fr-FR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fr-FR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  <m:r>
                        <a:rPr lang="fr-FR" sz="12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12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fr-FR" sz="1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fr-FR" sz="1200">
                              <a:latin typeface="Cambria Math" panose="02040503050406030204" pitchFamily="18" charset="0"/>
                            </a:rPr>
                            <m:t>||</m:t>
                          </m:r>
                        </m:e>
                        <m:sub>
                          <m:r>
                            <a:rPr lang="fr-FR" sz="1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200" dirty="0"/>
                        <m:t> 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fr-FR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fr-FR" sz="1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fr-FR" sz="1200">
                              <a:latin typeface="Cambria Math" panose="02040503050406030204" pitchFamily="18" charset="0"/>
                            </a:rPr>
                            <m:t>||</m:t>
                          </m:r>
                        </m:e>
                        <m:sub>
                          <m:r>
                            <a:rPr lang="fr-FR" sz="12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rgbClr val="0070C0"/>
                  </a:solidFill>
                </a:endParaRPr>
              </a:p>
              <a:p>
                <a:pPr marL="457200" lvl="2" indent="0">
                  <a:buSzPct val="120000"/>
                  <a:buNone/>
                </a:pPr>
                <a:endParaRPr lang="en-US" sz="1200" dirty="0">
                  <a:solidFill>
                    <a:srgbClr val="0070C0"/>
                  </a:solidFill>
                </a:endParaRPr>
              </a:p>
              <a:p>
                <a:pPr marL="457200" lvl="2" indent="0">
                  <a:buSzPct val="120000"/>
                  <a:buNone/>
                </a:pPr>
                <a:endParaRPr lang="en-US" sz="1200" dirty="0">
                  <a:solidFill>
                    <a:srgbClr val="0070C0"/>
                  </a:solidFill>
                </a:endParaRPr>
              </a:p>
              <a:p>
                <a:pPr marL="457200" lvl="2" indent="0">
                  <a:buSzPct val="120000"/>
                  <a:buNone/>
                </a:pPr>
                <a:endParaRPr lang="en-US" sz="1200" dirty="0">
                  <a:solidFill>
                    <a:srgbClr val="0070C0"/>
                  </a:solidFill>
                </a:endParaRPr>
              </a:p>
              <a:p>
                <a:pPr marL="457200" lvl="2" indent="0">
                  <a:buSzPct val="120000"/>
                  <a:buNone/>
                </a:pPr>
                <a:r>
                  <a:rPr lang="en-US" sz="1200" dirty="0">
                    <a:solidFill>
                      <a:srgbClr val="0070C0"/>
                    </a:solidFill>
                  </a:rPr>
                  <a:t>(*)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fr-FR" sz="12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2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</m:e>
                      <m:sub>
                        <m:r>
                          <a:rPr lang="fr-FR" sz="1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fr-FR" sz="1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fr-FR" sz="12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fr-FR" sz="1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ctrlPr>
                              <a:rPr lang="fr-FR" sz="12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FR" sz="12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fr-FR" sz="12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fr-FR" sz="12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fr-FR" sz="120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fr-FR" sz="120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bSup>
                          </m:e>
                        </m:nary>
                        <m:r>
                          <a:rPr lang="fr-FR" sz="1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fr-FR" sz="1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fr-FR" sz="1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871988" y="1350781"/>
                <a:ext cx="9061131" cy="5372768"/>
              </a:xfrm>
              <a:blipFill>
                <a:blip r:embed="rId3"/>
                <a:stretch>
                  <a:fillRect t="-1362" b="-1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Penalized</a:t>
            </a:r>
            <a:r>
              <a:rPr lang="fr-FR" dirty="0"/>
              <a:t> </a:t>
            </a:r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12</a:t>
            </a:fld>
            <a:r>
              <a:rPr lang="fr-FR"/>
              <a:t>   |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Titre de la présentation  I  30 Septembre 2014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LASSO, RIDGE and ELASTIC NET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/>
              <a:t>MENTION DE CONFIDENTIALITÉ</a:t>
            </a:r>
          </a:p>
        </p:txBody>
      </p:sp>
    </p:spTree>
    <p:extLst>
      <p:ext uri="{BB962C8B-B14F-4D97-AF65-F5344CB8AC3E}">
        <p14:creationId xmlns:p14="http://schemas.microsoft.com/office/powerpoint/2010/main" val="345673391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71988" y="2142067"/>
            <a:ext cx="9061131" cy="3898373"/>
          </a:xfrm>
        </p:spPr>
        <p:txBody>
          <a:bodyPr>
            <a:normAutofit/>
          </a:bodyPr>
          <a:lstStyle/>
          <a:p>
            <a:r>
              <a:rPr lang="en-US" sz="1400" dirty="0" smtClean="0"/>
              <a:t>Begin with a simple model, then enrich it with the more complicated models later on.</a:t>
            </a:r>
          </a:p>
          <a:p>
            <a:r>
              <a:rPr lang="fr-FR" sz="1400" dirty="0" smtClean="0"/>
              <a:t>3 populations </a:t>
            </a:r>
            <a:r>
              <a:rPr lang="fr-FR" sz="1400" dirty="0" err="1" smtClean="0"/>
              <a:t>from</a:t>
            </a:r>
            <a:r>
              <a:rPr lang="fr-FR" sz="1400" dirty="0" smtClean="0"/>
              <a:t> 3 </a:t>
            </a:r>
            <a:r>
              <a:rPr lang="fr-FR" sz="1400" dirty="0" err="1" smtClean="0"/>
              <a:t>counties</a:t>
            </a:r>
            <a:r>
              <a:rPr lang="fr-FR" sz="1400" dirty="0" smtClean="0"/>
              <a:t> have </a:t>
            </a:r>
            <a:r>
              <a:rPr lang="fr-FR" sz="1400" dirty="0" err="1" smtClean="0"/>
              <a:t>different</a:t>
            </a:r>
            <a:r>
              <a:rPr lang="fr-FR" sz="1400" dirty="0" smtClean="0"/>
              <a:t> best lambda.</a:t>
            </a:r>
            <a:endParaRPr lang="en-US" sz="1400" dirty="0"/>
          </a:p>
          <a:p>
            <a:r>
              <a:rPr lang="en-US" sz="1400" dirty="0" smtClean="0"/>
              <a:t>Dividing the population by 3 leads to a trade-off between variance &amp; bias. </a:t>
            </a:r>
          </a:p>
          <a:p>
            <a:r>
              <a:rPr lang="en-US" sz="1400" dirty="0" smtClean="0"/>
              <a:t>The less populated county has the largest lambda’s variance, it’s worth regrouping this county together with the third one.</a:t>
            </a:r>
          </a:p>
          <a:p>
            <a:r>
              <a:rPr lang="en-US" sz="1400" dirty="0" smtClean="0"/>
              <a:t>Ridge Regression &amp; Elastic Net have also been tested but didn’t provide better CV (and LB) results than Lasso.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Penalized</a:t>
            </a:r>
            <a:r>
              <a:rPr lang="fr-FR" dirty="0" smtClean="0"/>
              <a:t> </a:t>
            </a:r>
            <a:r>
              <a:rPr lang="fr-FR" dirty="0" err="1" smtClean="0"/>
              <a:t>Linear</a:t>
            </a:r>
            <a:r>
              <a:rPr lang="fr-FR" dirty="0"/>
              <a:t> </a:t>
            </a:r>
            <a:r>
              <a:rPr lang="fr-FR" dirty="0" err="1" smtClean="0"/>
              <a:t>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13</a:t>
            </a:fld>
            <a:r>
              <a:rPr lang="fr-FR" smtClean="0"/>
              <a:t>   |  </a:t>
            </a:r>
            <a:endParaRPr lang="fr-FR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LASSO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C5A619E-4C6D-4222-BB05-1E7EC46131FF}" type="datetime1">
              <a:rPr lang="en-US" smtClean="0"/>
              <a:t>12/8/2017</a:t>
            </a:fld>
            <a:endParaRPr lang="fr-FR"/>
          </a:p>
        </p:txBody>
      </p:sp>
      <p:pic>
        <p:nvPicPr>
          <p:cNvPr id="1027" name="Picture 3" descr="C:\Users\xq.do\Downloads\Zillow_House_Price-master\Zillow_House_Price-master\Graphics\Lasso_mae_for_3_counti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933" y="3789767"/>
            <a:ext cx="5943600" cy="2651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483" y="1139825"/>
            <a:ext cx="91630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12942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fr-FR" dirty="0" smtClean="0"/>
                  <a:t>The </a:t>
                </a:r>
                <a:r>
                  <a:rPr lang="fr-FR" dirty="0" err="1" smtClean="0"/>
                  <a:t>traditional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boosting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algorithm</a:t>
                </a:r>
                <a:r>
                  <a:rPr lang="fr-FR" dirty="0" smtClean="0"/>
                  <a:t> by </a:t>
                </a:r>
                <a:r>
                  <a:rPr lang="fr-FR" dirty="0" err="1" smtClean="0"/>
                  <a:t>Breiman</a:t>
                </a:r>
                <a:r>
                  <a:rPr lang="fr-FR" dirty="0" smtClean="0"/>
                  <a:t> &amp; Friedman.</a:t>
                </a:r>
              </a:p>
              <a:p>
                <a:r>
                  <a:rPr lang="fr-FR" dirty="0" smtClean="0"/>
                  <a:t>Ensemble of </a:t>
                </a:r>
                <a:r>
                  <a:rPr lang="fr-FR" dirty="0" err="1" smtClean="0"/>
                  <a:t>trees</a:t>
                </a:r>
                <a:r>
                  <a:rPr lang="fr-FR" dirty="0" smtClean="0"/>
                  <a:t>, to fit the objective </a:t>
                </a:r>
                <a:r>
                  <a:rPr lang="fr-FR" dirty="0" err="1" smtClean="0"/>
                  <a:t>function</a:t>
                </a:r>
                <a:r>
                  <a:rPr lang="fr-FR" dirty="0" smtClean="0"/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/>
                        </a:rPr>
                        <m:t>𝒐𝒃𝒋</m:t>
                      </m:r>
                      <m:r>
                        <a:rPr lang="fr-FR" b="1" i="1" smtClean="0">
                          <a:latin typeface="Cambria Math"/>
                        </a:rPr>
                        <m:t>()</m:t>
                      </m:r>
                      <m:r>
                        <a:rPr lang="fr-FR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1" i="1" smtClean="0">
                              <a:latin typeface="Cambria Math"/>
                            </a:rPr>
                            <m:t>𝒊</m:t>
                          </m:r>
                        </m:sub>
                        <m:sup>
                          <m:r>
                            <a:rPr lang="fr-FR" b="1" i="1" smtClean="0">
                              <a:latin typeface="Cambria Math"/>
                            </a:rPr>
                            <m:t>𝒏</m:t>
                          </m:r>
                        </m:sup>
                        <m:e>
                          <m:r>
                            <a:rPr lang="fr-FR" b="1" i="1" smtClean="0">
                              <a:latin typeface="Cambria Math"/>
                            </a:rPr>
                            <m:t>𝒍</m:t>
                          </m:r>
                          <m:r>
                            <a:rPr lang="fr-FR" b="1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fr-FR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1" i="1" smtClean="0">
                                  <a:latin typeface="Cambria Math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fr-FR" b="1" i="1" smtClean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fr-FR" b="1" i="1" smtClean="0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fr-FR" b="1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b="1" i="1" smtClean="0"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fr-FR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fr-FR" b="1" i="1" smtClean="0">
                                  <a:latin typeface="Cambria Math"/>
                                </a:rPr>
                                <m:t>)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fr-FR" dirty="0" smtClean="0"/>
              </a:p>
              <a:p>
                <a:pPr marL="457200" lvl="1" indent="0">
                  <a:buNone/>
                </a:pPr>
                <a:r>
                  <a:rPr lang="fr-FR" dirty="0" smtClean="0"/>
                  <a:t>							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1" i="1" smtClean="0">
                                <a:latin typeface="Cambria Math"/>
                              </a:rPr>
                              <m:t>𝒚</m:t>
                            </m:r>
                          </m:e>
                          <m:sub>
                            <m:r>
                              <a:rPr lang="fr-FR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acc>
                    <m:r>
                      <a:rPr lang="fr-FR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fr-FR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b="1" i="1" smtClean="0">
                            <a:latin typeface="Cambria Math"/>
                          </a:rPr>
                          <m:t>𝒌</m:t>
                        </m:r>
                        <m:r>
                          <a:rPr lang="fr-FR" b="1" i="1" smtClean="0">
                            <a:latin typeface="Cambria Math"/>
                          </a:rPr>
                          <m:t>=</m:t>
                        </m:r>
                        <m:r>
                          <a:rPr lang="fr-FR" b="1" i="1" smtClean="0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fr-FR" b="1" i="1" smtClean="0">
                            <a:latin typeface="Cambria Math"/>
                          </a:rPr>
                          <m:t>𝑲</m:t>
                        </m:r>
                      </m:sup>
                      <m:e>
                        <m:sSub>
                          <m:sSubPr>
                            <m:ctrlPr>
                              <a:rPr lang="fr-F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1" i="1" smtClean="0">
                                <a:latin typeface="Cambria Math"/>
                              </a:rPr>
                              <m:t>𝒇</m:t>
                            </m:r>
                          </m:e>
                          <m:sub>
                            <m:r>
                              <a:rPr lang="fr-FR" b="1" i="1" smtClean="0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  <m:r>
                          <a:rPr lang="fr-FR" b="1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fr-FR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fr-FR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fr-FR" b="1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1"/>
                <a:r>
                  <a:rPr lang="fr-FR" dirty="0" err="1" smtClean="0"/>
                  <a:t>Easy</a:t>
                </a:r>
                <a:r>
                  <a:rPr lang="fr-FR" dirty="0" smtClean="0"/>
                  <a:t> to tune &amp; good </a:t>
                </a:r>
                <a:r>
                  <a:rPr lang="fr-FR" dirty="0" err="1" smtClean="0"/>
                  <a:t>accuracy</a:t>
                </a:r>
                <a:endParaRPr lang="fr-FR" dirty="0" smtClean="0"/>
              </a:p>
              <a:p>
                <a:pPr lvl="1"/>
                <a:r>
                  <a:rPr lang="fr-FR" dirty="0" smtClean="0"/>
                  <a:t>Slow training</a:t>
                </a:r>
              </a:p>
              <a:p>
                <a:pPr lvl="1"/>
                <a:endParaRPr lang="fr-FR" dirty="0" smtClean="0"/>
              </a:p>
              <a:p>
                <a:pPr lvl="1"/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2"/>
                <a:stretch>
                  <a:fillRect t="-1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GBDT </a:t>
            </a:r>
            <a:r>
              <a:rPr lang="fr-FR" dirty="0" err="1" smtClean="0"/>
              <a:t>family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14</a:t>
            </a:fld>
            <a:r>
              <a:rPr lang="fr-FR" smtClean="0"/>
              <a:t>   |  </a:t>
            </a:r>
            <a:endParaRPr lang="fr-FR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GBM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9E3B259-8269-4136-8DAA-0F6C443F7748}" type="datetime1">
              <a:rPr lang="en-US" smtClean="0"/>
              <a:t>12/8/2017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22472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21734" y="1270001"/>
                <a:ext cx="9611386" cy="4770440"/>
              </a:xfrm>
            </p:spPr>
            <p:txBody>
              <a:bodyPr>
                <a:normAutofit/>
              </a:bodyPr>
              <a:lstStyle/>
              <a:p>
                <a:r>
                  <a:rPr lang="en-US" sz="1400" dirty="0" smtClean="0"/>
                  <a:t>Compare to the classical GBM by Friedman, L1 and </a:t>
                </a:r>
                <a:r>
                  <a:rPr lang="en-US" sz="1400" dirty="0"/>
                  <a:t>L2 </a:t>
                </a:r>
                <a:r>
                  <a:rPr lang="en-US" sz="1400" dirty="0" smtClean="0"/>
                  <a:t>regularization parameters are available:</a:t>
                </a: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𝐿</m:t>
                      </m:r>
                      <m:r>
                        <a:rPr lang="en-US" sz="1400" b="0" i="1" smtClean="0">
                          <a:latin typeface="Cambria Math"/>
                        </a:rPr>
                        <m:t>()=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𝑙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14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b="0" i="1" smtClean="0">
                              <a:latin typeface="Cambria Math"/>
                            </a:rPr>
                            <m:t>+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1400" i="1" smtClean="0">
                              <a:latin typeface="Cambria Math"/>
                              <a:sym typeface="Symbol"/>
                            </a:rPr>
                            <m:t></m:t>
                          </m:r>
                        </m:e>
                      </m:nary>
                      <m:r>
                        <a:rPr lang="en-US" sz="14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/>
                          <a:sym typeface="Symbol"/>
                        </a:rPr>
                        <m:t></m:t>
                      </m:r>
                      <m:d>
                        <m:dPr>
                          <m:ctrlPr>
                            <a:rPr lang="en-US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1400" i="1" smtClean="0">
                          <a:latin typeface="Cambria Math"/>
                        </a:rPr>
                        <m:t>=</m:t>
                      </m:r>
                      <m:r>
                        <a:rPr lang="en-US" sz="1400" i="1" smtClean="0">
                          <a:latin typeface="Cambria Math"/>
                          <a:sym typeface="Symbol"/>
                        </a:rPr>
                        <m:t></m:t>
                      </m:r>
                      <m:r>
                        <a:rPr lang="en-US" sz="1400" b="0" i="1" smtClean="0">
                          <a:latin typeface="Cambria Math"/>
                          <a:sym typeface="Symbol"/>
                        </a:rPr>
                        <m:t>𝑇</m:t>
                      </m:r>
                      <m:r>
                        <a:rPr lang="en-US" sz="1400" b="0" i="1" smtClean="0">
                          <a:latin typeface="Cambria Math"/>
                          <a:sym typeface="Symbol"/>
                        </a:rPr>
                        <m:t>+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  <a:sym typeface="Symbol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  <a:sym typeface="Symbol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/>
                              <a:sym typeface="Symbol"/>
                            </a:rPr>
                            <m:t>2</m:t>
                          </m:r>
                        </m:den>
                      </m:f>
                      <m:r>
                        <a:rPr lang="en-US" sz="1400" b="0" i="1" smtClean="0">
                          <a:latin typeface="Cambria Math"/>
                          <a:sym typeface="Symbol"/>
                        </a:rPr>
                        <m:t>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/>
                              <a:sym typeface="Symbol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400" b="0" i="1" smtClean="0">
                                  <a:latin typeface="Cambria Math"/>
                                  <a:sym typeface="Symbol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/>
                                  <a:sym typeface="Symbol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/>
                              <a:sym typeface="Symbol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400" dirty="0" smtClean="0"/>
              </a:p>
              <a:p>
                <a:pPr marL="0" indent="0">
                  <a:buNone/>
                </a:pPr>
                <a:r>
                  <a:rPr lang="en-US" sz="14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/>
                      </a:rPr>
                      <m:t>𝑙</m:t>
                    </m:r>
                  </m:oMath>
                </a14:m>
                <a:r>
                  <a:rPr lang="en-US" sz="1400" dirty="0" smtClean="0"/>
                  <a:t> measure the difference between the prediction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400" dirty="0" smtClean="0"/>
                  <a:t> and the target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 smtClean="0"/>
                  <a:t>, and the second term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/>
                        <a:sym typeface="Symbol"/>
                      </a:rPr>
                      <m:t></m:t>
                    </m:r>
                  </m:oMath>
                </a14:m>
                <a:r>
                  <a:rPr lang="en-US" sz="1400" dirty="0" smtClean="0"/>
                  <a:t> penalizes the complexity of the individual tree. When the regularization parameters are equal 0, the objective falls back to classical GBM.</a:t>
                </a:r>
              </a:p>
              <a:p>
                <a:pPr marL="0" indent="0">
                  <a:buNone/>
                </a:pPr>
                <a:endParaRPr lang="en-US" sz="1400" dirty="0" smtClean="0"/>
              </a:p>
              <a:p>
                <a:r>
                  <a:rPr lang="en-US" sz="1400" dirty="0"/>
                  <a:t>Pros</a:t>
                </a:r>
                <a:r>
                  <a:rPr lang="en-US" sz="1400" dirty="0" smtClean="0"/>
                  <a:t>:</a:t>
                </a:r>
              </a:p>
              <a:p>
                <a:pPr lvl="1"/>
                <a:r>
                  <a:rPr lang="en-US" sz="1200" dirty="0" smtClean="0"/>
                  <a:t>Faster training</a:t>
                </a:r>
              </a:p>
              <a:p>
                <a:pPr lvl="1"/>
                <a:r>
                  <a:rPr lang="en-US" sz="1200" dirty="0" smtClean="0"/>
                  <a:t>Better accuracy</a:t>
                </a:r>
              </a:p>
              <a:p>
                <a:pPr lvl="1"/>
                <a:r>
                  <a:rPr lang="en-US" sz="1200" dirty="0" smtClean="0"/>
                  <a:t>Customizable loss function</a:t>
                </a:r>
                <a:endParaRPr lang="en-US" sz="1200" dirty="0"/>
              </a:p>
              <a:p>
                <a:r>
                  <a:rPr lang="en-US" sz="1400" dirty="0"/>
                  <a:t>Cons: </a:t>
                </a:r>
                <a:endParaRPr lang="en-US" sz="1400" dirty="0" smtClean="0"/>
              </a:p>
              <a:p>
                <a:pPr lvl="1"/>
                <a:r>
                  <a:rPr lang="en-US" sz="1200" dirty="0" smtClean="0"/>
                  <a:t>Difficult installation</a:t>
                </a:r>
              </a:p>
              <a:p>
                <a:pPr lvl="1"/>
                <a:r>
                  <a:rPr lang="en-US" sz="1200" dirty="0" smtClean="0"/>
                  <a:t>More parameters to be tuned</a:t>
                </a:r>
                <a:endParaRPr lang="en-US" sz="1200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21734" y="1270001"/>
                <a:ext cx="9611386" cy="4770440"/>
              </a:xfrm>
              <a:blipFill rotWithShape="1">
                <a:blip r:embed="rId2"/>
                <a:stretch>
                  <a:fillRect l="-1142" t="-11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GBDT </a:t>
            </a:r>
            <a:r>
              <a:rPr lang="fr-FR" dirty="0" err="1" smtClean="0"/>
              <a:t>family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15</a:t>
            </a:fld>
            <a:r>
              <a:rPr lang="fr-FR" smtClean="0"/>
              <a:t>   |  </a:t>
            </a:r>
            <a:endParaRPr lang="fr-FR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 smtClean="0"/>
              <a:t>XGBoost</a:t>
            </a:r>
            <a:r>
              <a:rPr lang="fr-FR" dirty="0" smtClean="0"/>
              <a:t> (</a:t>
            </a:r>
            <a:r>
              <a:rPr lang="fr-FR" dirty="0" err="1" smtClean="0"/>
              <a:t>Penalized</a:t>
            </a:r>
            <a:r>
              <a:rPr lang="fr-FR" dirty="0" smtClean="0"/>
              <a:t> Gradient </a:t>
            </a:r>
            <a:r>
              <a:rPr lang="fr-FR" dirty="0" err="1" smtClean="0"/>
              <a:t>Boosting</a:t>
            </a:r>
            <a:r>
              <a:rPr lang="fr-FR" dirty="0" smtClean="0"/>
              <a:t>)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7052D9B-F8BD-4654-ACA8-5ADA898F5062}" type="datetime1">
              <a:rPr lang="en-US" smtClean="0"/>
              <a:t>12/8/2017</a:t>
            </a:fld>
            <a:endParaRPr lang="fr-FR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004981"/>
              </p:ext>
            </p:extLst>
          </p:nvPr>
        </p:nvGraphicFramePr>
        <p:xfrm>
          <a:off x="3512344" y="3252788"/>
          <a:ext cx="7137400" cy="2876550"/>
        </p:xfrm>
        <a:graphic>
          <a:graphicData uri="http://schemas.openxmlformats.org/drawingml/2006/table">
            <a:tbl>
              <a:tblPr/>
              <a:tblGrid>
                <a:gridCol w="1053631"/>
                <a:gridCol w="609329"/>
                <a:gridCol w="609329"/>
                <a:gridCol w="1209137"/>
                <a:gridCol w="609329"/>
                <a:gridCol w="609329"/>
                <a:gridCol w="609329"/>
                <a:gridCol w="609329"/>
                <a:gridCol w="609329"/>
                <a:gridCol w="609329"/>
              </a:tblGrid>
              <a:tr h="190500">
                <a:tc rowSpan="15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XGBoost parameters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General parameters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nthread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parallel threads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booster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gbtree or gblinear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9"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Booster parameters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rowSpan="9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shrinkage parameters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minimum loss reduction required to make a split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max_depth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maximum depth of a tree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min_child_weight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minimum sum exposure needed in a child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subsample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subsample ratio of the training sample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colsample_bytree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subsample ratio of columns when constructing each tree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lambda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L2 regularization on weights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alpha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L1 regularization on weights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lambda_bias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L2 regularization on bias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Task parameters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objectives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regression / classification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evaluation_metric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rmse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logloss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customized loss, ….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08729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GBM, </a:t>
            </a:r>
            <a:r>
              <a:rPr lang="en-US" dirty="0" err="1" smtClean="0"/>
              <a:t>XGBoost</a:t>
            </a:r>
            <a:r>
              <a:rPr lang="en-US" dirty="0" smtClean="0"/>
              <a:t>, </a:t>
            </a:r>
            <a:r>
              <a:rPr lang="en-US" dirty="0" err="1" smtClean="0"/>
              <a:t>LightGBM</a:t>
            </a:r>
            <a:r>
              <a:rPr lang="en-US" dirty="0" smtClean="0"/>
              <a:t> are susceptible to a bias in a pointwise gradient estimates that lead to reduced accuracy.</a:t>
            </a:r>
          </a:p>
          <a:p>
            <a:r>
              <a:rPr lang="en-US" dirty="0" err="1" smtClean="0"/>
              <a:t>Catboost</a:t>
            </a:r>
            <a:r>
              <a:rPr lang="en-US" dirty="0" smtClean="0"/>
              <a:t> proposes a dynamic boosting approach that avoids the estimation bias at a minimal cost of  variance.</a:t>
            </a:r>
          </a:p>
          <a:p>
            <a:r>
              <a:rPr lang="en-US" dirty="0" err="1" smtClean="0"/>
              <a:t>Catboost</a:t>
            </a:r>
            <a:r>
              <a:rPr lang="en-US" dirty="0" smtClean="0"/>
              <a:t> can outperform tuned GBM, </a:t>
            </a:r>
            <a:r>
              <a:rPr lang="en-US" dirty="0" err="1" smtClean="0"/>
              <a:t>XGBoost</a:t>
            </a:r>
            <a:r>
              <a:rPr lang="en-US" dirty="0" smtClean="0"/>
              <a:t>, </a:t>
            </a:r>
            <a:r>
              <a:rPr lang="en-US" dirty="0" err="1" smtClean="0"/>
              <a:t>LightGBM</a:t>
            </a:r>
            <a:r>
              <a:rPr lang="en-US" dirty="0" smtClean="0"/>
              <a:t> even with its default parameters.</a:t>
            </a:r>
          </a:p>
          <a:p>
            <a:r>
              <a:rPr lang="en-US" dirty="0" err="1" smtClean="0"/>
              <a:t>Catboost</a:t>
            </a:r>
            <a:r>
              <a:rPr lang="en-US" dirty="0" smtClean="0"/>
              <a:t> works well with categorical features.</a:t>
            </a:r>
          </a:p>
          <a:p>
            <a:r>
              <a:rPr lang="en-US" dirty="0" err="1" smtClean="0"/>
              <a:t>Catboost</a:t>
            </a:r>
            <a:r>
              <a:rPr lang="en-US" dirty="0" smtClean="0"/>
              <a:t> doesn’t have good training time.</a:t>
            </a:r>
          </a:p>
          <a:p>
            <a:r>
              <a:rPr lang="en-US" dirty="0" smtClean="0"/>
              <a:t>Mathematical background of dynamic boosting can be found at: https://arxiv.org/abs/1706.09516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GBDT </a:t>
            </a:r>
            <a:r>
              <a:rPr lang="fr-FR" dirty="0" err="1" smtClean="0"/>
              <a:t>family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16</a:t>
            </a:fld>
            <a:r>
              <a:rPr lang="fr-FR" smtClean="0"/>
              <a:t>   |  </a:t>
            </a:r>
            <a:endParaRPr lang="fr-FR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 smtClean="0"/>
              <a:t>Dynamic</a:t>
            </a:r>
            <a:r>
              <a:rPr lang="fr-FR" dirty="0" smtClean="0"/>
              <a:t> </a:t>
            </a:r>
            <a:r>
              <a:rPr lang="fr-FR" dirty="0" err="1" smtClean="0"/>
              <a:t>Boosting</a:t>
            </a:r>
            <a:r>
              <a:rPr lang="fr-FR" dirty="0" smtClean="0"/>
              <a:t> - </a:t>
            </a:r>
            <a:r>
              <a:rPr lang="fr-FR" dirty="0" err="1" smtClean="0"/>
              <a:t>Catboost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94B22B6-C643-4F63-B2D4-BCC7FE7CFAD6}" type="datetime1">
              <a:rPr lang="en-US" smtClean="0"/>
              <a:t>12/8/2017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1680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GBDT </a:t>
            </a:r>
            <a:r>
              <a:rPr lang="fr-FR" dirty="0" err="1" smtClean="0"/>
              <a:t>family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17</a:t>
            </a:fld>
            <a:r>
              <a:rPr lang="fr-FR" smtClean="0"/>
              <a:t>   |  </a:t>
            </a:r>
            <a:endParaRPr lang="fr-FR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Benchmark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5B0F456-80AB-4A0F-A7F5-F8504DF1328C}" type="datetime1">
              <a:rPr lang="en-US" smtClean="0"/>
              <a:t>12/8/2017</a:t>
            </a:fld>
            <a:endParaRPr lang="fr-FR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7" y="1707621"/>
            <a:ext cx="7915275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3908" y="1087439"/>
            <a:ext cx="9061131" cy="4470401"/>
          </a:xfrm>
        </p:spPr>
        <p:txBody>
          <a:bodyPr>
            <a:normAutofit/>
          </a:bodyPr>
          <a:lstStyle/>
          <a:p>
            <a:r>
              <a:rPr lang="en-US" sz="1400" dirty="0" err="1" smtClean="0"/>
              <a:t>Logloss</a:t>
            </a:r>
            <a:r>
              <a:rPr lang="en-US" sz="1400" dirty="0" smtClean="0"/>
              <a:t> values for classification tasks obtained by different models on several data sets.</a:t>
            </a:r>
          </a:p>
          <a:p>
            <a:r>
              <a:rPr lang="en-US" sz="1400" dirty="0" err="1" smtClean="0"/>
              <a:t>CatBoost</a:t>
            </a:r>
            <a:r>
              <a:rPr lang="en-US" sz="1400" dirty="0" smtClean="0"/>
              <a:t> outperforms other model of the GBDT family even with its default parameters.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894234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48733" y="2827868"/>
                <a:ext cx="4715934" cy="3530600"/>
              </a:xfrm>
              <a:ln>
                <a:solidFill>
                  <a:schemeClr val="bg2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50000"/>
                  </a:lnSpc>
                </a:pPr>
                <a:endParaRPr lang="en-US" sz="12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sz="1200" dirty="0" smtClean="0"/>
                  <a:t>Training data set is divided into n parts: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2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2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2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2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200" dirty="0" smtClean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2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12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sz="1200" dirty="0" smtClean="0"/>
                  <a:t>We train various machine learning algorithms on data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2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/>
                          </a:rPr>
                          <m:t>≠</m:t>
                        </m:r>
                        <m:r>
                          <a:rPr lang="en-US" sz="12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sz="12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sz="1200" dirty="0" smtClean="0"/>
                  <a:t>We make predictions for each of the algorithms for data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200" b="0" i="1" smtClean="0">
                            <a:latin typeface="Cambria Math"/>
                          </a:rPr>
                          <m:t>𝑘</m:t>
                        </m:r>
                        <m:r>
                          <a:rPr lang="en-US" sz="1200" b="0" i="1" smtClean="0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1200" dirty="0" smtClean="0"/>
                  <a:t>, and we create new data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𝐷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12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200" dirty="0" smtClean="0"/>
                  <a:t> that contains only these predictions.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200" dirty="0" smtClean="0"/>
                  <a:t>We aggregate  the out-of-bag predictions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1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/>
                              </a:rPr>
                              <m:t>𝐷</m:t>
                            </m:r>
                          </m:e>
                          <m:sup>
                            <m:r>
                              <a:rPr lang="en-US" sz="1200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12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1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/>
                              </a:rPr>
                              <m:t>𝐷</m:t>
                            </m:r>
                          </m:e>
                          <m:sup>
                            <m:r>
                              <a:rPr lang="en-US" sz="1200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12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2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1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/>
                              </a:rPr>
                              <m:t>𝐷</m:t>
                            </m:r>
                          </m:e>
                          <m:sup>
                            <m:r>
                              <a:rPr lang="en-US" sz="1200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12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200" dirty="0" smtClean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1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/>
                              </a:rPr>
                              <m:t>𝐷</m:t>
                            </m:r>
                          </m:e>
                          <m:sup>
                            <m:r>
                              <a:rPr lang="en-US" sz="1200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12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200" dirty="0" smtClean="0"/>
                  <a:t>, in order to construct a </a:t>
                </a:r>
                <a:r>
                  <a:rPr lang="en-US" sz="1200" b="1" dirty="0" smtClean="0"/>
                  <a:t>meta training set</a:t>
                </a:r>
                <a:r>
                  <a:rPr lang="en-US" sz="1200" dirty="0" smtClean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200" dirty="0" smtClean="0"/>
                  <a:t>We train each base learner on the whole training set, and store the predictions on the prediction set, in order to construct a </a:t>
                </a:r>
                <a:r>
                  <a:rPr lang="en-US" sz="1200" b="1" dirty="0" smtClean="0"/>
                  <a:t>meta prediction set</a:t>
                </a:r>
                <a:r>
                  <a:rPr lang="en-US" sz="1200" dirty="0" smtClean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200" dirty="0" smtClean="0"/>
                  <a:t>We train a new (simple) model (called </a:t>
                </a:r>
                <a:r>
                  <a:rPr lang="en-US" sz="1200" b="1" dirty="0" smtClean="0"/>
                  <a:t>meta learner</a:t>
                </a:r>
                <a:r>
                  <a:rPr lang="en-US" sz="1200" dirty="0" smtClean="0"/>
                  <a:t>) on the meta training set.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200" dirty="0" smtClean="0"/>
                  <a:t>We apply our</a:t>
                </a:r>
                <a:r>
                  <a:rPr lang="en-US" sz="1200" dirty="0"/>
                  <a:t> </a:t>
                </a:r>
                <a:r>
                  <a:rPr lang="en-US" sz="1200" dirty="0" smtClean="0"/>
                  <a:t>meta learner on the prediction set to make the final predictions.</a:t>
                </a:r>
                <a:endParaRPr lang="en-US" sz="12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1200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48733" y="2827868"/>
                <a:ext cx="4715934" cy="3530600"/>
              </a:xfrm>
              <a:blipFill rotWithShape="1">
                <a:blip r:embed="rId2"/>
                <a:stretch>
                  <a:fillRect r="-1931" b="-1029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Stacking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18</a:t>
            </a:fld>
            <a:r>
              <a:rPr lang="fr-FR" smtClean="0"/>
              <a:t>   |  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 smtClean="0"/>
              <a:t>Combination</a:t>
            </a:r>
            <a:r>
              <a:rPr lang="fr-FR" dirty="0" smtClean="0"/>
              <a:t> of </a:t>
            </a:r>
            <a:r>
              <a:rPr lang="fr-FR" dirty="0" err="1" smtClean="0"/>
              <a:t>models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1E0A9B1-1AFB-4286-8D9E-F3A667A2D74C}" type="datetime1">
              <a:rPr lang="en-US" smtClean="0"/>
              <a:t>12/8/2017</a:t>
            </a:fld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931" y="1883856"/>
            <a:ext cx="526415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431800" y="1346200"/>
            <a:ext cx="4732867" cy="1286933"/>
          </a:xfrm>
          <a:prstGeom prst="rect">
            <a:avLst/>
          </a:prstGeom>
          <a:noFill/>
          <a:ln w="28575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Stacking consists of combining predictions of different models to make a new model. It leverages the best of each model, and discredit the base model where it performs poorly.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The metal model for stacking is often simple, and resistant to outliers (ex: quantile regression)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47333" y="1193800"/>
            <a:ext cx="1710267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Overview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64267" y="2730499"/>
            <a:ext cx="1710267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Details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590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Final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19</a:t>
            </a:fld>
            <a:r>
              <a:rPr lang="fr-FR" smtClean="0"/>
              <a:t>   |  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7B21619-6E18-406F-BA71-C0A9EDE2DACB}" type="datetime1">
              <a:rPr lang="en-US" smtClean="0"/>
              <a:t>12/8/2017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217" y="761999"/>
            <a:ext cx="8426450" cy="58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62798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latin typeface="+mj-lt"/>
              </a:rPr>
              <a:t>Zillow’s</a:t>
            </a:r>
            <a:r>
              <a:rPr lang="fr-FR" dirty="0" smtClean="0">
                <a:latin typeface="+mj-lt"/>
              </a:rPr>
              <a:t> Home Value </a:t>
            </a:r>
            <a:r>
              <a:rPr lang="fr-FR" dirty="0" err="1" smtClean="0">
                <a:latin typeface="+mj-lt"/>
              </a:rPr>
              <a:t>Prediction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latin typeface="+mj-lt"/>
              </a:rPr>
              <a:pPr/>
              <a:t>2</a:t>
            </a:fld>
            <a:r>
              <a:rPr lang="fr-FR" smtClean="0">
                <a:latin typeface="+mj-lt"/>
              </a:rPr>
              <a:t>   |  </a:t>
            </a:r>
            <a:endParaRPr lang="fr-FR">
              <a:latin typeface="+mj-l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 smtClean="0">
                <a:latin typeface="+mj-lt"/>
              </a:rPr>
              <a:t>Competition</a:t>
            </a:r>
            <a:r>
              <a:rPr lang="fr-FR" dirty="0" smtClean="0">
                <a:latin typeface="+mj-lt"/>
              </a:rPr>
              <a:t> description</a:t>
            </a:r>
            <a:endParaRPr lang="en-US" dirty="0">
              <a:latin typeface="+mj-lt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C7CB23-4D4B-47DB-8EA6-5204E2F33848}" type="datetime1">
              <a:rPr lang="en-US" smtClean="0"/>
              <a:t>12/8/2017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6" y="1400436"/>
            <a:ext cx="341947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690533" y="1167872"/>
                <a:ext cx="5376334" cy="3480328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just">
                  <a:spcAft>
                    <a:spcPts val="200"/>
                  </a:spcAft>
                  <a:buFont typeface="Arial" panose="020B0604020202020204" pitchFamily="34" charset="0"/>
                  <a:buChar char="•"/>
                </a:pPr>
                <a:r>
                  <a:rPr lang="en-US" sz="1200" dirty="0" smtClean="0">
                    <a:solidFill>
                      <a:schemeClr val="bg2">
                        <a:lumMod val="75000"/>
                      </a:schemeClr>
                    </a:solidFill>
                    <a:latin typeface="+mj-lt"/>
                  </a:rPr>
                  <a:t>Zillow is </a:t>
                </a:r>
                <a:r>
                  <a:rPr lang="en-US" sz="1200" dirty="0">
                    <a:solidFill>
                      <a:schemeClr val="bg2">
                        <a:lumMod val="75000"/>
                      </a:schemeClr>
                    </a:solidFill>
                    <a:latin typeface="+mj-lt"/>
                  </a:rPr>
                  <a:t>an online real estate </a:t>
                </a:r>
                <a:r>
                  <a:rPr lang="en-US" sz="1200" dirty="0" smtClean="0">
                    <a:solidFill>
                      <a:schemeClr val="bg2">
                        <a:lumMod val="75000"/>
                      </a:schemeClr>
                    </a:solidFill>
                    <a:latin typeface="+mj-lt"/>
                  </a:rPr>
                  <a:t>company </a:t>
                </a:r>
                <a:r>
                  <a:rPr lang="en-US" sz="1200" dirty="0">
                    <a:solidFill>
                      <a:schemeClr val="bg2">
                        <a:lumMod val="75000"/>
                      </a:schemeClr>
                    </a:solidFill>
                    <a:latin typeface="+mj-lt"/>
                  </a:rPr>
                  <a:t>that was founded in </a:t>
                </a:r>
                <a:r>
                  <a:rPr lang="en-US" sz="1200" dirty="0" smtClean="0">
                    <a:solidFill>
                      <a:schemeClr val="bg2">
                        <a:lumMod val="75000"/>
                      </a:schemeClr>
                    </a:solidFill>
                    <a:latin typeface="+mj-lt"/>
                  </a:rPr>
                  <a:t>2006 by two of the Microsoft executives, it has </a:t>
                </a:r>
                <a:r>
                  <a:rPr lang="en-US" sz="1200" dirty="0">
                    <a:solidFill>
                      <a:schemeClr val="bg2">
                        <a:lumMod val="75000"/>
                      </a:schemeClr>
                    </a:solidFill>
                    <a:latin typeface="+mj-lt"/>
                  </a:rPr>
                  <a:t>since become established as one of the largest, most trusted marketplaces for real estate information in the U.S. and a leading example of impactful machine learning</a:t>
                </a:r>
                <a:r>
                  <a:rPr lang="en-US" sz="1200" dirty="0" smtClean="0">
                    <a:solidFill>
                      <a:schemeClr val="bg2">
                        <a:lumMod val="75000"/>
                      </a:schemeClr>
                    </a:solidFill>
                    <a:latin typeface="+mj-lt"/>
                  </a:rPr>
                  <a:t>.</a:t>
                </a:r>
              </a:p>
              <a:p>
                <a:pPr marL="285750" indent="-285750" algn="just">
                  <a:spcAft>
                    <a:spcPts val="200"/>
                  </a:spcAft>
                  <a:buFont typeface="Arial" panose="020B0604020202020204" pitchFamily="34" charset="0"/>
                  <a:buChar char="•"/>
                </a:pPr>
                <a:r>
                  <a:rPr lang="fr-FR" sz="1200" dirty="0" smtClean="0">
                    <a:solidFill>
                      <a:schemeClr val="bg2">
                        <a:lumMod val="75000"/>
                      </a:schemeClr>
                    </a:solidFill>
                    <a:latin typeface="+mj-lt"/>
                  </a:rPr>
                  <a:t>The </a:t>
                </a:r>
                <a:r>
                  <a:rPr lang="en-US" sz="1200" dirty="0" smtClean="0">
                    <a:solidFill>
                      <a:schemeClr val="bg2">
                        <a:lumMod val="75000"/>
                      </a:schemeClr>
                    </a:solidFill>
                    <a:latin typeface="+mj-lt"/>
                  </a:rPr>
                  <a:t>goal of this competition is to complete Zillow’s prediction model by predicting its residuals.</a:t>
                </a:r>
              </a:p>
              <a:p>
                <a:pPr marL="742950" lvl="1" indent="-285750" algn="just">
                  <a:spcAft>
                    <a:spcPts val="200"/>
                  </a:spcAft>
                  <a:buFont typeface="Arial" panose="020B0604020202020204" pitchFamily="34" charset="0"/>
                  <a:buChar char="•"/>
                </a:pPr>
                <a:endParaRPr lang="fr-FR" sz="1200" dirty="0" smtClean="0">
                  <a:solidFill>
                    <a:schemeClr val="bg2">
                      <a:lumMod val="75000"/>
                    </a:schemeClr>
                  </a:solidFill>
                  <a:latin typeface="+mj-lt"/>
                </a:endParaRPr>
              </a:p>
              <a:p>
                <a:pPr lvl="1" algn="just">
                  <a:spcAft>
                    <a:spcPts val="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12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200" b="0" i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fr-FR" sz="12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𝑒𝑟𝑟𝑜𝑟</m:t>
                          </m:r>
                        </m:e>
                      </m:func>
                      <m:r>
                        <a:rPr lang="fr-FR" sz="12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fr-FR" sz="12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200" b="0" i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fr-FR" sz="12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𝑍𝑒𝑠𝑡𝑖𝑚𝑎𝑡𝑒</m:t>
                              </m:r>
                            </m:e>
                          </m:d>
                        </m:e>
                      </m:func>
                      <m:r>
                        <a:rPr lang="fr-FR" sz="12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fr-FR" sz="1200" b="0" i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/>
                        </a:rPr>
                        <m:t>log</m:t>
                      </m:r>
                      <m:r>
                        <a:rPr lang="fr-FR" sz="12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/>
                        </a:rPr>
                        <m:t>⁡(</m:t>
                      </m:r>
                      <m:r>
                        <a:rPr lang="fr-FR" sz="12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/>
                        </a:rPr>
                        <m:t>𝑆𝑎𝑙𝑒𝑃𝑟𝑖𝑐𝑒</m:t>
                      </m:r>
                      <m:r>
                        <a:rPr lang="fr-FR" sz="12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 smtClean="0">
                  <a:solidFill>
                    <a:schemeClr val="bg2">
                      <a:lumMod val="75000"/>
                    </a:schemeClr>
                  </a:solidFill>
                  <a:latin typeface="+mj-lt"/>
                </a:endParaRPr>
              </a:p>
              <a:p>
                <a:pPr marL="171450" indent="-171450" algn="just">
                  <a:spcAft>
                    <a:spcPts val="200"/>
                  </a:spcAft>
                  <a:buFont typeface="Arial" panose="020B0604020202020204" pitchFamily="34" charset="0"/>
                  <a:buChar char="•"/>
                </a:pPr>
                <a:endParaRPr lang="fr-FR" sz="1200" dirty="0" smtClean="0">
                  <a:solidFill>
                    <a:schemeClr val="bg2">
                      <a:lumMod val="75000"/>
                    </a:schemeClr>
                  </a:solidFill>
                  <a:latin typeface="+mj-lt"/>
                </a:endParaRPr>
              </a:p>
              <a:p>
                <a:pPr marL="171450" indent="-171450" algn="just">
                  <a:spcAft>
                    <a:spcPts val="200"/>
                  </a:spcAft>
                  <a:buFont typeface="Arial" panose="020B0604020202020204" pitchFamily="34" charset="0"/>
                  <a:buChar char="•"/>
                </a:pPr>
                <a:r>
                  <a:rPr lang="en-US" sz="1200" dirty="0" smtClean="0">
                    <a:solidFill>
                      <a:schemeClr val="bg2">
                        <a:lumMod val="75000"/>
                      </a:schemeClr>
                    </a:solidFill>
                    <a:latin typeface="+mj-lt"/>
                  </a:rPr>
                  <a:t>Evaluation metric: Mean Absolute Error</a:t>
                </a:r>
              </a:p>
              <a:p>
                <a:pPr marL="171450" indent="-171450" algn="just">
                  <a:spcAft>
                    <a:spcPts val="200"/>
                  </a:spcAft>
                  <a:buFont typeface="Arial" panose="020B0604020202020204" pitchFamily="34" charset="0"/>
                  <a:buChar char="•"/>
                </a:pPr>
                <a:r>
                  <a:rPr lang="en-US" sz="1200" dirty="0" smtClean="0">
                    <a:solidFill>
                      <a:schemeClr val="bg2">
                        <a:lumMod val="75000"/>
                      </a:schemeClr>
                    </a:solidFill>
                    <a:latin typeface="+mj-lt"/>
                  </a:rPr>
                  <a:t>Expected submissions: predictions for the last 3 months of 2017.</a:t>
                </a:r>
              </a:p>
              <a:p>
                <a:pPr marL="171450" indent="-171450" algn="just">
                  <a:spcAft>
                    <a:spcPts val="200"/>
                  </a:spcAft>
                  <a:buFont typeface="Arial" panose="020B0604020202020204" pitchFamily="34" charset="0"/>
                  <a:buChar char="•"/>
                </a:pPr>
                <a:r>
                  <a:rPr lang="en-US" sz="1200" dirty="0" smtClean="0">
                    <a:solidFill>
                      <a:schemeClr val="bg2">
                        <a:lumMod val="75000"/>
                      </a:schemeClr>
                    </a:solidFill>
                    <a:latin typeface="+mj-lt"/>
                  </a:rPr>
                  <a:t>The problem of predicting the error is different from the standard problem because of high signal / noise ratio.</a:t>
                </a:r>
                <a:endParaRPr lang="en-US" sz="1200" dirty="0">
                  <a:solidFill>
                    <a:schemeClr val="bg2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533" y="1167872"/>
                <a:ext cx="5376334" cy="348032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38100">
                <a:solidFill>
                  <a:schemeClr val="bg1">
                    <a:lumMod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5977467" y="918105"/>
            <a:ext cx="3064933" cy="4995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latin typeface="+mj-lt"/>
              </a:rPr>
              <a:t>Competition</a:t>
            </a:r>
            <a:r>
              <a:rPr lang="fr-FR" dirty="0" smtClean="0">
                <a:solidFill>
                  <a:schemeClr val="tx1"/>
                </a:solidFill>
                <a:latin typeface="+mj-lt"/>
              </a:rPr>
              <a:t> description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07363"/>
              </p:ext>
            </p:extLst>
          </p:nvPr>
        </p:nvGraphicFramePr>
        <p:xfrm>
          <a:off x="1404145" y="4791075"/>
          <a:ext cx="8102597" cy="1628775"/>
        </p:xfrm>
        <a:graphic>
          <a:graphicData uri="http://schemas.openxmlformats.org/drawingml/2006/table">
            <a:tbl>
              <a:tblPr/>
              <a:tblGrid>
                <a:gridCol w="609361"/>
                <a:gridCol w="609361"/>
                <a:gridCol w="609361"/>
                <a:gridCol w="609361"/>
                <a:gridCol w="609361"/>
                <a:gridCol w="609361"/>
                <a:gridCol w="609361"/>
                <a:gridCol w="609361"/>
                <a:gridCol w="609361"/>
                <a:gridCol w="609361"/>
                <a:gridCol w="609361"/>
                <a:gridCol w="790265"/>
                <a:gridCol w="609361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 rowSpan="3" gridSpan="4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Training Set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LB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4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Training Set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Private Leaderboard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3634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95275"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20/10/2016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31/12/2016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20/10/2017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31/12/2017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4876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Resumé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20</a:t>
            </a:fld>
            <a:r>
              <a:rPr lang="fr-FR" smtClean="0"/>
              <a:t>   |  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257E0CB-52CF-4C6C-9200-D5EC51E09456}" type="datetime1">
              <a:rPr lang="en-US" smtClean="0"/>
              <a:t>12/8/2017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625599" y="1328739"/>
            <a:ext cx="7645401" cy="161766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Creative feature engineering makes the difference.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Careful treatment of outliers is important.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Spend time on parameter tuning is worth doing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15832" y="1112312"/>
            <a:ext cx="3064933" cy="4995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latin typeface="+mj-lt"/>
              </a:rPr>
              <a:t>Lessons</a:t>
            </a:r>
            <a:r>
              <a:rPr lang="fr-FR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+mj-lt"/>
              </a:rPr>
              <a:t>learned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40932" y="3919539"/>
            <a:ext cx="7645401" cy="1761594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Time series analysis on the change of the absolute value log-error over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Clustering the data into groups.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Better and proper stacking.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Better models with spline (Emblem?)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Special treatments of spatial features.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31165" y="3669772"/>
            <a:ext cx="3064933" cy="4995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latin typeface="+mj-lt"/>
              </a:rPr>
              <a:t>What’s</a:t>
            </a:r>
            <a:r>
              <a:rPr lang="fr-FR" dirty="0" smtClean="0">
                <a:solidFill>
                  <a:schemeClr val="tx1"/>
                </a:solidFill>
                <a:latin typeface="+mj-lt"/>
              </a:rPr>
              <a:t> more?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40597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346199" y="1069329"/>
            <a:ext cx="7755467" cy="1490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3</a:t>
            </a:fld>
            <a:r>
              <a:rPr lang="fr-FR" smtClean="0"/>
              <a:t>   |  </a:t>
            </a:r>
            <a:endParaRPr lang="fr-FR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Standard Pipeline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5599BDD-8980-4196-8422-50A67623F77E}" type="datetime1">
              <a:rPr lang="en-US" smtClean="0"/>
              <a:t>12/8/2017</a:t>
            </a:fld>
            <a:endParaRPr lang="fr-FR"/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859592" y="331682"/>
            <a:ext cx="9073527" cy="338137"/>
          </a:xfrm>
        </p:spPr>
        <p:txBody>
          <a:bodyPr/>
          <a:lstStyle/>
          <a:p>
            <a:r>
              <a:rPr lang="fr-FR" dirty="0" err="1" smtClean="0">
                <a:latin typeface="+mj-lt"/>
              </a:rPr>
              <a:t>Zillow’s</a:t>
            </a:r>
            <a:r>
              <a:rPr lang="fr-FR" dirty="0" smtClean="0">
                <a:latin typeface="+mj-lt"/>
              </a:rPr>
              <a:t> Home Value </a:t>
            </a:r>
            <a:r>
              <a:rPr lang="fr-FR" dirty="0" err="1" smtClean="0">
                <a:latin typeface="+mj-lt"/>
              </a:rPr>
              <a:t>Prediction</a:t>
            </a:r>
            <a:endParaRPr lang="en-US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27199" y="1340261"/>
            <a:ext cx="1440000" cy="900000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4">
                    <a:lumMod val="50000"/>
                  </a:schemeClr>
                </a:solidFill>
              </a:rPr>
              <a:t>EDA</a:t>
            </a:r>
          </a:p>
          <a:p>
            <a:pPr algn="ctr"/>
            <a:r>
              <a:rPr lang="fr-FR" sz="1200" dirty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fr-FR" sz="1200" dirty="0" err="1">
                <a:solidFill>
                  <a:schemeClr val="accent4">
                    <a:lumMod val="50000"/>
                  </a:schemeClr>
                </a:solidFill>
              </a:rPr>
              <a:t>exploratory</a:t>
            </a:r>
            <a:r>
              <a:rPr lang="fr-FR" sz="1200" dirty="0">
                <a:solidFill>
                  <a:schemeClr val="accent4">
                    <a:lumMod val="50000"/>
                  </a:schemeClr>
                </a:solidFill>
              </a:rPr>
              <a:t> data </a:t>
            </a:r>
            <a:r>
              <a:rPr lang="fr-FR" sz="1200" dirty="0" err="1" smtClean="0">
                <a:solidFill>
                  <a:schemeClr val="accent4">
                    <a:lumMod val="50000"/>
                  </a:schemeClr>
                </a:solidFill>
              </a:rPr>
              <a:t>analysis</a:t>
            </a:r>
            <a:r>
              <a:rPr lang="fr-FR" sz="1200" dirty="0" smtClean="0">
                <a:solidFill>
                  <a:schemeClr val="accent4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03535" y="1340259"/>
            <a:ext cx="1440000" cy="900000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4">
                    <a:lumMod val="50000"/>
                  </a:schemeClr>
                </a:solidFill>
              </a:rPr>
              <a:t>Data imputation &amp; </a:t>
            </a:r>
            <a:r>
              <a:rPr lang="fr-FR" dirty="0" err="1" smtClean="0">
                <a:solidFill>
                  <a:schemeClr val="accent4">
                    <a:lumMod val="50000"/>
                  </a:schemeClr>
                </a:solidFill>
              </a:rPr>
              <a:t>cleaning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10535" y="1340259"/>
            <a:ext cx="1440000" cy="900000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4">
                    <a:lumMod val="50000"/>
                  </a:schemeClr>
                </a:solidFill>
              </a:rPr>
              <a:t>Data </a:t>
            </a:r>
            <a:r>
              <a:rPr lang="fr-FR" dirty="0" err="1" smtClean="0">
                <a:solidFill>
                  <a:schemeClr val="accent4">
                    <a:lumMod val="50000"/>
                  </a:schemeClr>
                </a:solidFill>
              </a:rPr>
              <a:t>enrichment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019404" y="826325"/>
            <a:ext cx="2022531" cy="35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2">
                    <a:lumMod val="50000"/>
                  </a:schemeClr>
                </a:solidFill>
              </a:rPr>
              <a:t>Pre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fr-FR" dirty="0" err="1" smtClean="0">
                <a:solidFill>
                  <a:schemeClr val="bg2">
                    <a:lumMod val="50000"/>
                  </a:schemeClr>
                </a:solidFill>
              </a:rPr>
              <a:t>modeling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46198" y="2940463"/>
            <a:ext cx="7755467" cy="1490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828798" y="3211393"/>
            <a:ext cx="1440000" cy="900000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4">
                    <a:lumMod val="50000"/>
                  </a:schemeClr>
                </a:solidFill>
              </a:rPr>
              <a:t>Simple </a:t>
            </a:r>
            <a:r>
              <a:rPr lang="fr-FR" dirty="0" err="1" smtClean="0">
                <a:solidFill>
                  <a:schemeClr val="accent4">
                    <a:lumMod val="50000"/>
                  </a:schemeClr>
                </a:solidFill>
              </a:rPr>
              <a:t>models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10670" y="3211393"/>
            <a:ext cx="1440000" cy="900000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4">
                    <a:lumMod val="50000"/>
                  </a:schemeClr>
                </a:solidFill>
              </a:rPr>
              <a:t>More complexe </a:t>
            </a:r>
            <a:r>
              <a:rPr lang="fr-FR" dirty="0" err="1" smtClean="0">
                <a:solidFill>
                  <a:schemeClr val="accent4">
                    <a:lumMod val="50000"/>
                  </a:schemeClr>
                </a:solidFill>
              </a:rPr>
              <a:t>models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019404" y="2762663"/>
            <a:ext cx="2022531" cy="35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2">
                    <a:lumMod val="50000"/>
                  </a:schemeClr>
                </a:solidFill>
              </a:rPr>
              <a:t>Modeling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stCxn id="19" idx="3"/>
            <a:endCxn id="21" idx="1"/>
          </p:cNvCxnSpPr>
          <p:nvPr/>
        </p:nvCxnSpPr>
        <p:spPr>
          <a:xfrm>
            <a:off x="3268798" y="3661393"/>
            <a:ext cx="1041872" cy="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346200" y="5184128"/>
            <a:ext cx="7755466" cy="12192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245335" y="5343730"/>
            <a:ext cx="1570399" cy="900000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4">
                    <a:lumMod val="50000"/>
                  </a:schemeClr>
                </a:solidFill>
              </a:rPr>
              <a:t>Model </a:t>
            </a:r>
            <a:r>
              <a:rPr lang="fr-FR" dirty="0" err="1" smtClean="0">
                <a:solidFill>
                  <a:schemeClr val="accent4">
                    <a:lumMod val="50000"/>
                  </a:schemeClr>
                </a:solidFill>
              </a:rPr>
              <a:t>combinations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089900" y="4988130"/>
            <a:ext cx="2022531" cy="35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2">
                    <a:lumMod val="50000"/>
                  </a:schemeClr>
                </a:solidFill>
              </a:rPr>
              <a:t>Stacking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8" name="Curved Left Arrow 57"/>
          <p:cNvSpPr/>
          <p:nvPr/>
        </p:nvSpPr>
        <p:spPr>
          <a:xfrm flipH="1">
            <a:off x="651933" y="1615430"/>
            <a:ext cx="694267" cy="2260600"/>
          </a:xfrm>
          <a:prstGeom prst="curvedLef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Curved Left Arrow 59"/>
          <p:cNvSpPr/>
          <p:nvPr/>
        </p:nvSpPr>
        <p:spPr>
          <a:xfrm flipV="1">
            <a:off x="9101664" y="1615430"/>
            <a:ext cx="770468" cy="2260600"/>
          </a:xfrm>
          <a:prstGeom prst="curvedLef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095203" y="3235912"/>
            <a:ext cx="1440000" cy="900000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4">
                    <a:lumMod val="50000"/>
                  </a:schemeClr>
                </a:solidFill>
              </a:rPr>
              <a:t>Model </a:t>
            </a:r>
            <a:r>
              <a:rPr lang="fr-FR" dirty="0" err="1" smtClean="0">
                <a:solidFill>
                  <a:schemeClr val="accent4">
                    <a:lumMod val="50000"/>
                  </a:schemeClr>
                </a:solidFill>
              </a:rPr>
              <a:t>tuning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5741063" y="3698172"/>
            <a:ext cx="1354140" cy="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4185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815662" y="2068177"/>
            <a:ext cx="5547537" cy="3206558"/>
          </a:xfrm>
        </p:spPr>
        <p:txBody>
          <a:bodyPr>
            <a:normAutofit/>
          </a:bodyPr>
          <a:lstStyle/>
          <a:p>
            <a:r>
              <a:rPr lang="en-US" sz="1600" dirty="0" smtClean="0"/>
              <a:t>One can simply put the entire data to a </a:t>
            </a:r>
            <a:r>
              <a:rPr lang="en-US" sz="1600" dirty="0" err="1" smtClean="0"/>
              <a:t>blackbox</a:t>
            </a:r>
            <a:r>
              <a:rPr lang="en-US" sz="1600" dirty="0" smtClean="0"/>
              <a:t> model and get the results.</a:t>
            </a:r>
          </a:p>
          <a:p>
            <a:r>
              <a:rPr lang="en-US" sz="1600" dirty="0" smtClean="0"/>
              <a:t>But one can also spend time to understand the data hence get the very first ideas for better modelling.</a:t>
            </a:r>
          </a:p>
          <a:p>
            <a:pPr lvl="1"/>
            <a:r>
              <a:rPr lang="en-US" sz="1400" dirty="0" smtClean="0"/>
              <a:t>Outliers in the response: capping / collaring could be beneficial.</a:t>
            </a:r>
          </a:p>
          <a:p>
            <a:pPr lvl="1"/>
            <a:r>
              <a:rPr lang="en-US" sz="1400" dirty="0" smtClean="0"/>
              <a:t>Necessarily of making several models.</a:t>
            </a:r>
          </a:p>
          <a:p>
            <a:pPr lvl="1"/>
            <a:r>
              <a:rPr lang="en-US" sz="1400" dirty="0" smtClean="0"/>
              <a:t>Response variable changes over time -&gt; How to deal with this issue?</a:t>
            </a:r>
          </a:p>
          <a:p>
            <a:pPr lvl="1"/>
            <a:r>
              <a:rPr lang="en-US" sz="1400" dirty="0" smtClean="0"/>
              <a:t>Try different weights for observations of different months.</a:t>
            </a:r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Explolatory</a:t>
            </a:r>
            <a:r>
              <a:rPr lang="fr-FR" dirty="0" smtClean="0"/>
              <a:t> Data </a:t>
            </a:r>
            <a:r>
              <a:rPr lang="fr-FR" dirty="0" err="1" smtClean="0"/>
              <a:t>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4</a:t>
            </a:fld>
            <a:r>
              <a:rPr lang="fr-FR" smtClean="0"/>
              <a:t>   |  </a:t>
            </a:r>
            <a:endParaRPr lang="fr-FR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 smtClean="0"/>
              <a:t>Overview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9F56487-0424-4F1C-B3D0-348677348987}" type="datetime1">
              <a:rPr lang="en-US" smtClean="0"/>
              <a:t>12/8/2017</a:t>
            </a:fld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17" y="3555471"/>
            <a:ext cx="4121150" cy="2822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17" y="1211384"/>
            <a:ext cx="4011083" cy="234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2003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371975" y="1532467"/>
            <a:ext cx="5561144" cy="4507973"/>
          </a:xfrm>
        </p:spPr>
        <p:txBody>
          <a:bodyPr/>
          <a:lstStyle/>
          <a:p>
            <a:r>
              <a:rPr lang="en-US" dirty="0" smtClean="0"/>
              <a:t>Remove predictors with more than 98% missing value.</a:t>
            </a:r>
          </a:p>
          <a:p>
            <a:endParaRPr lang="en-US" dirty="0" smtClean="0"/>
          </a:p>
          <a:p>
            <a:r>
              <a:rPr lang="en-US" dirty="0" smtClean="0"/>
              <a:t>Data imputation:</a:t>
            </a:r>
          </a:p>
          <a:p>
            <a:pPr lvl="1"/>
            <a:r>
              <a:rPr lang="en-US" dirty="0" smtClean="0"/>
              <a:t>Replace NA by extreme value (-1, -999)</a:t>
            </a:r>
          </a:p>
          <a:p>
            <a:pPr lvl="1"/>
            <a:r>
              <a:rPr lang="en-US" dirty="0" smtClean="0"/>
              <a:t>Replace NA by the median</a:t>
            </a:r>
          </a:p>
          <a:p>
            <a:pPr lvl="1"/>
            <a:r>
              <a:rPr lang="en-US" dirty="0" smtClean="0"/>
              <a:t>Build a simple model to predict the missing value</a:t>
            </a:r>
          </a:p>
          <a:p>
            <a:pPr lvl="1"/>
            <a:r>
              <a:rPr lang="en-US" dirty="0" smtClean="0"/>
              <a:t>Replace by a value that make sense.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5</a:t>
            </a:fld>
            <a:r>
              <a:rPr lang="fr-FR" smtClean="0"/>
              <a:t>   |  </a:t>
            </a:r>
            <a:endParaRPr lang="fr-FR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 smtClean="0"/>
              <a:t>Missing</a:t>
            </a:r>
            <a:r>
              <a:rPr lang="fr-FR" dirty="0" smtClean="0"/>
              <a:t> value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0E3E7F2-E8D5-4646-A2CA-945AF7C14260}" type="datetime1">
              <a:rPr lang="en-US" smtClean="0"/>
              <a:t>12/8/2017</a:t>
            </a:fld>
            <a:endParaRPr lang="fr-FR"/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859592" y="331682"/>
            <a:ext cx="9073527" cy="338137"/>
          </a:xfrm>
        </p:spPr>
        <p:txBody>
          <a:bodyPr/>
          <a:lstStyle/>
          <a:p>
            <a:r>
              <a:rPr lang="fr-FR" dirty="0" err="1" smtClean="0"/>
              <a:t>Explolatory</a:t>
            </a:r>
            <a:r>
              <a:rPr lang="fr-FR" dirty="0" smtClean="0"/>
              <a:t> Data </a:t>
            </a:r>
            <a:r>
              <a:rPr lang="fr-FR" dirty="0" err="1" smtClean="0"/>
              <a:t>Analysis</a:t>
            </a:r>
            <a:endParaRPr lang="en-US" dirty="0"/>
          </a:p>
        </p:txBody>
      </p:sp>
      <p:sp>
        <p:nvSpPr>
          <p:cNvPr id="3" name="Right Brace 2"/>
          <p:cNvSpPr/>
          <p:nvPr/>
        </p:nvSpPr>
        <p:spPr>
          <a:xfrm>
            <a:off x="8901960" y="2862620"/>
            <a:ext cx="251566" cy="52645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45601" y="2527297"/>
            <a:ext cx="155575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The choice between two methods is done by heuristic.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3" y="1156305"/>
            <a:ext cx="3962400" cy="5262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26341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Feature</a:t>
            </a:r>
            <a:r>
              <a:rPr lang="fr-FR" dirty="0" smtClean="0"/>
              <a:t> Engineering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6</a:t>
            </a:fld>
            <a:r>
              <a:rPr lang="fr-FR" smtClean="0"/>
              <a:t>   |  </a:t>
            </a:r>
            <a:endParaRPr lang="fr-FR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 smtClean="0"/>
              <a:t>Ocean</a:t>
            </a:r>
            <a:r>
              <a:rPr lang="fr-FR" dirty="0" smtClean="0"/>
              <a:t> Distance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CD65F4-2CC0-4DF7-90AE-568E8FE10978}" type="datetime1">
              <a:rPr lang="en-US" smtClean="0"/>
              <a:t>12/8/2017</a:t>
            </a:fld>
            <a:endParaRPr lang="fr-FR"/>
          </a:p>
        </p:txBody>
      </p:sp>
      <p:pic>
        <p:nvPicPr>
          <p:cNvPr id="3074" name="Picture 2" descr="C:\Users\xq.do\Downloads\Zillow_House_Price-master\Zillow_House_Price-master\Graphics\EDA_2_house_loc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1085319"/>
            <a:ext cx="3511550" cy="255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xq.do\Downloads\Zillow_House_Price-master\Zillow_House_Price-master\Graphics\Latitude_beach_sca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371" y="3842244"/>
            <a:ext cx="3356504" cy="269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xq.do\Downloads\Zillow_House_Price-master\Zillow_House_Price-master\Graphics\Longitude_beach_sca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583" y="3643734"/>
            <a:ext cx="3851877" cy="308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784599" y="1085319"/>
            <a:ext cx="6637867" cy="2558416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 algn="just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The intuition is that the nearer to the coast a house is, the more expensive it becomes.</a:t>
            </a:r>
          </a:p>
          <a:p>
            <a:pPr marL="742950" lvl="1" indent="-285750" algn="just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External data is not allowed, so we need to calculate the longitude / latitude of the coast from the available data.</a:t>
            </a:r>
          </a:p>
          <a:p>
            <a:pPr marL="742950" lvl="1" indent="-285750" algn="just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We can take the </a:t>
            </a:r>
          </a:p>
          <a:p>
            <a:pPr marL="1200150" lvl="2" indent="-285750" algn="just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min of longitude by different groups of latitude</a:t>
            </a:r>
          </a:p>
          <a:p>
            <a:pPr marL="1200150" lvl="2" indent="-285750" algn="just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Min of the latitude by different group of longitude</a:t>
            </a:r>
          </a:p>
          <a:p>
            <a:pPr marL="1200150" lvl="2" indent="-285750" algn="just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And combine them to have the desired information without using external data</a:t>
            </a:r>
            <a:endParaRPr lang="en-US" sz="12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47267" y="835552"/>
            <a:ext cx="3064933" cy="4995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latin typeface="+mj-lt"/>
              </a:rPr>
              <a:t>Ocean</a:t>
            </a:r>
            <a:r>
              <a:rPr lang="fr-FR" dirty="0" smtClean="0">
                <a:solidFill>
                  <a:schemeClr val="tx1"/>
                </a:solidFill>
                <a:latin typeface="+mj-lt"/>
              </a:rPr>
              <a:t> distance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03225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Feature</a:t>
            </a:r>
            <a:r>
              <a:rPr lang="fr-FR" dirty="0" smtClean="0"/>
              <a:t> Engineering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7</a:t>
            </a:fld>
            <a:r>
              <a:rPr lang="fr-FR" smtClean="0"/>
              <a:t>   |  </a:t>
            </a:r>
            <a:endParaRPr lang="fr-FR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 smtClean="0"/>
              <a:t>Parcel</a:t>
            </a:r>
            <a:r>
              <a:rPr lang="fr-FR" dirty="0" smtClean="0"/>
              <a:t> </a:t>
            </a:r>
            <a:r>
              <a:rPr lang="fr-FR" dirty="0" err="1" smtClean="0"/>
              <a:t>Density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00DE431-6353-4AF6-96DE-3FC9089F2ED1}" type="datetime1">
              <a:rPr lang="en-US" smtClean="0"/>
              <a:t>12/8/2017</a:t>
            </a:fld>
            <a:endParaRPr lang="fr-F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5" y="1881717"/>
            <a:ext cx="336232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96333" y="5867400"/>
            <a:ext cx="5867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latin typeface="+mj-lt"/>
                <a:cs typeface="Arial" pitchFamily="34" charset="0"/>
              </a:rPr>
              <a:t>Reference:  https</a:t>
            </a:r>
            <a:r>
              <a:rPr lang="en-US" sz="1400" dirty="0">
                <a:latin typeface="+mj-lt"/>
                <a:cs typeface="Arial" pitchFamily="34" charset="0"/>
              </a:rPr>
              <a:t>://en.wikipedia.org/wiki/Kernel_density_estimation</a:t>
            </a:r>
            <a:endParaRPr lang="en-US" sz="1400" dirty="0" smtClean="0">
              <a:latin typeface="+mj-lt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37668" y="1236132"/>
            <a:ext cx="5291666" cy="4631267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 algn="just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Kernel density is the non-parametric estimation of the probability density function (PDF) of a given data point.</a:t>
            </a:r>
          </a:p>
          <a:p>
            <a:pPr marL="742950" lvl="1" indent="-285750" algn="just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Example of 1-dimension KDE:</a:t>
            </a:r>
          </a:p>
          <a:p>
            <a:pPr marL="742950" lvl="1" indent="-285750" algn="just"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schemeClr val="bg2">
                  <a:lumMod val="75000"/>
                </a:schemeClr>
              </a:solidFill>
              <a:latin typeface="+mj-lt"/>
            </a:endParaRPr>
          </a:p>
          <a:p>
            <a:pPr lvl="1" algn="just">
              <a:spcAft>
                <a:spcPts val="200"/>
              </a:spcAft>
            </a:pPr>
            <a:endParaRPr lang="en-US" sz="1200" dirty="0" smtClean="0">
              <a:solidFill>
                <a:schemeClr val="bg2">
                  <a:lumMod val="75000"/>
                </a:schemeClr>
              </a:solidFill>
              <a:latin typeface="+mj-lt"/>
            </a:endParaRPr>
          </a:p>
          <a:p>
            <a:pPr lvl="1" algn="just">
              <a:spcAft>
                <a:spcPts val="200"/>
              </a:spcAft>
            </a:pPr>
            <a:endParaRPr lang="en-US" sz="1200" dirty="0" smtClean="0">
              <a:solidFill>
                <a:schemeClr val="bg2">
                  <a:lumMod val="75000"/>
                </a:schemeClr>
              </a:solidFill>
              <a:latin typeface="+mj-lt"/>
            </a:endParaRPr>
          </a:p>
          <a:p>
            <a:pPr lvl="1" algn="just">
              <a:spcAft>
                <a:spcPts val="200"/>
              </a:spcAft>
            </a:pPr>
            <a:endParaRPr lang="en-US" sz="1200" dirty="0" smtClean="0">
              <a:solidFill>
                <a:schemeClr val="bg2">
                  <a:lumMod val="75000"/>
                </a:schemeClr>
              </a:solidFill>
              <a:latin typeface="+mj-lt"/>
            </a:endParaRPr>
          </a:p>
          <a:p>
            <a:pPr lvl="1" algn="just">
              <a:spcAft>
                <a:spcPts val="200"/>
              </a:spcAft>
            </a:pPr>
            <a:endParaRPr lang="en-US" sz="1200" dirty="0" smtClean="0">
              <a:solidFill>
                <a:schemeClr val="bg2">
                  <a:lumMod val="75000"/>
                </a:schemeClr>
              </a:solidFill>
              <a:latin typeface="+mj-lt"/>
            </a:endParaRPr>
          </a:p>
          <a:p>
            <a:pPr lvl="1" algn="just">
              <a:spcAft>
                <a:spcPts val="200"/>
              </a:spcAft>
            </a:pPr>
            <a:endParaRPr lang="en-US" sz="1200" dirty="0" smtClean="0">
              <a:solidFill>
                <a:schemeClr val="bg2">
                  <a:lumMod val="75000"/>
                </a:schemeClr>
              </a:solidFill>
              <a:latin typeface="+mj-lt"/>
            </a:endParaRPr>
          </a:p>
          <a:p>
            <a:pPr lvl="1" algn="just">
              <a:spcAft>
                <a:spcPts val="200"/>
              </a:spcAft>
            </a:pPr>
            <a:endParaRPr lang="en-US" sz="1200" dirty="0" smtClean="0">
              <a:solidFill>
                <a:schemeClr val="bg2">
                  <a:lumMod val="75000"/>
                </a:schemeClr>
              </a:solidFill>
              <a:latin typeface="+mj-lt"/>
            </a:endParaRPr>
          </a:p>
          <a:p>
            <a:pPr lvl="1" algn="just">
              <a:spcAft>
                <a:spcPts val="200"/>
              </a:spcAft>
            </a:pPr>
            <a:endParaRPr lang="en-US" sz="1200" dirty="0" smtClean="0">
              <a:solidFill>
                <a:schemeClr val="bg2">
                  <a:lumMod val="75000"/>
                </a:schemeClr>
              </a:solidFill>
              <a:latin typeface="+mj-lt"/>
            </a:endParaRPr>
          </a:p>
          <a:p>
            <a:pPr marL="742950" lvl="1" indent="-285750" algn="just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The data points here are the geographical coordinate of the houses.</a:t>
            </a:r>
          </a:p>
          <a:p>
            <a:pPr marL="742950" lvl="1" indent="-285750" algn="just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The non-</a:t>
            </a:r>
            <a:r>
              <a:rPr lang="en-US" sz="1200" dirty="0" err="1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parametic</a:t>
            </a:r>
            <a:r>
              <a:rPr lang="en-US" sz="12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 nature of the technique allows us to easily fit the data on a 2-dimension space and on each local segmentation.</a:t>
            </a:r>
          </a:p>
          <a:p>
            <a:pPr marL="742950" lvl="1" indent="-285750" algn="just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It gives us an additional information of how concentrated the parcel is, independently from the pre-defined geographical zone.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63732" y="917309"/>
            <a:ext cx="3149599" cy="6376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latin typeface="+mj-lt"/>
              </a:rPr>
              <a:t>Kernel</a:t>
            </a:r>
            <a:r>
              <a:rPr lang="fr-FR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+mj-lt"/>
              </a:rPr>
              <a:t>Density</a:t>
            </a:r>
            <a:r>
              <a:rPr lang="fr-FR" dirty="0" smtClean="0">
                <a:solidFill>
                  <a:schemeClr val="tx1"/>
                </a:solidFill>
                <a:latin typeface="+mj-lt"/>
              </a:rPr>
              <a:t> Estimation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3" y="2396067"/>
            <a:ext cx="2820458" cy="1410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28831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Modelling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8</a:t>
            </a:fld>
            <a:r>
              <a:rPr lang="fr-FR" smtClean="0"/>
              <a:t>   |  </a:t>
            </a:r>
            <a:endParaRPr lang="fr-FR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 smtClean="0"/>
              <a:t>Penalized</a:t>
            </a:r>
            <a:r>
              <a:rPr lang="fr-FR" dirty="0" smtClean="0"/>
              <a:t> </a:t>
            </a:r>
            <a:r>
              <a:rPr lang="fr-FR" dirty="0" err="1" smtClean="0"/>
              <a:t>Regression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1A3D19B-3474-4010-B104-4463207E0A36}" type="datetime1">
              <a:rPr lang="en-US" smtClean="0"/>
              <a:t>12/8/2017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93336" y="1797351"/>
            <a:ext cx="3883234" cy="1710047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550" indent="-825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.Building simple models on the whole data:</a:t>
            </a:r>
          </a:p>
          <a:p>
            <a:pPr marL="450850" lvl="1" indent="-177800"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US" sz="1400" dirty="0" smtClean="0">
                <a:solidFill>
                  <a:schemeClr val="tx1"/>
                </a:solidFill>
              </a:rPr>
              <a:t>Lasso regression</a:t>
            </a:r>
          </a:p>
          <a:p>
            <a:pPr marL="450850" lvl="1" indent="-177800"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US" sz="1400" dirty="0" smtClean="0">
                <a:solidFill>
                  <a:schemeClr val="tx1"/>
                </a:solidFill>
              </a:rPr>
              <a:t>Ridge regression</a:t>
            </a:r>
          </a:p>
          <a:p>
            <a:pPr marL="450850" lvl="1" indent="-177800"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US" sz="1400" dirty="0" smtClean="0">
                <a:solidFill>
                  <a:schemeClr val="tx1"/>
                </a:solidFill>
              </a:rPr>
              <a:t>Elastic net</a:t>
            </a:r>
          </a:p>
          <a:p>
            <a:pPr indent="-184150"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US" sz="1400" dirty="0" smtClean="0">
                <a:solidFill>
                  <a:schemeClr val="tx1"/>
                </a:solidFill>
              </a:rPr>
              <a:t>Tree bases models:</a:t>
            </a:r>
          </a:p>
          <a:p>
            <a:pPr lvl="1" indent="-184150"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US" sz="1400" dirty="0" smtClean="0">
                <a:solidFill>
                  <a:schemeClr val="tx1"/>
                </a:solidFill>
              </a:rPr>
              <a:t>Random Forest</a:t>
            </a:r>
          </a:p>
          <a:p>
            <a:pPr lvl="1" indent="-184150"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US" sz="1400" dirty="0" smtClean="0">
                <a:solidFill>
                  <a:schemeClr val="tx1"/>
                </a:solidFill>
              </a:rPr>
              <a:t>Gradient Boosting</a:t>
            </a:r>
          </a:p>
          <a:p>
            <a:pPr lvl="1" indent="-184150">
              <a:buFont typeface="Arial" panose="020B0604020202020204" pitchFamily="34" charset="0"/>
              <a:buChar char="•"/>
              <a:tabLst>
                <a:tab pos="355600" algn="l"/>
              </a:tabLst>
            </a:pP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9" name="ZoneTexte 23"/>
          <p:cNvSpPr txBox="1"/>
          <p:nvPr/>
        </p:nvSpPr>
        <p:spPr>
          <a:xfrm>
            <a:off x="793336" y="1489574"/>
            <a:ext cx="283820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6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4.Modelling phase 1</a:t>
            </a:r>
          </a:p>
        </p:txBody>
      </p:sp>
      <p:sp>
        <p:nvSpPr>
          <p:cNvPr id="10" name="Accolade fermante 11"/>
          <p:cNvSpPr/>
          <p:nvPr/>
        </p:nvSpPr>
        <p:spPr>
          <a:xfrm>
            <a:off x="2752767" y="2070776"/>
            <a:ext cx="356260" cy="676894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24"/>
          <p:cNvSpPr txBox="1"/>
          <p:nvPr/>
        </p:nvSpPr>
        <p:spPr>
          <a:xfrm>
            <a:off x="3204030" y="2301501"/>
            <a:ext cx="102127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With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splines</a:t>
            </a:r>
            <a:endParaRPr lang="fr-FR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72955" y="1797349"/>
            <a:ext cx="3883234" cy="1710047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550" indent="-825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Intuition: Zillow model already doing well on the traditional variables (not the longitude and latitude). </a:t>
            </a:r>
          </a:p>
          <a:p>
            <a:pPr marL="82550" indent="-825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So we can:</a:t>
            </a:r>
          </a:p>
          <a:p>
            <a:pPr marL="539750" lvl="1" indent="-825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First, fit all the traditional variables to the </a:t>
            </a:r>
            <a:r>
              <a:rPr lang="en-US" sz="1200" dirty="0" err="1" smtClean="0">
                <a:solidFill>
                  <a:schemeClr val="tx1"/>
                </a:solidFill>
              </a:rPr>
              <a:t>zestimate</a:t>
            </a:r>
            <a:r>
              <a:rPr lang="en-US" sz="1200" dirty="0" smtClean="0">
                <a:solidFill>
                  <a:schemeClr val="tx1"/>
                </a:solidFill>
              </a:rPr>
              <a:t> residuals to complete Zillow model</a:t>
            </a:r>
          </a:p>
          <a:p>
            <a:pPr marL="539750" lvl="1" indent="-825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 Fit the second model only on longitude &amp; latitude with some special treatments.</a:t>
            </a:r>
            <a:endParaRPr lang="en-US" sz="1200" dirty="0" smtClean="0">
              <a:solidFill>
                <a:schemeClr val="tx2"/>
              </a:solidFill>
            </a:endParaRPr>
          </a:p>
        </p:txBody>
      </p:sp>
      <p:sp>
        <p:nvSpPr>
          <p:cNvPr id="13" name="ZoneTexte 19"/>
          <p:cNvSpPr txBox="1"/>
          <p:nvPr/>
        </p:nvSpPr>
        <p:spPr>
          <a:xfrm>
            <a:off x="5972955" y="1489572"/>
            <a:ext cx="283820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6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fr-FR" sz="16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.Modelling phase 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850736" y="4439392"/>
            <a:ext cx="3883234" cy="1710047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550" indent="-825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.Building 3 different models for 3 different cities, as the impact of each predictor on the price is not the same between each city.</a:t>
            </a:r>
          </a:p>
          <a:p>
            <a:pPr marL="82550" indent="-825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Building n models for n clusters.</a:t>
            </a:r>
            <a:endParaRPr lang="en-US" sz="1400" b="1" dirty="0" smtClean="0">
              <a:solidFill>
                <a:schemeClr val="tx2"/>
              </a:solidFill>
            </a:endParaRPr>
          </a:p>
        </p:txBody>
      </p:sp>
      <p:sp>
        <p:nvSpPr>
          <p:cNvPr id="17" name="ZoneTexte 10"/>
          <p:cNvSpPr txBox="1"/>
          <p:nvPr/>
        </p:nvSpPr>
        <p:spPr>
          <a:xfrm>
            <a:off x="2850736" y="4131615"/>
            <a:ext cx="283820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6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fr-FR" sz="16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.Modelling phase 3</a:t>
            </a:r>
          </a:p>
        </p:txBody>
      </p:sp>
    </p:spTree>
    <p:extLst>
      <p:ext uri="{BB962C8B-B14F-4D97-AF65-F5344CB8AC3E}">
        <p14:creationId xmlns:p14="http://schemas.microsoft.com/office/powerpoint/2010/main" val="37667697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little</a:t>
            </a:r>
            <a:r>
              <a:rPr lang="fr-FR" dirty="0" smtClean="0"/>
              <a:t> tricks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9</a:t>
            </a:fld>
            <a:r>
              <a:rPr lang="fr-FR" smtClean="0"/>
              <a:t>   |  </a:t>
            </a:r>
            <a:endParaRPr lang="fr-FR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 smtClean="0"/>
              <a:t>Outlier</a:t>
            </a:r>
            <a:r>
              <a:rPr lang="fr-FR" dirty="0" smtClean="0"/>
              <a:t> </a:t>
            </a:r>
            <a:r>
              <a:rPr lang="fr-FR" dirty="0" err="1" smtClean="0"/>
              <a:t>threshold</a:t>
            </a:r>
            <a:r>
              <a:rPr lang="fr-FR" dirty="0" smtClean="0"/>
              <a:t> </a:t>
            </a:r>
            <a:r>
              <a:rPr lang="fr-FR" dirty="0" err="1" smtClean="0"/>
              <a:t>detection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DED5604-7C8B-4CA9-B4E2-0D484F3F71CE}" type="datetime1">
              <a:rPr lang="en-US" smtClean="0"/>
              <a:t>12/8/2017</a:t>
            </a:fld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55" y="1100666"/>
            <a:ext cx="4436831" cy="5359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5672667" y="1921404"/>
            <a:ext cx="4394200" cy="3378729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Build n regression models on different training set with n levels of outlier threshold. </a:t>
            </a:r>
          </a:p>
          <a:p>
            <a:pPr marL="285750" indent="-285750" algn="just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Measure the their performance on an independent testing set without threshold.</a:t>
            </a:r>
          </a:p>
          <a:p>
            <a:pPr marL="285750" indent="-285750" algn="just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The model’s performance is strongly impacted by the choice of this threshold as shown in the graphics.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43134" y="1671637"/>
            <a:ext cx="3064933" cy="4995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latin typeface="+mj-lt"/>
              </a:rPr>
              <a:t>Outlier</a:t>
            </a:r>
            <a:r>
              <a:rPr lang="fr-FR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+mj-lt"/>
              </a:rPr>
              <a:t>threshold</a:t>
            </a:r>
            <a:r>
              <a:rPr lang="fr-FR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+mj-lt"/>
              </a:rPr>
              <a:t>detection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Oval 1"/>
          <p:cNvSpPr/>
          <p:nvPr/>
        </p:nvSpPr>
        <p:spPr>
          <a:xfrm>
            <a:off x="956733" y="5418667"/>
            <a:ext cx="575734" cy="626534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2" idx="0"/>
          </p:cNvCxnSpPr>
          <p:nvPr/>
        </p:nvCxnSpPr>
        <p:spPr>
          <a:xfrm>
            <a:off x="1244600" y="4876800"/>
            <a:ext cx="0" cy="5418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48266" y="4453471"/>
            <a:ext cx="74506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FF0000"/>
                </a:solidFill>
                <a:latin typeface="+mj-lt"/>
                <a:cs typeface="Arial" pitchFamily="34" charset="0"/>
              </a:rPr>
              <a:t>Optimal </a:t>
            </a:r>
            <a:r>
              <a:rPr lang="fr-FR" sz="1200" dirty="0" err="1" smtClean="0">
                <a:solidFill>
                  <a:srgbClr val="FF0000"/>
                </a:solidFill>
                <a:latin typeface="+mj-lt"/>
                <a:cs typeface="Arial" pitchFamily="34" charset="0"/>
              </a:rPr>
              <a:t>threshold</a:t>
            </a:r>
            <a:endParaRPr lang="en-US" sz="1200" dirty="0" smtClean="0">
              <a:solidFill>
                <a:srgbClr val="FF0000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0950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PPT_AGD F_VF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template_PPT_AGD F_VF</Template>
  <TotalTime>5886</TotalTime>
  <Words>2014</Words>
  <Application>Microsoft Office PowerPoint</Application>
  <PresentationFormat>Custom</PresentationFormat>
  <Paragraphs>368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template_PPT_AGD F_VF</vt:lpstr>
      <vt:lpstr>Zillow data science pipeline</vt:lpstr>
      <vt:lpstr>Zillow’s Home Value Prediction</vt:lpstr>
      <vt:lpstr>Zillow’s Home Value Prediction</vt:lpstr>
      <vt:lpstr>Explolatory Data Analysis</vt:lpstr>
      <vt:lpstr>Explolatory Data Analysis</vt:lpstr>
      <vt:lpstr>Feature Engineering</vt:lpstr>
      <vt:lpstr>Feature Engineering</vt:lpstr>
      <vt:lpstr>Modelling</vt:lpstr>
      <vt:lpstr>Some little tricks</vt:lpstr>
      <vt:lpstr>Some little tricks</vt:lpstr>
      <vt:lpstr>Spatial Smoothing</vt:lpstr>
      <vt:lpstr>Penalized Linear Models</vt:lpstr>
      <vt:lpstr>Penalized Linear Models</vt:lpstr>
      <vt:lpstr>GBDT family</vt:lpstr>
      <vt:lpstr>GBDT family</vt:lpstr>
      <vt:lpstr>GBDT family</vt:lpstr>
      <vt:lpstr>GBDT family</vt:lpstr>
      <vt:lpstr>Stacking</vt:lpstr>
      <vt:lpstr>Final Solution</vt:lpstr>
      <vt:lpstr>Resumé</vt:lpstr>
    </vt:vector>
  </TitlesOfParts>
  <Company>AXA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de la présentation</dc:title>
  <dc:creator>Delphine Charles</dc:creator>
  <cp:lastModifiedBy>Xuan Quang Do</cp:lastModifiedBy>
  <cp:revision>344</cp:revision>
  <cp:lastPrinted>2014-10-10T11:32:01Z</cp:lastPrinted>
  <dcterms:created xsi:type="dcterms:W3CDTF">2014-10-27T10:38:54Z</dcterms:created>
  <dcterms:modified xsi:type="dcterms:W3CDTF">2017-12-08T08:56:56Z</dcterms:modified>
</cp:coreProperties>
</file>