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数据库基础知识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数据库基础知识</a:t>
            </a:r>
          </a:p>
        </p:txBody>
      </p:sp>
      <p:sp>
        <p:nvSpPr>
          <p:cNvPr id="120" name="By wang"/>
          <p:cNvSpPr txBox="1"/>
          <p:nvPr>
            <p:ph type="subTitle" sz="quarter" idx="1"/>
          </p:nvPr>
        </p:nvSpPr>
        <p:spPr>
          <a:xfrm>
            <a:off x="5925542" y="5146129"/>
            <a:ext cx="5809258" cy="1013371"/>
          </a:xfrm>
          <a:prstGeom prst="rect">
            <a:avLst/>
          </a:prstGeom>
        </p:spPr>
        <p:txBody>
          <a:bodyPr/>
          <a:lstStyle/>
          <a:p>
            <a:pPr/>
            <a:r>
              <a:t>By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常用存储引擎MyIS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常用存储引擎MyISAM</a:t>
            </a:r>
          </a:p>
        </p:txBody>
      </p:sp>
      <p:sp>
        <p:nvSpPr>
          <p:cNvPr id="150" name="表由MYD和MYI文件组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表由MYD和MYI文件组成</a:t>
            </a:r>
          </a:p>
          <a:p>
            <a:pPr/>
            <a:r>
              <a:t>使用的是表级锁</a:t>
            </a:r>
          </a:p>
          <a:p>
            <a:pPr/>
            <a:r>
              <a:t>表损坏修复 check table tablename ; repair table tablename</a:t>
            </a:r>
          </a:p>
          <a:p>
            <a:pPr/>
            <a:r>
              <a:t>支持数据压缩 myisampack 压缩后只读</a:t>
            </a:r>
          </a:p>
          <a:p>
            <a:pPr/>
            <a:r>
              <a:t>适用于非事务应用 只读类应用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常用存储引擎InnoD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常用存储引擎InnoDB</a:t>
            </a:r>
          </a:p>
        </p:txBody>
      </p:sp>
      <p:sp>
        <p:nvSpPr>
          <p:cNvPr id="153" name="MySQL 5.5版本之后默认使用存储引擎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 5.5版本之后默认使用存储引擎</a:t>
            </a:r>
          </a:p>
          <a:p>
            <a:pPr/>
            <a:r>
              <a:t>数据文件为ibd的格式存储</a:t>
            </a:r>
          </a:p>
          <a:p>
            <a:pPr/>
            <a:r>
              <a:t>事务性存储引擎，完全支持ACID特性</a:t>
            </a:r>
          </a:p>
          <a:p>
            <a:pPr/>
            <a:r>
              <a:t>Redo Log 和 Undo Log （可实现原子，一致，持久性）</a:t>
            </a:r>
          </a:p>
          <a:p>
            <a:pPr/>
            <a:r>
              <a:t>支持行级锁（存储引擎中实现的）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锁</a:t>
            </a:r>
          </a:p>
        </p:txBody>
      </p:sp>
      <p:sp>
        <p:nvSpPr>
          <p:cNvPr id="156" name="作用：管理共享资源的并发访问,实现事务隔离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作用：管理共享资源的并发访问,实现事务隔离性</a:t>
            </a:r>
          </a:p>
          <a:p>
            <a:pPr/>
            <a:r>
              <a:t>类型：共享锁（也称读锁） 独占锁（也称写锁）</a:t>
            </a:r>
          </a:p>
          <a:p>
            <a:pPr/>
            <a:r>
              <a:t>扩展：意向锁</a:t>
            </a:r>
          </a:p>
          <a:p>
            <a:pPr/>
            <a:r>
              <a:t>锁的粒度:表级，行级</a:t>
            </a:r>
          </a:p>
          <a:p>
            <a:pPr/>
            <a:r>
              <a:t>阻塞 &amp; 死锁 </a:t>
            </a:r>
          </a:p>
        </p:txBody>
      </p:sp>
      <p:pic>
        <p:nvPicPr>
          <p:cNvPr id="15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4812" y="6659174"/>
            <a:ext cx="4813301" cy="222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常用存储引擎CS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常用存储引擎CSV</a:t>
            </a:r>
          </a:p>
        </p:txBody>
      </p:sp>
      <p:sp>
        <p:nvSpPr>
          <p:cNvPr id="160" name="数据以文本的方式存储在文件中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数据以文本的方式存储在文件中</a:t>
            </a:r>
          </a:p>
          <a:p>
            <a:pPr/>
            <a:r>
              <a:t>.CSV 存储内容  .CSM 存储表的元数据（表状态和数据量）</a:t>
            </a:r>
          </a:p>
          <a:p>
            <a:pPr/>
            <a:r>
              <a:t>所有列不能为NULL，不支持索引</a:t>
            </a:r>
          </a:p>
          <a:p>
            <a:pPr/>
            <a:r>
              <a:t>可以直接编辑文本文件</a:t>
            </a:r>
          </a:p>
          <a:p>
            <a:pPr/>
            <a:r>
              <a:t>适用数据交换的中间表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ySQL基准测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MySQL基准测试</a:t>
            </a:r>
          </a:p>
        </p:txBody>
      </p:sp>
      <p:sp>
        <p:nvSpPr>
          <p:cNvPr id="163" name="什么是基准测试？测量和评估软件性能指标的活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什么是基准测试？测量和评估软件性能指标的活动</a:t>
            </a:r>
          </a:p>
          <a:p>
            <a:pPr/>
            <a:r>
              <a:t>作用：建立MySQL服务器的性能基准线，模拟压力测试，找出系统扩展的瓶颈,当系统软硬件变化时评估变化对性能的影响</a:t>
            </a:r>
          </a:p>
          <a:p>
            <a:pPr/>
            <a:r>
              <a:t>测试类型：系统测试 &amp; MySQL单独测试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常见指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常见指标</a:t>
            </a:r>
          </a:p>
        </p:txBody>
      </p:sp>
      <p:sp>
        <p:nvSpPr>
          <p:cNvPr id="166" name="TPS（单位时间所处理的事务数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TPS（单位时间所处理的事务数）</a:t>
            </a:r>
          </a:p>
          <a:p>
            <a:pPr/>
            <a:r>
              <a:t>QPS（单位时间所处理的查询数）</a:t>
            </a:r>
          </a:p>
          <a:p>
            <a:pPr/>
            <a:r>
              <a:t>响应时间 平均，最小，最大，百分比</a:t>
            </a:r>
          </a:p>
          <a:p>
            <a:pPr/>
            <a:r>
              <a:t>并发量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作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作业</a:t>
            </a:r>
          </a:p>
        </p:txBody>
      </p:sp>
      <p:sp>
        <p:nvSpPr>
          <p:cNvPr id="169" name="按所给文档进行一次MySQL基准测试，标注出常见指标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按所给文档进行一次MySQL基准测试，标注出常见指标。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基准测试步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基准测试步骤</a:t>
            </a:r>
          </a:p>
        </p:txBody>
      </p:sp>
      <p:sp>
        <p:nvSpPr>
          <p:cNvPr id="172" name="计划和设计基准测试（系统或组件，数据来源，时间和次数）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计划和设计基准测试（系统或组件，数据来源，时间和次数）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容易忽略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容易忽略的问题</a:t>
            </a:r>
          </a:p>
        </p:txBody>
      </p:sp>
      <p:sp>
        <p:nvSpPr>
          <p:cNvPr id="175" name="使用生产环境的数据时只使用了部分数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使用生产环境的数据时只使用了部分数据</a:t>
            </a:r>
          </a:p>
          <a:p>
            <a:pPr/>
            <a:r>
              <a:t>多用户情况下，只做单用户测试</a:t>
            </a:r>
          </a:p>
          <a:p>
            <a:pPr/>
            <a:r>
              <a:t>在单服务器上测试分布式应用</a:t>
            </a:r>
          </a:p>
          <a:p>
            <a:pPr/>
            <a:r>
              <a:t>反复执行统一查询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测试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测试工具</a:t>
            </a:r>
          </a:p>
        </p:txBody>
      </p:sp>
      <p:sp>
        <p:nvSpPr>
          <p:cNvPr id="178" name="Mysqlslap(自带，随mysql一起安装)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Mysqlslap(自带，随mysql一起安装)</a:t>
            </a:r>
          </a:p>
          <a:p>
            <a:pPr lvl="2"/>
            <a:r>
              <a:t>模拟服务器负载，并输出相关统计信息</a:t>
            </a:r>
          </a:p>
          <a:p>
            <a:pPr lvl="2"/>
            <a:r>
              <a:t>可指定或自动生成查询语句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事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事务</a:t>
            </a:r>
          </a:p>
        </p:txBody>
      </p:sp>
      <p:sp>
        <p:nvSpPr>
          <p:cNvPr id="123" name="ACID（原子性、一致性、隔离性、持久性）…"/>
          <p:cNvSpPr txBox="1"/>
          <p:nvPr>
            <p:ph type="body" idx="1"/>
          </p:nvPr>
        </p:nvSpPr>
        <p:spPr>
          <a:xfrm>
            <a:off x="16764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ACID（原子性、一致性、隔离性、持久性）</a:t>
            </a:r>
          </a:p>
          <a:p>
            <a:pPr/>
            <a:r>
              <a:t>原子性(ATOMICITY)</a:t>
            </a:r>
          </a:p>
          <a:p>
            <a:pPr/>
            <a:r>
              <a:t>一致性(CONSISTENCY)</a:t>
            </a:r>
          </a:p>
          <a:p>
            <a:pPr/>
            <a:r>
              <a:t>隔离性（ISOLATION）：未提交读，已提交读</a:t>
            </a:r>
          </a:p>
          <a:p>
            <a:pPr lvl="6">
              <a:buClrTx/>
            </a:pPr>
            <a:r>
              <a:t>可重复读，可串行化（SERIALIZABLE）</a:t>
            </a:r>
          </a:p>
          <a:p>
            <a:pPr/>
            <a:r>
              <a:t>持久性（DURABILITY）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常用参数说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常用参数说明</a:t>
            </a:r>
          </a:p>
        </p:txBody>
      </p:sp>
      <p:sp>
        <p:nvSpPr>
          <p:cNvPr id="181" name="—auto-generate-sql 由系统自动生成脚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—auto-generate-sql 由系统自动生成脚本</a:t>
            </a:r>
          </a:p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—auto-generate-sql-add-autoincrement 增加自增id</a:t>
            </a:r>
          </a:p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—auto-generate-sql-load-type 指定测试使用的查询类型，默认混合</a:t>
            </a:r>
          </a:p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—auto-generate-sql-write-number 指定初始化数据的生成量</a:t>
            </a:r>
          </a:p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—concurrency  指定并发线程的数量</a:t>
            </a:r>
          </a:p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—engine 指定存储引擎，多个用逗号分隔</a:t>
            </a:r>
          </a:p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—no-drop 不清理测试数据</a:t>
            </a:r>
          </a:p>
          <a:p>
            <a:pPr lvl="3" marL="1315719" indent="-328929" defTabSz="432308">
              <a:spcBef>
                <a:spcPts val="3100"/>
              </a:spcBef>
              <a:defRPr sz="2368"/>
            </a:pPr>
            <a:r>
              <a:t>—iterations 指定运行次数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常用参数说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常用参数说明</a:t>
            </a:r>
          </a:p>
        </p:txBody>
      </p:sp>
      <p:sp>
        <p:nvSpPr>
          <p:cNvPr id="184" name="—number-of-queries 指定一个线程执行的查询数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2720"/>
            </a:pPr>
            <a:r>
              <a:t>—number-of-queries 指定一个线程执行的查询数量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—debug-info 输出cpu的额外信息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—number-int-cols 指定测试表中int类型列的数量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—number-char-cols 指定测试表中varchar类型列的数量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—create-schema 指定测试数据库的名字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—query 用于定义自定义的sql脚本</a:t>
            </a:r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t>—only-print 不运行测试，仅仅打印脚本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87" name="mysqlslap —concurrency=10,50,100,200 --iterations=3 --number-int-cols=5 --number-char-cols=5 --auto-generate-sql --auto-generate-sql-add-autoincrement --engine=myisam,innodb --number-of-queries=10 --create-schema=demo -u root -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mysqlslap —concurrency=10,50,100,200 --iterations=3 --number-int-cols=5 --number-char-cols=5 --auto-generate-sql --auto-generate-sql-add-autoincrement --engine=myisam,innodb --number-of-queries=10 --create-schema=demo -u root -p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测试工具贰-sysben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测试工具贰-sysbench</a:t>
            </a:r>
          </a:p>
        </p:txBody>
      </p:sp>
      <p:sp>
        <p:nvSpPr>
          <p:cNvPr id="190" name="sysbench是一款开源的多线程性能测试工具，可以执行CPU/内存/线程/IO/数据库等方面的性能测试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sysbench是一款开源的多线程性能测试工具，可以执行CPU/内存/线程/IO/数据库等方面的性能测试。</a:t>
            </a:r>
          </a:p>
          <a:p>
            <a:pPr/>
            <a:r>
              <a:t>安装指南:  https://github.com/akopytov/sysbench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常用参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常用参数</a:t>
            </a:r>
          </a:p>
        </p:txBody>
      </p:sp>
      <p:sp>
        <p:nvSpPr>
          <p:cNvPr id="193" name="—test 指定执行测试的类型，支持一下参数 Fileio cpu memory Olt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728"/>
            </a:pPr>
            <a:r>
              <a:t>—test 指定执行测试的类型，支持一下参数 Fileio cpu memory Oltp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—mysql-db 指定数据库名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—mysql-table-engine 指定存储引擎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—oltp-tables-count 测试表的数量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—oltp-table-size 数据行数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—num-threads 指定测试并发线程数量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—max-time 测试最大时间，默认直至结束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—report-interval 间隔多长时间输出一次信息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—mysql-user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—mysql-password</a:t>
            </a:r>
          </a:p>
          <a:p>
            <a:pPr marL="240030" indent="-240030" defTabSz="315468">
              <a:spcBef>
                <a:spcPts val="2200"/>
              </a:spcBef>
              <a:defRPr sz="1728"/>
            </a:pPr>
            <a:r>
              <a:t>prepare run cleanup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96" name="sysbench --test=cpu --cpu-max-prime=10000 ru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sysbench --test=cpu --cpu-max-prime=10000 run</a:t>
            </a:r>
          </a:p>
          <a:p>
            <a:pPr/>
            <a:r>
              <a:t>sysbench —test=fileio —file-total-size=1G prepare</a:t>
            </a:r>
          </a:p>
          <a:p>
            <a:pPr/>
            <a:r>
              <a:t>sysbench --test=fileio --num-threads=8 --file-total-size=1G --file-test-mode=rndwr --report-interval=1 run</a:t>
            </a:r>
          </a:p>
          <a:p>
            <a:pPr/>
            <a:r>
              <a:t>sysbench --test=./oltp_common.lua --mysql-table-engine=innodb --oltp-table-size=10000 --mysql-db=demo --mysql-user=root --mysql-password=root --oltp-tables-count=10 --mysql-socket=/Applications/MAMP/tmp/mysql/mysql.sock prepare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数据库结构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数据库结构优化</a:t>
            </a:r>
          </a:p>
        </p:txBody>
      </p:sp>
      <p:sp>
        <p:nvSpPr>
          <p:cNvPr id="199" name="减少数据冗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减少数据冗余</a:t>
            </a:r>
          </a:p>
          <a:p>
            <a:pPr/>
            <a:r>
              <a:t>数据维护时避免出现更新，插入和删除异常</a:t>
            </a:r>
          </a:p>
          <a:p>
            <a:pPr lvl="1"/>
            <a:r>
              <a:t>插入异常：实体之间互相依存</a:t>
            </a:r>
          </a:p>
          <a:p>
            <a:pPr lvl="1"/>
            <a:r>
              <a:t>更新异常：更新一个实体导致更多实体的变化</a:t>
            </a:r>
          </a:p>
          <a:p>
            <a:pPr lvl="1"/>
            <a:r>
              <a:t>删除异常：删除一个实体导致另一个实体的丢失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数据库的设计步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数据库的设计步骤</a:t>
            </a:r>
          </a:p>
        </p:txBody>
      </p:sp>
      <p:sp>
        <p:nvSpPr>
          <p:cNvPr id="202" name="需求分析： 数据的安全性，完整性，数据如何处理，如何存储（多与产品沟通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需求分析： 数据的安全性，完整性，数据如何处理，如何存储（多与产品沟通）</a:t>
            </a:r>
          </a:p>
          <a:p>
            <a:pPr/>
            <a:r>
              <a:t>逻辑设计：数据实体之间的逻辑关系，解决数据冗余和数据维护异常</a:t>
            </a:r>
          </a:p>
          <a:p>
            <a:pPr/>
            <a:r>
              <a:t>物理设计：根据所使用数据库特点进行表结构设计</a:t>
            </a:r>
          </a:p>
          <a:p>
            <a:pPr/>
            <a:r>
              <a:t>维护优化：根据实际情况对索引、存储结构等优化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设计范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设计范式</a:t>
            </a:r>
          </a:p>
        </p:txBody>
      </p:sp>
      <p:sp>
        <p:nvSpPr>
          <p:cNvPr id="205" name="第一范式：二维表，属性不可分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第一范式：二维表，属性不可分割</a:t>
            </a:r>
          </a:p>
          <a:p>
            <a:pPr/>
            <a:r>
              <a:t>第二范式：每一个非主属性完全依赖于任何一个主属性</a:t>
            </a:r>
          </a:p>
          <a:p>
            <a:pPr/>
            <a:r>
              <a:t>第三范式：第二范式基础上消除传递依赖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事务如何处理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大事务如何处理？</a:t>
            </a:r>
          </a:p>
        </p:txBody>
      </p:sp>
      <p:sp>
        <p:nvSpPr>
          <p:cNvPr id="126" name="避免处理一次性处理太多数据…"/>
          <p:cNvSpPr txBox="1"/>
          <p:nvPr/>
        </p:nvSpPr>
        <p:spPr>
          <a:xfrm>
            <a:off x="3095180" y="6082448"/>
            <a:ext cx="548136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>
              <a:buSzPct val="100000"/>
              <a:buAutoNum type="arabicPeriod" startAt="1"/>
            </a:pPr>
            <a:r>
              <a:t>避免处理一次性处理太多数据</a:t>
            </a:r>
          </a:p>
          <a:p>
            <a:pPr marL="476250" indent="-476250">
              <a:buSzPct val="100000"/>
              <a:buAutoNum type="arabicPeriod" startAt="1"/>
            </a:pPr>
            <a:r>
              <a:t>移除不必要的查询操作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什么影响了数据库性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什么影响了数据库性能</a:t>
            </a:r>
          </a:p>
        </p:txBody>
      </p:sp>
      <p:sp>
        <p:nvSpPr>
          <p:cNvPr id="129" name="硬件(CPU 内存 网络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硬件(CPU 内存 网络)</a:t>
            </a:r>
          </a:p>
          <a:p>
            <a:pPr/>
            <a:r>
              <a:t>操作系统，系统配置</a:t>
            </a:r>
          </a:p>
          <a:p>
            <a:pPr/>
            <a:r>
              <a:t>存储引擎（MyISAM,InnoDB）</a:t>
            </a:r>
          </a:p>
          <a:p>
            <a:pPr/>
            <a:r>
              <a:t>数据库参数设置</a:t>
            </a:r>
          </a:p>
          <a:p>
            <a:pPr/>
            <a:r>
              <a:t>表结构,查询语句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硬件选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硬件选择</a:t>
            </a:r>
          </a:p>
        </p:txBody>
      </p:sp>
      <p:sp>
        <p:nvSpPr>
          <p:cNvPr id="132" name="CPU: 计算密集型 IO密集型或者说并发性Qps（同时处理SQL的数量）MySQL版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CPU: 计算密集型 IO密集型或者说并发性Qps（同时处理SQL的数量）MySQL版本</a:t>
            </a:r>
          </a:p>
          <a:p>
            <a:pPr/>
            <a:r>
              <a:t>内存：容量越大越好，频率与主板支持的最大值接近一致,多通道情况下，选择相同品牌，颗粒，频率，电压，型号</a:t>
            </a:r>
          </a:p>
          <a:p>
            <a:pPr/>
            <a:r>
              <a:t>磁盘: 机器硬盘（RAID 0 1 5 10），SSD，</a:t>
            </a:r>
          </a:p>
          <a:p>
            <a:pPr/>
            <a:r>
              <a:t>RAID 5 ：分布式奇偶校验磁盘阵列；RAID 10：分片镜像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7440"/>
            </a:pPr>
          </a:p>
        </p:txBody>
      </p:sp>
      <p:sp>
        <p:nvSpPr>
          <p:cNvPr id="135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203" y="255465"/>
            <a:ext cx="6570836" cy="5098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1996" y="5378640"/>
            <a:ext cx="4813301" cy="321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1785" y="208456"/>
            <a:ext cx="6778550" cy="5192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网络存储SAN和N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网络存储SAN和NAS</a:t>
            </a:r>
          </a:p>
        </p:txBody>
      </p:sp>
      <p:sp>
        <p:nvSpPr>
          <p:cNvPr id="141" name="SAN：SAN通过光纤连接到服务器，服务器被当作硬盘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SAN：SAN通过光纤连接到服务器，服务器被当作硬盘使用</a:t>
            </a:r>
          </a:p>
          <a:p>
            <a:pPr/>
            <a:r>
              <a:t>NAS：使用网络连接，通过基于文件的协议来访问</a:t>
            </a:r>
          </a:p>
          <a:p>
            <a:pPr/>
            <a:r>
              <a:t>使用场景：数据库备份</a:t>
            </a:r>
          </a:p>
          <a:p>
            <a:pPr/>
            <a:r>
              <a:t>限制：带宽 延迟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entOS系统参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CentOS系统参数</a:t>
            </a:r>
          </a:p>
        </p:txBody>
      </p:sp>
      <p:sp>
        <p:nvSpPr>
          <p:cNvPr id="144" name="内核相关（/etc/sysctl.conf）…"/>
          <p:cNvSpPr txBox="1"/>
          <p:nvPr>
            <p:ph type="body" idx="1"/>
          </p:nvPr>
        </p:nvSpPr>
        <p:spPr>
          <a:xfrm>
            <a:off x="952500" y="2590800"/>
            <a:ext cx="9990598" cy="5911403"/>
          </a:xfrm>
          <a:prstGeom prst="rect">
            <a:avLst/>
          </a:prstGeom>
        </p:spPr>
        <p:txBody>
          <a:bodyPr/>
          <a:lstStyle/>
          <a:p>
            <a:pPr marL="226695" indent="-226695" defTabSz="297941">
              <a:spcBef>
                <a:spcPts val="2100"/>
              </a:spcBef>
              <a:defRPr sz="1632"/>
            </a:pPr>
            <a:r>
              <a:t>内核相关（/etc/sysctl.conf）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net.core.somaxconn=65535</a:t>
            </a:r>
          </a:p>
          <a:p>
            <a:pPr lvl="2" marL="0" indent="233172" defTabSz="233172">
              <a:lnSpc>
                <a:spcPts val="1600"/>
              </a:lnSpc>
              <a:spcBef>
                <a:spcPts val="0"/>
              </a:spcBef>
              <a:buSzTx/>
              <a:buNone/>
              <a:defRPr sz="663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已经完成三次握手、已经成功建立连接的套接字将要进入队列的长度。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net.core.netdev_max_backlog=65535</a:t>
            </a:r>
          </a:p>
          <a:p>
            <a:pPr lvl="2" marL="0" indent="233172" defTabSz="233172">
              <a:lnSpc>
                <a:spcPts val="1600"/>
              </a:lnSpc>
              <a:spcBef>
                <a:spcPts val="0"/>
              </a:spcBef>
              <a:buSzTx/>
              <a:buNone/>
              <a:defRPr sz="71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全连接队列的最大长度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net.ipv4.tcp_max_syn_backlog=65535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net.ipv4.tcp_fin_timeout=10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net.ipv4.tcp_tw_reuse=1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net.ipv4.tcp_tw_recycle=1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net.core.wmem_default=87380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net.core.wmem_max=16777216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net.core.rmem_default=87380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net.core.rmem_max=16777216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ySQL体系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MySQL体系结构</a:t>
            </a:r>
          </a:p>
        </p:txBody>
      </p:sp>
      <p:sp>
        <p:nvSpPr>
          <p:cNvPr id="147" name="客户端 链接管理器 查询缓存 查询解析 查询优化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客户端 链接管理器 查询缓存 查询解析 查询优化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