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96f0634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696f06342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96f0634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696f06342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96f0634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696f06342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96f063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96f063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96f0634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96f0634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260d29c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260d29c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260d29c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260d29c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260d29c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260d29c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workshop on Metascience for Machine Learning 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Hayley Hung, Marco Loog, Jan van Gemert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0" y="4080875"/>
            <a:ext cx="4289726" cy="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Goals of Metascience for ML and Today’s workshop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GB"/>
              <a:t>1. Scoping: </a:t>
            </a:r>
            <a:endParaRPr b="1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What is metascience for machine learning 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formalised via written (joint) perspectives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GB"/>
              <a:t>2. Strategic Development: </a:t>
            </a:r>
            <a:endParaRPr b="1"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What activities could be helpful to address the problem? 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What are the low hanging fruit, 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where are opportunities for additional seed funding/catalysers? 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GB"/>
              <a:t>3. Who and What: </a:t>
            </a:r>
            <a:endParaRPr b="1"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who is available to contribute what in the developed strategy?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ELLIS Delft Funded Activities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by the end of 2025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69225"/>
            <a:ext cx="7441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 1 day Workshop: Develop separate subgroups / task forces (potentially new collaborations) that would work on specific assignments. </a:t>
            </a:r>
            <a:endParaRPr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2-3 followup workshops </a:t>
            </a:r>
            <a:endParaRPr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Web page and social media to be launched after the workshop.</a:t>
            </a:r>
            <a:endParaRPr/>
          </a:p>
          <a:p>
            <a:pPr indent="-2222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2 Podcasts: </a:t>
            </a:r>
            <a:endParaRPr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Is this a comfortable and appropriate medium to reach the masses? </a:t>
            </a:r>
            <a:endParaRPr/>
          </a:p>
          <a:p>
            <a:pPr indent="-215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Initial episodes will be within the Delft ELLIS community and then with the idea of potentially sharing further more publicly. </a:t>
            </a:r>
            <a:endParaRPr/>
          </a:p>
          <a:p>
            <a:pPr indent="-889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GB"/>
              <a:t>Summary of Activities so far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GB"/>
              <a:t>First </a:t>
            </a:r>
            <a:r>
              <a:rPr b="1" lang="en-GB"/>
              <a:t>Workshop Today: 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~35 signups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b="1" lang="en-GB"/>
              <a:t>Podcast</a:t>
            </a:r>
            <a:endParaRPr/>
          </a:p>
          <a:p>
            <a:pPr indent="-1541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Safe space to share controversial ideas, ask hard questions with humour and fun. </a:t>
            </a:r>
            <a:endParaRPr/>
          </a:p>
          <a:p>
            <a:pPr indent="-1541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SA hired</a:t>
            </a:r>
            <a:endParaRPr/>
          </a:p>
          <a:p>
            <a:pPr indent="-1541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b="1" lang="en-GB"/>
              <a:t>First Pilot Recording </a:t>
            </a:r>
            <a:endParaRPr/>
          </a:p>
          <a:p>
            <a:pPr indent="-1647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b="1" lang="en-GB"/>
              <a:t>June 9</a:t>
            </a:r>
            <a:r>
              <a:rPr b="1" baseline="30000" lang="en-GB"/>
              <a:t>th </a:t>
            </a:r>
            <a:r>
              <a:rPr b="1" lang="en-GB"/>
              <a:t>VMB, floor 6, 12:00-13:00 with live audience.</a:t>
            </a:r>
            <a:endParaRPr/>
          </a:p>
          <a:p>
            <a:pPr indent="-1647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Topic: What is Metascience for Machine Learning?</a:t>
            </a:r>
            <a:endParaRPr/>
          </a:p>
          <a:p>
            <a:pPr indent="-1647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Feel free to drop by, heckle us, fire a devil’s advocate question, put in your own thoughts… ☺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7" y="2156099"/>
            <a:ext cx="2496075" cy="27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232000" y="3485300"/>
            <a:ext cx="8186700" cy="3867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32000" y="2439325"/>
            <a:ext cx="8186700" cy="89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32000" y="1573525"/>
            <a:ext cx="8186700" cy="893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10:30 		Opening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10:35 		Pitches: </a:t>
            </a:r>
            <a:r>
              <a:rPr lang="en-GB" sz="1100">
                <a:solidFill>
                  <a:schemeClr val="dk1"/>
                </a:solidFill>
              </a:rPr>
              <a:t>8 minutes + 2 min changeover.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11:30		Breakout 1 (groups of 5): </a:t>
            </a:r>
            <a:endParaRPr b="1" sz="11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What is Metascience for ML: </a:t>
            </a:r>
            <a:r>
              <a:rPr lang="en-GB" sz="1100">
                <a:solidFill>
                  <a:schemeClr val="dk1"/>
                </a:solidFill>
              </a:rPr>
              <a:t>What is this ? What shouldn’t it be? What are key themes/topics to address?</a:t>
            </a:r>
            <a:endParaRPr sz="11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Write down key themes/topics on post-its for clustering,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12:00		Lunch (continue discussion, think of key topics)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13:00 		Plenary: </a:t>
            </a:r>
            <a:r>
              <a:rPr lang="en-GB" sz="1100">
                <a:solidFill>
                  <a:schemeClr val="dk1"/>
                </a:solidFill>
              </a:rPr>
              <a:t>Clustering of options (initial starting point by Marco, Jan, and Hayley)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b="1" lang="en-GB" sz="1100">
                <a:solidFill>
                  <a:schemeClr val="dk1"/>
                </a:solidFill>
              </a:rPr>
              <a:t> 			</a:t>
            </a:r>
            <a:r>
              <a:rPr lang="en-GB" sz="1100">
                <a:solidFill>
                  <a:schemeClr val="dk1"/>
                </a:solidFill>
              </a:rPr>
              <a:t>Write down key themes/topics on post-its for clustering, prioritise </a:t>
            </a:r>
            <a:r>
              <a:rPr lang="en-GB" sz="1100">
                <a:solidFill>
                  <a:schemeClr val="dk1"/>
                </a:solidFill>
              </a:rPr>
              <a:t>themes for Breakout 2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13:15 		Breakout 2 (Groups of 4-7), max 5 topics: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			What is the problem; and “so what?”</a:t>
            </a:r>
            <a:endParaRPr b="1" sz="11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Based on collectively identified themes, What: define the problem, name the problem, How: Concrete implementation (short and long term possibilities).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14:00 		Plenary: </a:t>
            </a:r>
            <a:r>
              <a:rPr lang="en-GB" sz="1100">
                <a:solidFill>
                  <a:schemeClr val="dk1"/>
                </a:solidFill>
              </a:rPr>
              <a:t>break out report back, Collective Reflection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			Record key tasks, reflect on findings, </a:t>
            </a:r>
            <a:r>
              <a:rPr lang="en-GB" sz="1100">
                <a:solidFill>
                  <a:schemeClr val="dk1"/>
                </a:solidFill>
              </a:rPr>
              <a:t>determine</a:t>
            </a:r>
            <a:r>
              <a:rPr lang="en-GB" sz="1100">
                <a:solidFill>
                  <a:schemeClr val="dk1"/>
                </a:solidFill>
              </a:rPr>
              <a:t> themes for next breakout.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14.30 		Coffee break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14:45 		Breakout 3: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Concrete actions to take.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	on collectively identified themes and concrete actions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15:30 		Plenary: </a:t>
            </a:r>
            <a:r>
              <a:rPr lang="en-GB" sz="1100">
                <a:solidFill>
                  <a:schemeClr val="dk1"/>
                </a:solidFill>
              </a:rPr>
              <a:t>identified concrete actions (what and when)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16:00 		Next steps:</a:t>
            </a:r>
            <a:r>
              <a:rPr lang="en-GB" sz="1100">
                <a:solidFill>
                  <a:schemeClr val="dk1"/>
                </a:solidFill>
              </a:rPr>
              <a:t> how to organise follow up workshops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16:30 		Closing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Rules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Be </a:t>
            </a:r>
            <a:r>
              <a:rPr b="1" lang="en-GB"/>
              <a:t>mindful of sub-disciplinary culture: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</a:t>
            </a:r>
            <a:r>
              <a:rPr lang="en-GB"/>
              <a:t>hat you consider basic knowledge may be entirely unknown to your conversation partner.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Be prepared to play devil’s advocate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Avoid drowning in details: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Identify key problems at the abstract level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Be aware of our stakeholders: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ELLIS, ML community, ….?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Be mindful that strategy is implemented by concrete action: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</a:t>
            </a:r>
            <a:r>
              <a:rPr lang="en-GB"/>
              <a:t>each</a:t>
            </a:r>
            <a:r>
              <a:rPr lang="en-GB"/>
              <a:t> abstracted problem, have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short term easy goals (2025)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longer term more ambitious goals 2026-...?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Breakout 1 (groups of 5) till noon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What is Metascience for ML: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Assign a chair, assign a minute taker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What is this ?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What shouldn’t it be?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What are key themes/topics to address?</a:t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At the end: Write down key themes/topics on post-its for clustering,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Breakout 2 (groups of 5)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What is Metascience for ML: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Assign a chair, assign a minute taker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What is the problem; and “so what?”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Based on collectively identified themes, What: define the problem, name the problem, How: Concrete implementation (short and long term possibilities).</a:t>
            </a:r>
            <a:endParaRPr sz="27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At the end: Write down key themes/topics on post-its for clustering,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Breakout 3 (groups of 5)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What is Metascience for ML: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Assign a chair, assign a minute taker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What is the problem; and “so what?”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Based on collectively identified themes, What: define the problem, name the problem, How: Concrete implementation (short and long term possibilities).</a:t>
            </a:r>
            <a:endParaRPr sz="27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At the end: Write down key themes/topics on post-its for clustering,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