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8" r:id="rId3"/>
    <p:sldId id="259" r:id="rId4"/>
    <p:sldId id="269" r:id="rId5"/>
    <p:sldId id="257" r:id="rId6"/>
    <p:sldId id="258" r:id="rId7"/>
    <p:sldId id="263" r:id="rId8"/>
    <p:sldId id="273"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843EBF1E-7484-4ADA-383E-80FDF3235442}" name="Douwe den Blanken" initials="DdB" userId="S::dmjdenblanken@tudelft.nl::c406bcc6-bda8-4022-a4e2-9454bbf4b01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1"/>
    <p:restoredTop sz="81463"/>
  </p:normalViewPr>
  <p:slideViewPr>
    <p:cSldViewPr snapToGrid="0">
      <p:cViewPr>
        <p:scale>
          <a:sx n="110" d="100"/>
          <a:sy n="110" d="100"/>
        </p:scale>
        <p:origin x="-2968"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17F26-7277-614A-B42F-E305547639E9}" type="datetimeFigureOut">
              <a:rPr lang="en-US" smtClean="0"/>
              <a:t>6/19/25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B675B-77E2-944E-91AB-CBCF8B1BB5DD}" type="slidenum">
              <a:rPr lang="en-US" smtClean="0"/>
              <a:t>‹#›</a:t>
            </a:fld>
            <a:endParaRPr lang="en-US"/>
          </a:p>
        </p:txBody>
      </p:sp>
    </p:spTree>
    <p:extLst>
      <p:ext uri="{BB962C8B-B14F-4D97-AF65-F5344CB8AC3E}">
        <p14:creationId xmlns:p14="http://schemas.microsoft.com/office/powerpoint/2010/main" val="240870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Douwe and the title of my pitch is: from meta-learning to meta-science and back</a:t>
            </a:r>
          </a:p>
        </p:txBody>
      </p:sp>
      <p:sp>
        <p:nvSpPr>
          <p:cNvPr id="4" name="Slide Number Placeholder 3"/>
          <p:cNvSpPr>
            <a:spLocks noGrp="1"/>
          </p:cNvSpPr>
          <p:nvPr>
            <p:ph type="sldNum" sz="quarter" idx="5"/>
          </p:nvPr>
        </p:nvSpPr>
        <p:spPr/>
        <p:txBody>
          <a:bodyPr/>
          <a:lstStyle/>
          <a:p>
            <a:fld id="{838B675B-77E2-944E-91AB-CBCF8B1BB5DD}" type="slidenum">
              <a:rPr lang="en-US" smtClean="0"/>
              <a:t>1</a:t>
            </a:fld>
            <a:endParaRPr lang="en-US"/>
          </a:p>
        </p:txBody>
      </p:sp>
    </p:spTree>
    <p:extLst>
      <p:ext uri="{BB962C8B-B14F-4D97-AF65-F5344CB8AC3E}">
        <p14:creationId xmlns:p14="http://schemas.microsoft.com/office/powerpoint/2010/main" val="79036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wanted to talk about the definition of meta-science</a:t>
            </a:r>
          </a:p>
          <a:p>
            <a:endParaRPr lang="en-US" dirty="0"/>
          </a:p>
          <a:p>
            <a:r>
              <a:rPr lang="en-US" dirty="0"/>
              <a:t>Immediately, an analogy came to mind</a:t>
            </a:r>
          </a:p>
          <a:p>
            <a:endParaRPr lang="en-US" dirty="0"/>
          </a:p>
          <a:p>
            <a:r>
              <a:rPr lang="en-US" dirty="0"/>
              <a:t>External conditions or hyperparameters</a:t>
            </a:r>
          </a:p>
          <a:p>
            <a:endParaRPr lang="en-US" dirty="0"/>
          </a:p>
          <a:p>
            <a:r>
              <a:rPr lang="en-US" dirty="0"/>
              <a:t>Instead of optimizer </a:t>
            </a:r>
            <a:r>
              <a:rPr lang="en-US" dirty="0" err="1"/>
              <a:t>funcitons</a:t>
            </a:r>
            <a:r>
              <a:rPr lang="en-US" dirty="0"/>
              <a:t>, its you that has to puzzle together right side of ingredients to make sure your experiment work</a:t>
            </a:r>
          </a:p>
          <a:p>
            <a:endParaRPr lang="en-US" dirty="0"/>
          </a:p>
          <a:p>
            <a:r>
              <a:rPr lang="en-US" dirty="0"/>
              <a:t>But how well you can do this process depends on some </a:t>
            </a:r>
            <a:r>
              <a:rPr lang="en-US" dirty="0" err="1"/>
              <a:t>hyperparmeters</a:t>
            </a:r>
            <a:r>
              <a:rPr lang="en-US" dirty="0"/>
              <a:t>, I would like to refer to them as external conditions</a:t>
            </a:r>
          </a:p>
          <a:p>
            <a:endParaRPr lang="en-US" dirty="0"/>
          </a:p>
          <a:p>
            <a:r>
              <a:rPr lang="en-US" dirty="0"/>
              <a:t>Here today to understand what are the right external conditions from all of our separate inner loop machine learning science</a:t>
            </a:r>
          </a:p>
        </p:txBody>
      </p:sp>
      <p:sp>
        <p:nvSpPr>
          <p:cNvPr id="4" name="Slide Number Placeholder 3"/>
          <p:cNvSpPr>
            <a:spLocks noGrp="1"/>
          </p:cNvSpPr>
          <p:nvPr>
            <p:ph type="sldNum" sz="quarter" idx="5"/>
          </p:nvPr>
        </p:nvSpPr>
        <p:spPr/>
        <p:txBody>
          <a:bodyPr/>
          <a:lstStyle/>
          <a:p>
            <a:fld id="{838B675B-77E2-944E-91AB-CBCF8B1BB5DD}" type="slidenum">
              <a:rPr lang="en-US" smtClean="0"/>
              <a:t>2</a:t>
            </a:fld>
            <a:endParaRPr lang="en-US"/>
          </a:p>
        </p:txBody>
      </p:sp>
    </p:spTree>
    <p:extLst>
      <p:ext uri="{BB962C8B-B14F-4D97-AF65-F5344CB8AC3E}">
        <p14:creationId xmlns:p14="http://schemas.microsoft.com/office/powerpoint/2010/main" val="66630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definition in mind, I wanted take a look at some of the practical problems  that meta-science could address</a:t>
            </a:r>
          </a:p>
        </p:txBody>
      </p:sp>
      <p:sp>
        <p:nvSpPr>
          <p:cNvPr id="4" name="Slide Number Placeholder 3"/>
          <p:cNvSpPr>
            <a:spLocks noGrp="1"/>
          </p:cNvSpPr>
          <p:nvPr>
            <p:ph type="sldNum" sz="quarter" idx="5"/>
          </p:nvPr>
        </p:nvSpPr>
        <p:spPr/>
        <p:txBody>
          <a:bodyPr/>
          <a:lstStyle/>
          <a:p>
            <a:fld id="{838B675B-77E2-944E-91AB-CBCF8B1BB5DD}" type="slidenum">
              <a:rPr lang="en-US" smtClean="0"/>
              <a:t>4</a:t>
            </a:fld>
            <a:endParaRPr lang="en-US"/>
          </a:p>
        </p:txBody>
      </p:sp>
    </p:spTree>
    <p:extLst>
      <p:ext uri="{BB962C8B-B14F-4D97-AF65-F5344CB8AC3E}">
        <p14:creationId xmlns:p14="http://schemas.microsoft.com/office/powerpoint/2010/main" val="87973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wanted to touch om some practical problems that demonstrate a need for metascience for ml</a:t>
            </a:r>
          </a:p>
          <a:p>
            <a:r>
              <a:rPr lang="en-US" dirty="0"/>
              <a:t>So for example, in our lab</a:t>
            </a:r>
          </a:p>
        </p:txBody>
      </p:sp>
      <p:sp>
        <p:nvSpPr>
          <p:cNvPr id="4" name="Slide Number Placeholder 3"/>
          <p:cNvSpPr>
            <a:spLocks noGrp="1"/>
          </p:cNvSpPr>
          <p:nvPr>
            <p:ph type="sldNum" sz="quarter" idx="5"/>
          </p:nvPr>
        </p:nvSpPr>
        <p:spPr/>
        <p:txBody>
          <a:bodyPr/>
          <a:lstStyle/>
          <a:p>
            <a:fld id="{838B675B-77E2-944E-91AB-CBCF8B1BB5DD}" type="slidenum">
              <a:rPr lang="en-US" smtClean="0"/>
              <a:t>5</a:t>
            </a:fld>
            <a:endParaRPr lang="en-US"/>
          </a:p>
        </p:txBody>
      </p:sp>
    </p:spTree>
    <p:extLst>
      <p:ext uri="{BB962C8B-B14F-4D97-AF65-F5344CB8AC3E}">
        <p14:creationId xmlns:p14="http://schemas.microsoft.com/office/powerpoint/2010/main" val="799870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together forces you to improve your code and clarity and makes sure it maintainable by someone else other than </a:t>
            </a:r>
            <a:r>
              <a:rPr lang="en-US" dirty="0" err="1"/>
              <a:t>yourelf</a:t>
            </a:r>
            <a:endParaRPr lang="en-US" dirty="0"/>
          </a:p>
          <a:p>
            <a:endParaRPr lang="en-US" dirty="0"/>
          </a:p>
          <a:p>
            <a:r>
              <a:rPr lang="en-US" dirty="0"/>
              <a:t>For the standardization of the ML workflow and to improve the external, I have actually attempted to build a framework for </a:t>
            </a:r>
            <a:r>
              <a:rPr lang="en-US" dirty="0" err="1"/>
              <a:t>thi</a:t>
            </a:r>
            <a:endParaRPr lang="en-US" dirty="0"/>
          </a:p>
        </p:txBody>
      </p:sp>
      <p:sp>
        <p:nvSpPr>
          <p:cNvPr id="4" name="Slide Number Placeholder 3"/>
          <p:cNvSpPr>
            <a:spLocks noGrp="1"/>
          </p:cNvSpPr>
          <p:nvPr>
            <p:ph type="sldNum" sz="quarter" idx="5"/>
          </p:nvPr>
        </p:nvSpPr>
        <p:spPr/>
        <p:txBody>
          <a:bodyPr/>
          <a:lstStyle/>
          <a:p>
            <a:fld id="{838B675B-77E2-944E-91AB-CBCF8B1BB5DD}" type="slidenum">
              <a:rPr lang="en-US" smtClean="0"/>
              <a:t>6</a:t>
            </a:fld>
            <a:endParaRPr lang="en-US"/>
          </a:p>
        </p:txBody>
      </p:sp>
    </p:spTree>
    <p:extLst>
      <p:ext uri="{BB962C8B-B14F-4D97-AF65-F5344CB8AC3E}">
        <p14:creationId xmlns:p14="http://schemas.microsoft.com/office/powerpoint/2010/main" val="2549440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Differences from other tools:</a:t>
            </a:r>
          </a:p>
          <a:p>
            <a:endParaRPr lang="en-US" dirty="0"/>
          </a:p>
          <a:p>
            <a:pPr marL="171450" indent="-171450">
              <a:buFont typeface="Arial" panose="020B0604020202020204" pitchFamily="34" charset="0"/>
              <a:buChar char="•"/>
            </a:pPr>
            <a:r>
              <a:rPr lang="en-US" dirty="0"/>
              <a:t>Other tools do not have their own cli, so you would have to manually create a cli for each new project; for </a:t>
            </a:r>
            <a:r>
              <a:rPr lang="en-US" dirty="0" err="1"/>
              <a:t>autolightning</a:t>
            </a:r>
            <a:r>
              <a:rPr lang="en-US" dirty="0"/>
              <a:t>, only a config file is required</a:t>
            </a:r>
          </a:p>
          <a:p>
            <a:pPr marL="171450" indent="-171450">
              <a:buFont typeface="Arial" panose="020B0604020202020204" pitchFamily="34" charset="0"/>
              <a:buChar char="•"/>
            </a:pPr>
            <a:r>
              <a:rPr lang="en-US" dirty="0"/>
              <a:t>Alternatives are based on Hydra and require you to learn another framework, while </a:t>
            </a:r>
            <a:r>
              <a:rPr lang="en-US" dirty="0" err="1"/>
              <a:t>autolightning</a:t>
            </a:r>
            <a:r>
              <a:rPr lang="en-US" dirty="0"/>
              <a:t> builds directly on lightnings CLI</a:t>
            </a:r>
          </a:p>
          <a:p>
            <a:pPr marL="171450" indent="-171450">
              <a:buFont typeface="Arial" panose="020B0604020202020204" pitchFamily="34" charset="0"/>
              <a:buChar char="•"/>
            </a:pPr>
            <a:r>
              <a:rPr lang="en-US" dirty="0"/>
              <a:t>Or they require a code template</a:t>
            </a:r>
          </a:p>
          <a:p>
            <a:pPr marL="171450" indent="-171450">
              <a:buFont typeface="Arial" panose="020B0604020202020204" pitchFamily="34" charset="0"/>
              <a:buChar char="•"/>
            </a:pPr>
            <a:r>
              <a:rPr lang="en-US" dirty="0"/>
              <a:t>Ours requires zero-code</a:t>
            </a:r>
          </a:p>
          <a:p>
            <a:pPr marL="171450" indent="-171450">
              <a:buFont typeface="Arial" panose="020B0604020202020204" pitchFamily="34" charset="0"/>
              <a:buChar char="•"/>
            </a:pPr>
            <a:r>
              <a:rPr lang="en-US" dirty="0"/>
              <a:t>Others do not have support for advanced configurations like parts of network frozen or model compilation</a:t>
            </a:r>
          </a:p>
          <a:p>
            <a:pPr marL="171450" indent="-171450">
              <a:buFont typeface="Arial" panose="020B0604020202020204" pitchFamily="34" charset="0"/>
              <a:buChar char="•"/>
            </a:pPr>
            <a:r>
              <a:rPr lang="en-US" dirty="0"/>
              <a:t>And most importantly: do not have equivalent code for </a:t>
            </a:r>
            <a:r>
              <a:rPr lang="en-US" dirty="0" err="1"/>
              <a:t>Jupyter</a:t>
            </a:r>
            <a:r>
              <a:rPr lang="en-US" dirty="0"/>
              <a:t> notebooks</a:t>
            </a:r>
          </a:p>
          <a:p>
            <a:pPr marL="171450" indent="-171450">
              <a:buFont typeface="Arial" panose="020B0604020202020204" pitchFamily="34" charset="0"/>
              <a:buChar char="•"/>
            </a:pPr>
            <a:r>
              <a:rPr lang="en-US" dirty="0"/>
              <a:t>Lightning itself does not have strong support for configurations that extend other configurations, solved that via Python configuration files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38B675B-77E2-944E-91AB-CBCF8B1BB5DD}" type="slidenum">
              <a:rPr lang="en-US" smtClean="0"/>
              <a:t>7</a:t>
            </a:fld>
            <a:endParaRPr lang="en-US"/>
          </a:p>
        </p:txBody>
      </p:sp>
    </p:spTree>
    <p:extLst>
      <p:ext uri="{BB962C8B-B14F-4D97-AF65-F5344CB8AC3E}">
        <p14:creationId xmlns:p14="http://schemas.microsoft.com/office/powerpoint/2010/main" val="156107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E6FC8-782B-C820-502E-DB1519715D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8D8A4-4A4A-AE04-73BA-8AF7F67021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1BD839-32B9-9505-9F18-DC6ECD046EA0}"/>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I guess the </a:t>
            </a:r>
            <a:r>
              <a:rPr lang="en-US" sz="1200" kern="1200" dirty="0" err="1">
                <a:solidFill>
                  <a:schemeClr val="tx1"/>
                </a:solidFill>
                <a:effectLst/>
                <a:latin typeface="+mn-lt"/>
                <a:ea typeface="+mn-ea"/>
                <a:cs typeface="+mn-cs"/>
              </a:rPr>
              <a:t>autolightning</a:t>
            </a:r>
            <a:r>
              <a:rPr lang="en-US" sz="1200" kern="1200" dirty="0">
                <a:solidFill>
                  <a:schemeClr val="tx1"/>
                </a:solidFill>
                <a:effectLst/>
                <a:latin typeface="+mn-lt"/>
                <a:ea typeface="+mn-ea"/>
                <a:cs typeface="+mn-cs"/>
              </a:rPr>
              <a:t> key points have been filled in since then, just don't forget to loop back to the big picture on how </a:t>
            </a:r>
            <a:r>
              <a:rPr lang="en-US" sz="1200" kern="1200" dirty="0" err="1">
                <a:solidFill>
                  <a:schemeClr val="tx1"/>
                </a:solidFill>
                <a:effectLst/>
                <a:latin typeface="+mn-lt"/>
                <a:ea typeface="+mn-ea"/>
                <a:cs typeface="+mn-cs"/>
              </a:rPr>
              <a:t>autolightning</a:t>
            </a:r>
            <a:r>
              <a:rPr lang="en-US" sz="1200" kern="1200" dirty="0">
                <a:solidFill>
                  <a:schemeClr val="tx1"/>
                </a:solidFill>
                <a:effectLst/>
                <a:latin typeface="+mn-lt"/>
                <a:ea typeface="+mn-ea"/>
                <a:cs typeface="+mn-cs"/>
              </a:rPr>
              <a:t> (has) served the greater goal you have talked about, and what needs to be done to take it to the next step, which will then nicely close your pitch and open for questions</a:t>
            </a:r>
          </a:p>
        </p:txBody>
      </p:sp>
      <p:sp>
        <p:nvSpPr>
          <p:cNvPr id="4" name="Slide Number Placeholder 3">
            <a:extLst>
              <a:ext uri="{FF2B5EF4-FFF2-40B4-BE49-F238E27FC236}">
                <a16:creationId xmlns:a16="http://schemas.microsoft.com/office/drawing/2014/main" id="{3952E79D-7F8B-DEAD-2C09-321B5BE03D61}"/>
              </a:ext>
            </a:extLst>
          </p:cNvPr>
          <p:cNvSpPr>
            <a:spLocks noGrp="1"/>
          </p:cNvSpPr>
          <p:nvPr>
            <p:ph type="sldNum" sz="quarter" idx="5"/>
          </p:nvPr>
        </p:nvSpPr>
        <p:spPr/>
        <p:txBody>
          <a:bodyPr/>
          <a:lstStyle/>
          <a:p>
            <a:fld id="{838B675B-77E2-944E-91AB-CBCF8B1BB5DD}" type="slidenum">
              <a:rPr lang="en-US" smtClean="0"/>
              <a:t>8</a:t>
            </a:fld>
            <a:endParaRPr lang="en-US"/>
          </a:p>
        </p:txBody>
      </p:sp>
    </p:spTree>
    <p:extLst>
      <p:ext uri="{BB962C8B-B14F-4D97-AF65-F5344CB8AC3E}">
        <p14:creationId xmlns:p14="http://schemas.microsoft.com/office/powerpoint/2010/main" val="1760501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27C2-4EFC-48B1-8ADA-F3E5548849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1D1FF1-7F47-E3ED-B265-9E266DD63A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A29BEA-1107-2253-22A1-951DB47D6354}"/>
              </a:ext>
            </a:extLst>
          </p:cNvPr>
          <p:cNvSpPr>
            <a:spLocks noGrp="1"/>
          </p:cNvSpPr>
          <p:nvPr>
            <p:ph type="dt" sz="half" idx="10"/>
          </p:nvPr>
        </p:nvSpPr>
        <p:spPr/>
        <p:txBody>
          <a:bodyPr/>
          <a:lstStyle/>
          <a:p>
            <a:fld id="{882E4ED3-3628-8D49-AECD-F77E81368DD4}" type="datetime1">
              <a:rPr lang="en-US" smtClean="0"/>
              <a:t>6/19/25</a:t>
            </a:fld>
            <a:endParaRPr lang="en-US"/>
          </a:p>
        </p:txBody>
      </p:sp>
      <p:sp>
        <p:nvSpPr>
          <p:cNvPr id="5" name="Footer Placeholder 4">
            <a:extLst>
              <a:ext uri="{FF2B5EF4-FFF2-40B4-BE49-F238E27FC236}">
                <a16:creationId xmlns:a16="http://schemas.microsoft.com/office/drawing/2014/main" id="{71BEC889-2201-AA6C-D1AD-99228FAD5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0512F6-D2F2-BE2C-51B2-E8FD126910FE}"/>
              </a:ext>
            </a:extLst>
          </p:cNvPr>
          <p:cNvSpPr>
            <a:spLocks noGrp="1"/>
          </p:cNvSpPr>
          <p:nvPr>
            <p:ph type="sldNum" sz="quarter" idx="12"/>
          </p:nvPr>
        </p:nvSpPr>
        <p:spPr/>
        <p:txBody>
          <a:bodyPr/>
          <a:lstStyle/>
          <a:p>
            <a:fld id="{5EA9192E-EB90-A54E-AFE9-194E93AA387E}" type="slidenum">
              <a:rPr lang="en-US" smtClean="0"/>
              <a:t>‹#›</a:t>
            </a:fld>
            <a:endParaRPr lang="en-US"/>
          </a:p>
        </p:txBody>
      </p:sp>
    </p:spTree>
    <p:extLst>
      <p:ext uri="{BB962C8B-B14F-4D97-AF65-F5344CB8AC3E}">
        <p14:creationId xmlns:p14="http://schemas.microsoft.com/office/powerpoint/2010/main" val="4288863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2766-C396-2E51-C94B-409229D333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1D6A8A-9D47-BDB5-B92B-26EC21B6ED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4F042-4D7F-AA1C-62A2-8215FA92A5DB}"/>
              </a:ext>
            </a:extLst>
          </p:cNvPr>
          <p:cNvSpPr>
            <a:spLocks noGrp="1"/>
          </p:cNvSpPr>
          <p:nvPr>
            <p:ph type="dt" sz="half" idx="10"/>
          </p:nvPr>
        </p:nvSpPr>
        <p:spPr/>
        <p:txBody>
          <a:bodyPr/>
          <a:lstStyle/>
          <a:p>
            <a:fld id="{3405E030-095D-144A-9A09-DDAA6FB2DDA5}" type="datetime1">
              <a:rPr lang="en-US" smtClean="0"/>
              <a:t>6/19/25</a:t>
            </a:fld>
            <a:endParaRPr lang="en-US"/>
          </a:p>
        </p:txBody>
      </p:sp>
      <p:sp>
        <p:nvSpPr>
          <p:cNvPr id="5" name="Footer Placeholder 4">
            <a:extLst>
              <a:ext uri="{FF2B5EF4-FFF2-40B4-BE49-F238E27FC236}">
                <a16:creationId xmlns:a16="http://schemas.microsoft.com/office/drawing/2014/main" id="{64879E58-5543-1848-630D-A768BBC38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B8F8-F691-C693-0D5D-00DB8ED8B695}"/>
              </a:ext>
            </a:extLst>
          </p:cNvPr>
          <p:cNvSpPr>
            <a:spLocks noGrp="1"/>
          </p:cNvSpPr>
          <p:nvPr>
            <p:ph type="sldNum" sz="quarter" idx="12"/>
          </p:nvPr>
        </p:nvSpPr>
        <p:spPr/>
        <p:txBody>
          <a:bodyPr/>
          <a:lstStyle/>
          <a:p>
            <a:fld id="{5EA9192E-EB90-A54E-AFE9-194E93AA387E}" type="slidenum">
              <a:rPr lang="en-US" smtClean="0"/>
              <a:t>‹#›</a:t>
            </a:fld>
            <a:endParaRPr lang="en-US"/>
          </a:p>
        </p:txBody>
      </p:sp>
    </p:spTree>
    <p:extLst>
      <p:ext uri="{BB962C8B-B14F-4D97-AF65-F5344CB8AC3E}">
        <p14:creationId xmlns:p14="http://schemas.microsoft.com/office/powerpoint/2010/main" val="78846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06888-E4B6-3473-0A7B-BC27FD129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E036E6-D00B-A638-05F0-0E525ABCE6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DA56FA-2E38-9ADD-1CF3-D047F65003BB}"/>
              </a:ext>
            </a:extLst>
          </p:cNvPr>
          <p:cNvSpPr>
            <a:spLocks noGrp="1"/>
          </p:cNvSpPr>
          <p:nvPr>
            <p:ph type="dt" sz="half" idx="10"/>
          </p:nvPr>
        </p:nvSpPr>
        <p:spPr/>
        <p:txBody>
          <a:bodyPr/>
          <a:lstStyle/>
          <a:p>
            <a:fld id="{ACD8B251-8E64-E343-B853-A1DA1A80B18C}" type="datetime1">
              <a:rPr lang="en-US" smtClean="0"/>
              <a:t>6/19/25</a:t>
            </a:fld>
            <a:endParaRPr lang="en-US"/>
          </a:p>
        </p:txBody>
      </p:sp>
      <p:sp>
        <p:nvSpPr>
          <p:cNvPr id="5" name="Footer Placeholder 4">
            <a:extLst>
              <a:ext uri="{FF2B5EF4-FFF2-40B4-BE49-F238E27FC236}">
                <a16:creationId xmlns:a16="http://schemas.microsoft.com/office/drawing/2014/main" id="{ABAD6C28-758B-61BC-F500-3946FC63A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5FD32-B07B-35B7-BA52-171F868EB2C3}"/>
              </a:ext>
            </a:extLst>
          </p:cNvPr>
          <p:cNvSpPr>
            <a:spLocks noGrp="1"/>
          </p:cNvSpPr>
          <p:nvPr>
            <p:ph type="sldNum" sz="quarter" idx="12"/>
          </p:nvPr>
        </p:nvSpPr>
        <p:spPr/>
        <p:txBody>
          <a:bodyPr/>
          <a:lstStyle/>
          <a:p>
            <a:fld id="{5EA9192E-EB90-A54E-AFE9-194E93AA387E}" type="slidenum">
              <a:rPr lang="en-US" smtClean="0"/>
              <a:t>‹#›</a:t>
            </a:fld>
            <a:endParaRPr lang="en-US"/>
          </a:p>
        </p:txBody>
      </p:sp>
    </p:spTree>
    <p:extLst>
      <p:ext uri="{BB962C8B-B14F-4D97-AF65-F5344CB8AC3E}">
        <p14:creationId xmlns:p14="http://schemas.microsoft.com/office/powerpoint/2010/main" val="279432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39D66-85AA-3EBF-3F12-BAE56B2352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7607D-EA64-18F0-7E32-F5FAFC1C38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688F35-FDED-92DB-2563-57AC88905C1E}"/>
              </a:ext>
            </a:extLst>
          </p:cNvPr>
          <p:cNvSpPr>
            <a:spLocks noGrp="1"/>
          </p:cNvSpPr>
          <p:nvPr>
            <p:ph type="dt" sz="half" idx="10"/>
          </p:nvPr>
        </p:nvSpPr>
        <p:spPr/>
        <p:txBody>
          <a:bodyPr/>
          <a:lstStyle/>
          <a:p>
            <a:fld id="{6EA2BC1B-06D4-D043-A877-296DA8251691}" type="datetime1">
              <a:rPr lang="en-US" smtClean="0"/>
              <a:t>6/19/25</a:t>
            </a:fld>
            <a:endParaRPr lang="en-US"/>
          </a:p>
        </p:txBody>
      </p:sp>
      <p:sp>
        <p:nvSpPr>
          <p:cNvPr id="5" name="Footer Placeholder 4">
            <a:extLst>
              <a:ext uri="{FF2B5EF4-FFF2-40B4-BE49-F238E27FC236}">
                <a16:creationId xmlns:a16="http://schemas.microsoft.com/office/drawing/2014/main" id="{88E1BC3F-F8F5-DCE1-EE2A-5D8B13B85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67699-4DD6-30DC-3C17-3AA6889ECEC8}"/>
              </a:ext>
            </a:extLst>
          </p:cNvPr>
          <p:cNvSpPr>
            <a:spLocks noGrp="1"/>
          </p:cNvSpPr>
          <p:nvPr>
            <p:ph type="sldNum" sz="quarter" idx="12"/>
          </p:nvPr>
        </p:nvSpPr>
        <p:spPr/>
        <p:txBody>
          <a:bodyPr/>
          <a:lstStyle/>
          <a:p>
            <a:fld id="{5EA9192E-EB90-A54E-AFE9-194E93AA387E}" type="slidenum">
              <a:rPr lang="en-US" smtClean="0"/>
              <a:t>‹#›</a:t>
            </a:fld>
            <a:endParaRPr lang="en-US"/>
          </a:p>
        </p:txBody>
      </p:sp>
    </p:spTree>
    <p:extLst>
      <p:ext uri="{BB962C8B-B14F-4D97-AF65-F5344CB8AC3E}">
        <p14:creationId xmlns:p14="http://schemas.microsoft.com/office/powerpoint/2010/main" val="67126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FCD1A-38BF-AA2B-776D-13FDA34D4E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215DDB-A4BA-579E-CDA4-83A4380EE16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22A7D1-9F51-E512-90EF-DEFD6745EF8B}"/>
              </a:ext>
            </a:extLst>
          </p:cNvPr>
          <p:cNvSpPr>
            <a:spLocks noGrp="1"/>
          </p:cNvSpPr>
          <p:nvPr>
            <p:ph type="dt" sz="half" idx="10"/>
          </p:nvPr>
        </p:nvSpPr>
        <p:spPr/>
        <p:txBody>
          <a:bodyPr/>
          <a:lstStyle/>
          <a:p>
            <a:fld id="{FB07F9AF-817B-AA41-93DB-816854464DCA}" type="datetime1">
              <a:rPr lang="en-US" smtClean="0"/>
              <a:t>6/19/25</a:t>
            </a:fld>
            <a:endParaRPr lang="en-US"/>
          </a:p>
        </p:txBody>
      </p:sp>
      <p:sp>
        <p:nvSpPr>
          <p:cNvPr id="5" name="Footer Placeholder 4">
            <a:extLst>
              <a:ext uri="{FF2B5EF4-FFF2-40B4-BE49-F238E27FC236}">
                <a16:creationId xmlns:a16="http://schemas.microsoft.com/office/drawing/2014/main" id="{41387A99-C924-BBF8-9447-9150A278E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37365-5262-C7A5-21CC-D0BD5041C39D}"/>
              </a:ext>
            </a:extLst>
          </p:cNvPr>
          <p:cNvSpPr>
            <a:spLocks noGrp="1"/>
          </p:cNvSpPr>
          <p:nvPr>
            <p:ph type="sldNum" sz="quarter" idx="12"/>
          </p:nvPr>
        </p:nvSpPr>
        <p:spPr/>
        <p:txBody>
          <a:bodyPr/>
          <a:lstStyle/>
          <a:p>
            <a:fld id="{5EA9192E-EB90-A54E-AFE9-194E93AA387E}" type="slidenum">
              <a:rPr lang="en-US" smtClean="0"/>
              <a:t>‹#›</a:t>
            </a:fld>
            <a:endParaRPr lang="en-US"/>
          </a:p>
        </p:txBody>
      </p:sp>
    </p:spTree>
    <p:extLst>
      <p:ext uri="{BB962C8B-B14F-4D97-AF65-F5344CB8AC3E}">
        <p14:creationId xmlns:p14="http://schemas.microsoft.com/office/powerpoint/2010/main" val="334536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5B63-E164-5163-12F4-660E7CF85D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C28E27-8EEC-FC4D-B539-CE204B7AE1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735AA6-296C-3E19-EE64-A73ABBBAD6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84B3E7-8493-10F9-1DE0-AF432A848AB6}"/>
              </a:ext>
            </a:extLst>
          </p:cNvPr>
          <p:cNvSpPr>
            <a:spLocks noGrp="1"/>
          </p:cNvSpPr>
          <p:nvPr>
            <p:ph type="dt" sz="half" idx="10"/>
          </p:nvPr>
        </p:nvSpPr>
        <p:spPr/>
        <p:txBody>
          <a:bodyPr/>
          <a:lstStyle/>
          <a:p>
            <a:fld id="{4C3DBF0F-A633-BA4E-BEFD-D8F06D3D82E5}" type="datetime1">
              <a:rPr lang="en-US" smtClean="0"/>
              <a:t>6/19/25</a:t>
            </a:fld>
            <a:endParaRPr lang="en-US"/>
          </a:p>
        </p:txBody>
      </p:sp>
      <p:sp>
        <p:nvSpPr>
          <p:cNvPr id="6" name="Footer Placeholder 5">
            <a:extLst>
              <a:ext uri="{FF2B5EF4-FFF2-40B4-BE49-F238E27FC236}">
                <a16:creationId xmlns:a16="http://schemas.microsoft.com/office/drawing/2014/main" id="{CEED8AA4-741C-5B98-BBC0-F275FDCFA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1A860E-45D8-9245-217B-1FB1141FCB6D}"/>
              </a:ext>
            </a:extLst>
          </p:cNvPr>
          <p:cNvSpPr>
            <a:spLocks noGrp="1"/>
          </p:cNvSpPr>
          <p:nvPr>
            <p:ph type="sldNum" sz="quarter" idx="12"/>
          </p:nvPr>
        </p:nvSpPr>
        <p:spPr/>
        <p:txBody>
          <a:bodyPr/>
          <a:lstStyle/>
          <a:p>
            <a:fld id="{5EA9192E-EB90-A54E-AFE9-194E93AA387E}" type="slidenum">
              <a:rPr lang="en-US" smtClean="0"/>
              <a:t>‹#›</a:t>
            </a:fld>
            <a:endParaRPr lang="en-US"/>
          </a:p>
        </p:txBody>
      </p:sp>
    </p:spTree>
    <p:extLst>
      <p:ext uri="{BB962C8B-B14F-4D97-AF65-F5344CB8AC3E}">
        <p14:creationId xmlns:p14="http://schemas.microsoft.com/office/powerpoint/2010/main" val="3989426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1563-C340-E20E-8A90-643B78AAA0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6EE443-D536-48C0-94BF-CD078B3779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C80529-C274-7F91-CC73-B468686D3F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C23667-4F8D-6316-0E9A-8383195E48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65B738-3461-50EE-BA68-26C1389445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AB91E7-86FA-37A1-1D8F-6AA52BDFD71F}"/>
              </a:ext>
            </a:extLst>
          </p:cNvPr>
          <p:cNvSpPr>
            <a:spLocks noGrp="1"/>
          </p:cNvSpPr>
          <p:nvPr>
            <p:ph type="dt" sz="half" idx="10"/>
          </p:nvPr>
        </p:nvSpPr>
        <p:spPr/>
        <p:txBody>
          <a:bodyPr/>
          <a:lstStyle/>
          <a:p>
            <a:fld id="{13D087D9-A225-364D-805B-F69D399C024E}" type="datetime1">
              <a:rPr lang="en-US" smtClean="0"/>
              <a:t>6/19/25</a:t>
            </a:fld>
            <a:endParaRPr lang="en-US"/>
          </a:p>
        </p:txBody>
      </p:sp>
      <p:sp>
        <p:nvSpPr>
          <p:cNvPr id="8" name="Footer Placeholder 7">
            <a:extLst>
              <a:ext uri="{FF2B5EF4-FFF2-40B4-BE49-F238E27FC236}">
                <a16:creationId xmlns:a16="http://schemas.microsoft.com/office/drawing/2014/main" id="{A24088FF-9CF5-7196-A718-CD9FCAE5C2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F207FC-FBA3-8507-2DCD-83C63F595BA4}"/>
              </a:ext>
            </a:extLst>
          </p:cNvPr>
          <p:cNvSpPr>
            <a:spLocks noGrp="1"/>
          </p:cNvSpPr>
          <p:nvPr>
            <p:ph type="sldNum" sz="quarter" idx="12"/>
          </p:nvPr>
        </p:nvSpPr>
        <p:spPr/>
        <p:txBody>
          <a:bodyPr/>
          <a:lstStyle/>
          <a:p>
            <a:fld id="{5EA9192E-EB90-A54E-AFE9-194E93AA387E}" type="slidenum">
              <a:rPr lang="en-US" smtClean="0"/>
              <a:t>‹#›</a:t>
            </a:fld>
            <a:endParaRPr lang="en-US"/>
          </a:p>
        </p:txBody>
      </p:sp>
    </p:spTree>
    <p:extLst>
      <p:ext uri="{BB962C8B-B14F-4D97-AF65-F5344CB8AC3E}">
        <p14:creationId xmlns:p14="http://schemas.microsoft.com/office/powerpoint/2010/main" val="355646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3F26-5A5F-CBB5-2CBB-9B51E17278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7A7856-A8F4-A6A2-E4F4-4A6239A13A72}"/>
              </a:ext>
            </a:extLst>
          </p:cNvPr>
          <p:cNvSpPr>
            <a:spLocks noGrp="1"/>
          </p:cNvSpPr>
          <p:nvPr>
            <p:ph type="dt" sz="half" idx="10"/>
          </p:nvPr>
        </p:nvSpPr>
        <p:spPr/>
        <p:txBody>
          <a:bodyPr/>
          <a:lstStyle/>
          <a:p>
            <a:fld id="{6DDBA742-E760-2241-A25F-73EEECA2995D}" type="datetime1">
              <a:rPr lang="en-US" smtClean="0"/>
              <a:t>6/19/25</a:t>
            </a:fld>
            <a:endParaRPr lang="en-US"/>
          </a:p>
        </p:txBody>
      </p:sp>
      <p:sp>
        <p:nvSpPr>
          <p:cNvPr id="4" name="Footer Placeholder 3">
            <a:extLst>
              <a:ext uri="{FF2B5EF4-FFF2-40B4-BE49-F238E27FC236}">
                <a16:creationId xmlns:a16="http://schemas.microsoft.com/office/drawing/2014/main" id="{1C25D834-EB3C-DDB1-0AA8-4C504B14B2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7FFA44-3055-6CD3-4F8A-8A1D09F3D451}"/>
              </a:ext>
            </a:extLst>
          </p:cNvPr>
          <p:cNvSpPr>
            <a:spLocks noGrp="1"/>
          </p:cNvSpPr>
          <p:nvPr>
            <p:ph type="sldNum" sz="quarter" idx="12"/>
          </p:nvPr>
        </p:nvSpPr>
        <p:spPr/>
        <p:txBody>
          <a:bodyPr/>
          <a:lstStyle/>
          <a:p>
            <a:fld id="{5EA9192E-EB90-A54E-AFE9-194E93AA387E}" type="slidenum">
              <a:rPr lang="en-US" smtClean="0"/>
              <a:t>‹#›</a:t>
            </a:fld>
            <a:endParaRPr lang="en-US"/>
          </a:p>
        </p:txBody>
      </p:sp>
    </p:spTree>
    <p:extLst>
      <p:ext uri="{BB962C8B-B14F-4D97-AF65-F5344CB8AC3E}">
        <p14:creationId xmlns:p14="http://schemas.microsoft.com/office/powerpoint/2010/main" val="136221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6D19A-DEA1-EBFE-094A-B4FD2A682E45}"/>
              </a:ext>
            </a:extLst>
          </p:cNvPr>
          <p:cNvSpPr>
            <a:spLocks noGrp="1"/>
          </p:cNvSpPr>
          <p:nvPr>
            <p:ph type="dt" sz="half" idx="10"/>
          </p:nvPr>
        </p:nvSpPr>
        <p:spPr/>
        <p:txBody>
          <a:bodyPr/>
          <a:lstStyle/>
          <a:p>
            <a:fld id="{B3DDB22A-BAAA-814D-93E4-B20796B2CCAC}" type="datetime1">
              <a:rPr lang="en-US" smtClean="0"/>
              <a:t>6/19/25</a:t>
            </a:fld>
            <a:endParaRPr lang="en-US"/>
          </a:p>
        </p:txBody>
      </p:sp>
      <p:sp>
        <p:nvSpPr>
          <p:cNvPr id="3" name="Footer Placeholder 2">
            <a:extLst>
              <a:ext uri="{FF2B5EF4-FFF2-40B4-BE49-F238E27FC236}">
                <a16:creationId xmlns:a16="http://schemas.microsoft.com/office/drawing/2014/main" id="{60A5CCBE-BB07-3C9A-1D00-D3F2395CB6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005F8F-E499-7A5E-6316-993A644CD14E}"/>
              </a:ext>
            </a:extLst>
          </p:cNvPr>
          <p:cNvSpPr>
            <a:spLocks noGrp="1"/>
          </p:cNvSpPr>
          <p:nvPr>
            <p:ph type="sldNum" sz="quarter" idx="12"/>
          </p:nvPr>
        </p:nvSpPr>
        <p:spPr/>
        <p:txBody>
          <a:bodyPr/>
          <a:lstStyle/>
          <a:p>
            <a:fld id="{5EA9192E-EB90-A54E-AFE9-194E93AA387E}" type="slidenum">
              <a:rPr lang="en-US" smtClean="0"/>
              <a:t>‹#›</a:t>
            </a:fld>
            <a:endParaRPr lang="en-US"/>
          </a:p>
        </p:txBody>
      </p:sp>
    </p:spTree>
    <p:extLst>
      <p:ext uri="{BB962C8B-B14F-4D97-AF65-F5344CB8AC3E}">
        <p14:creationId xmlns:p14="http://schemas.microsoft.com/office/powerpoint/2010/main" val="635345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3C55-1F79-1070-501B-F8B29FB3B4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2EFF85-38EB-A74D-B881-E3171FA36F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023532-82FE-9B49-8FDC-74408ED87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CB7B24-0B23-A566-64B7-82B1281B2F6B}"/>
              </a:ext>
            </a:extLst>
          </p:cNvPr>
          <p:cNvSpPr>
            <a:spLocks noGrp="1"/>
          </p:cNvSpPr>
          <p:nvPr>
            <p:ph type="dt" sz="half" idx="10"/>
          </p:nvPr>
        </p:nvSpPr>
        <p:spPr/>
        <p:txBody>
          <a:bodyPr/>
          <a:lstStyle/>
          <a:p>
            <a:fld id="{93F75731-BDCF-4641-9D93-77249395AB17}" type="datetime1">
              <a:rPr lang="en-US" smtClean="0"/>
              <a:t>6/19/25</a:t>
            </a:fld>
            <a:endParaRPr lang="en-US"/>
          </a:p>
        </p:txBody>
      </p:sp>
      <p:sp>
        <p:nvSpPr>
          <p:cNvPr id="6" name="Footer Placeholder 5">
            <a:extLst>
              <a:ext uri="{FF2B5EF4-FFF2-40B4-BE49-F238E27FC236}">
                <a16:creationId xmlns:a16="http://schemas.microsoft.com/office/drawing/2014/main" id="{0B1E0204-B586-C58D-2427-DB96E3C18C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E36D2F-4C8F-ECC8-A31A-67A09C2731AB}"/>
              </a:ext>
            </a:extLst>
          </p:cNvPr>
          <p:cNvSpPr>
            <a:spLocks noGrp="1"/>
          </p:cNvSpPr>
          <p:nvPr>
            <p:ph type="sldNum" sz="quarter" idx="12"/>
          </p:nvPr>
        </p:nvSpPr>
        <p:spPr/>
        <p:txBody>
          <a:bodyPr/>
          <a:lstStyle/>
          <a:p>
            <a:fld id="{5EA9192E-EB90-A54E-AFE9-194E93AA387E}" type="slidenum">
              <a:rPr lang="en-US" smtClean="0"/>
              <a:t>‹#›</a:t>
            </a:fld>
            <a:endParaRPr lang="en-US"/>
          </a:p>
        </p:txBody>
      </p:sp>
    </p:spTree>
    <p:extLst>
      <p:ext uri="{BB962C8B-B14F-4D97-AF65-F5344CB8AC3E}">
        <p14:creationId xmlns:p14="http://schemas.microsoft.com/office/powerpoint/2010/main" val="1127347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9BCA-100C-4B0E-C069-2DF1F3DAE5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14EF7F-53D6-86ED-8710-CA776D374F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3D21B4-B260-DC34-85FF-2ED442877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010B0-AB7D-3209-7706-10FDEE7BE534}"/>
              </a:ext>
            </a:extLst>
          </p:cNvPr>
          <p:cNvSpPr>
            <a:spLocks noGrp="1"/>
          </p:cNvSpPr>
          <p:nvPr>
            <p:ph type="dt" sz="half" idx="10"/>
          </p:nvPr>
        </p:nvSpPr>
        <p:spPr/>
        <p:txBody>
          <a:bodyPr/>
          <a:lstStyle/>
          <a:p>
            <a:fld id="{D70AAF77-8AFA-2B44-BF05-FD39243A58A9}" type="datetime1">
              <a:rPr lang="en-US" smtClean="0"/>
              <a:t>6/19/25</a:t>
            </a:fld>
            <a:endParaRPr lang="en-US"/>
          </a:p>
        </p:txBody>
      </p:sp>
      <p:sp>
        <p:nvSpPr>
          <p:cNvPr id="6" name="Footer Placeholder 5">
            <a:extLst>
              <a:ext uri="{FF2B5EF4-FFF2-40B4-BE49-F238E27FC236}">
                <a16:creationId xmlns:a16="http://schemas.microsoft.com/office/drawing/2014/main" id="{33A98955-CE69-D514-CFC9-9AD2BF7856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0DCB0-E911-2E6D-E2E1-C60A28C8206D}"/>
              </a:ext>
            </a:extLst>
          </p:cNvPr>
          <p:cNvSpPr>
            <a:spLocks noGrp="1"/>
          </p:cNvSpPr>
          <p:nvPr>
            <p:ph type="sldNum" sz="quarter" idx="12"/>
          </p:nvPr>
        </p:nvSpPr>
        <p:spPr/>
        <p:txBody>
          <a:bodyPr/>
          <a:lstStyle/>
          <a:p>
            <a:fld id="{5EA9192E-EB90-A54E-AFE9-194E93AA387E}" type="slidenum">
              <a:rPr lang="en-US" smtClean="0"/>
              <a:t>‹#›</a:t>
            </a:fld>
            <a:endParaRPr lang="en-US"/>
          </a:p>
        </p:txBody>
      </p:sp>
    </p:spTree>
    <p:extLst>
      <p:ext uri="{BB962C8B-B14F-4D97-AF65-F5344CB8AC3E}">
        <p14:creationId xmlns:p14="http://schemas.microsoft.com/office/powerpoint/2010/main" val="394491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0EBD76-3EFC-ABAD-7C05-D9F238A3DF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61FE11-8ACE-C591-0FDF-82EAA40048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BE8EA-4C2F-C036-B321-3CC2ED7776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6514601-A650-EC47-B731-91F53B4F29FA}" type="datetime1">
              <a:rPr lang="en-US" smtClean="0"/>
              <a:t>6/19/25</a:t>
            </a:fld>
            <a:endParaRPr lang="en-US"/>
          </a:p>
        </p:txBody>
      </p:sp>
      <p:sp>
        <p:nvSpPr>
          <p:cNvPr id="5" name="Footer Placeholder 4">
            <a:extLst>
              <a:ext uri="{FF2B5EF4-FFF2-40B4-BE49-F238E27FC236}">
                <a16:creationId xmlns:a16="http://schemas.microsoft.com/office/drawing/2014/main" id="{E11DE657-B8F4-A1D2-0A51-9D1B1E15A1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E2FADCE-42F2-E472-5B9E-40D0AA6A05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EA9192E-EB90-A54E-AFE9-194E93AA387E}" type="slidenum">
              <a:rPr lang="en-US" smtClean="0"/>
              <a:t>‹#›</a:t>
            </a:fld>
            <a:endParaRPr lang="en-US"/>
          </a:p>
        </p:txBody>
      </p:sp>
    </p:spTree>
    <p:extLst>
      <p:ext uri="{BB962C8B-B14F-4D97-AF65-F5344CB8AC3E}">
        <p14:creationId xmlns:p14="http://schemas.microsoft.com/office/powerpoint/2010/main" val="3060412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6291-AD6B-730F-32CA-B8C57031ABFE}"/>
              </a:ext>
            </a:extLst>
          </p:cNvPr>
          <p:cNvSpPr>
            <a:spLocks noGrp="1"/>
          </p:cNvSpPr>
          <p:nvPr>
            <p:ph type="ctrTitle"/>
          </p:nvPr>
        </p:nvSpPr>
        <p:spPr/>
        <p:txBody>
          <a:bodyPr/>
          <a:lstStyle/>
          <a:p>
            <a:r>
              <a:rPr lang="en-US" dirty="0"/>
              <a:t>From meta-learning to meta-science and back</a:t>
            </a:r>
          </a:p>
        </p:txBody>
      </p:sp>
      <p:sp>
        <p:nvSpPr>
          <p:cNvPr id="3" name="Subtitle 2">
            <a:extLst>
              <a:ext uri="{FF2B5EF4-FFF2-40B4-BE49-F238E27FC236}">
                <a16:creationId xmlns:a16="http://schemas.microsoft.com/office/drawing/2014/main" id="{DBDB9D1B-8CD5-A239-438A-D40589D77850}"/>
              </a:ext>
            </a:extLst>
          </p:cNvPr>
          <p:cNvSpPr>
            <a:spLocks noGrp="1"/>
          </p:cNvSpPr>
          <p:nvPr>
            <p:ph type="subTitle" idx="1"/>
          </p:nvPr>
        </p:nvSpPr>
        <p:spPr/>
        <p:txBody>
          <a:bodyPr>
            <a:normAutofit fontScale="92500" lnSpcReduction="10000"/>
          </a:bodyPr>
          <a:lstStyle/>
          <a:p>
            <a:r>
              <a:rPr lang="en-US" dirty="0"/>
              <a:t>20-6-2025</a:t>
            </a:r>
          </a:p>
          <a:p>
            <a:endParaRPr lang="en-US" dirty="0"/>
          </a:p>
          <a:p>
            <a:r>
              <a:rPr lang="en-US" dirty="0"/>
              <a:t>Douwe den Blanken</a:t>
            </a:r>
          </a:p>
          <a:p>
            <a:r>
              <a:rPr lang="en-US" dirty="0"/>
              <a:t>Cognitive Sensor Nodes &amp; Systems</a:t>
            </a:r>
          </a:p>
        </p:txBody>
      </p:sp>
      <p:sp>
        <p:nvSpPr>
          <p:cNvPr id="5" name="Slide Number Placeholder 4">
            <a:extLst>
              <a:ext uri="{FF2B5EF4-FFF2-40B4-BE49-F238E27FC236}">
                <a16:creationId xmlns:a16="http://schemas.microsoft.com/office/drawing/2014/main" id="{000AD83C-84A0-0560-3275-51152CE24D32}"/>
              </a:ext>
            </a:extLst>
          </p:cNvPr>
          <p:cNvSpPr>
            <a:spLocks noGrp="1"/>
          </p:cNvSpPr>
          <p:nvPr>
            <p:ph type="sldNum" sz="quarter" idx="12"/>
          </p:nvPr>
        </p:nvSpPr>
        <p:spPr/>
        <p:txBody>
          <a:bodyPr/>
          <a:lstStyle/>
          <a:p>
            <a:fld id="{5EA9192E-EB90-A54E-AFE9-194E93AA387E}" type="slidenum">
              <a:rPr lang="en-US" smtClean="0"/>
              <a:t>1</a:t>
            </a:fld>
            <a:endParaRPr lang="en-US"/>
          </a:p>
        </p:txBody>
      </p:sp>
    </p:spTree>
    <p:extLst>
      <p:ext uri="{BB962C8B-B14F-4D97-AF65-F5344CB8AC3E}">
        <p14:creationId xmlns:p14="http://schemas.microsoft.com/office/powerpoint/2010/main" val="26689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E0E9D-F754-F22D-E1E3-F8CAE6298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53A937-60CD-46AF-400A-B29152831E79}"/>
              </a:ext>
            </a:extLst>
          </p:cNvPr>
          <p:cNvSpPr>
            <a:spLocks noGrp="1"/>
          </p:cNvSpPr>
          <p:nvPr>
            <p:ph type="title"/>
          </p:nvPr>
        </p:nvSpPr>
        <p:spPr/>
        <p:txBody>
          <a:bodyPr/>
          <a:lstStyle/>
          <a:p>
            <a:r>
              <a:rPr lang="en-US" dirty="0"/>
              <a:t>Definition of MetaScience4ML (1)</a:t>
            </a:r>
          </a:p>
        </p:txBody>
      </p:sp>
      <p:sp>
        <p:nvSpPr>
          <p:cNvPr id="3" name="Content Placeholder 2">
            <a:extLst>
              <a:ext uri="{FF2B5EF4-FFF2-40B4-BE49-F238E27FC236}">
                <a16:creationId xmlns:a16="http://schemas.microsoft.com/office/drawing/2014/main" id="{3D640E5D-020C-FCE7-ED44-3A1C8BE1F72F}"/>
              </a:ext>
            </a:extLst>
          </p:cNvPr>
          <p:cNvSpPr>
            <a:spLocks noGrp="1"/>
          </p:cNvSpPr>
          <p:nvPr>
            <p:ph idx="1"/>
          </p:nvPr>
        </p:nvSpPr>
        <p:spPr>
          <a:xfrm>
            <a:off x="838200" y="1611134"/>
            <a:ext cx="10515600" cy="4351338"/>
          </a:xfrm>
        </p:spPr>
        <p:txBody>
          <a:bodyPr/>
          <a:lstStyle/>
          <a:p>
            <a:r>
              <a:rPr lang="en-US" dirty="0"/>
              <a:t>An analogy: worked with meta-learning, “learning to learn”</a:t>
            </a:r>
          </a:p>
          <a:p>
            <a:r>
              <a:rPr lang="en-US" dirty="0"/>
              <a:t>Meta-learning has two loops:</a:t>
            </a:r>
          </a:p>
        </p:txBody>
      </p:sp>
      <p:sp>
        <p:nvSpPr>
          <p:cNvPr id="5" name="Slide Number Placeholder 4">
            <a:extLst>
              <a:ext uri="{FF2B5EF4-FFF2-40B4-BE49-F238E27FC236}">
                <a16:creationId xmlns:a16="http://schemas.microsoft.com/office/drawing/2014/main" id="{C1DDD093-41C4-12DF-032C-CC458D4AEA81}"/>
              </a:ext>
            </a:extLst>
          </p:cNvPr>
          <p:cNvSpPr>
            <a:spLocks noGrp="1"/>
          </p:cNvSpPr>
          <p:nvPr>
            <p:ph type="sldNum" sz="quarter" idx="12"/>
          </p:nvPr>
        </p:nvSpPr>
        <p:spPr/>
        <p:txBody>
          <a:bodyPr/>
          <a:lstStyle/>
          <a:p>
            <a:fld id="{5EA9192E-EB90-A54E-AFE9-194E93AA387E}" type="slidenum">
              <a:rPr lang="en-US" smtClean="0"/>
              <a:t>2</a:t>
            </a:fld>
            <a:endParaRPr lang="en-US"/>
          </a:p>
        </p:txBody>
      </p:sp>
      <p:pic>
        <p:nvPicPr>
          <p:cNvPr id="4" name="Graphic 3">
            <a:extLst>
              <a:ext uri="{FF2B5EF4-FFF2-40B4-BE49-F238E27FC236}">
                <a16:creationId xmlns:a16="http://schemas.microsoft.com/office/drawing/2014/main" id="{6C8F6A8E-420A-862B-1A68-E51AB30938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94075" y="3037418"/>
            <a:ext cx="4046869" cy="3447333"/>
          </a:xfrm>
          <a:prstGeom prst="rect">
            <a:avLst/>
          </a:prstGeom>
        </p:spPr>
      </p:pic>
      <p:pic>
        <p:nvPicPr>
          <p:cNvPr id="7" name="Picture 2">
            <a:extLst>
              <a:ext uri="{FF2B5EF4-FFF2-40B4-BE49-F238E27FC236}">
                <a16:creationId xmlns:a16="http://schemas.microsoft.com/office/drawing/2014/main" id="{4A6DFB4B-E540-D790-A69F-D06C1C785F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2077" y="3478618"/>
            <a:ext cx="4553735" cy="30061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4789B34-22F8-DB09-377F-9C6184437419}"/>
              </a:ext>
            </a:extLst>
          </p:cNvPr>
          <p:cNvSpPr txBox="1"/>
          <p:nvPr/>
        </p:nvSpPr>
        <p:spPr>
          <a:xfrm>
            <a:off x="838200" y="2945647"/>
            <a:ext cx="1897625" cy="369332"/>
          </a:xfrm>
          <a:prstGeom prst="rect">
            <a:avLst/>
          </a:prstGeom>
          <a:noFill/>
        </p:spPr>
        <p:txBody>
          <a:bodyPr wrap="square" rtlCol="0">
            <a:spAutoFit/>
          </a:bodyPr>
          <a:lstStyle/>
          <a:p>
            <a:pPr algn="ctr"/>
            <a:r>
              <a:rPr lang="en-US" dirty="0"/>
              <a:t>Inner loop</a:t>
            </a:r>
          </a:p>
        </p:txBody>
      </p:sp>
      <p:sp>
        <p:nvSpPr>
          <p:cNvPr id="10" name="TextBox 9">
            <a:extLst>
              <a:ext uri="{FF2B5EF4-FFF2-40B4-BE49-F238E27FC236}">
                <a16:creationId xmlns:a16="http://schemas.microsoft.com/office/drawing/2014/main" id="{476D9EAA-EB0B-05D9-FAA2-151DE3403FB5}"/>
              </a:ext>
            </a:extLst>
          </p:cNvPr>
          <p:cNvSpPr txBox="1"/>
          <p:nvPr/>
        </p:nvSpPr>
        <p:spPr>
          <a:xfrm>
            <a:off x="5963470" y="2595522"/>
            <a:ext cx="1897625" cy="369332"/>
          </a:xfrm>
          <a:prstGeom prst="rect">
            <a:avLst/>
          </a:prstGeom>
          <a:noFill/>
        </p:spPr>
        <p:txBody>
          <a:bodyPr wrap="square" rtlCol="0">
            <a:spAutoFit/>
          </a:bodyPr>
          <a:lstStyle/>
          <a:p>
            <a:pPr algn="ctr"/>
            <a:r>
              <a:rPr lang="en-US" dirty="0"/>
              <a:t>Outer loop</a:t>
            </a:r>
          </a:p>
        </p:txBody>
      </p:sp>
      <p:sp>
        <p:nvSpPr>
          <p:cNvPr id="16" name="TextBox 15">
            <a:extLst>
              <a:ext uri="{FF2B5EF4-FFF2-40B4-BE49-F238E27FC236}">
                <a16:creationId xmlns:a16="http://schemas.microsoft.com/office/drawing/2014/main" id="{5B6C097C-3441-9B26-6EA2-AE3CA7C91CD9}"/>
              </a:ext>
            </a:extLst>
          </p:cNvPr>
          <p:cNvSpPr txBox="1"/>
          <p:nvPr/>
        </p:nvSpPr>
        <p:spPr>
          <a:xfrm>
            <a:off x="2485282" y="2925560"/>
            <a:ext cx="3330294" cy="369332"/>
          </a:xfrm>
          <a:prstGeom prst="rect">
            <a:avLst/>
          </a:prstGeom>
          <a:noFill/>
        </p:spPr>
        <p:txBody>
          <a:bodyPr wrap="square" rtlCol="0">
            <a:spAutoFit/>
          </a:bodyPr>
          <a:lstStyle/>
          <a:p>
            <a:pPr algn="ctr"/>
            <a:r>
              <a:rPr lang="en-US" b="1" dirty="0"/>
              <a:t>Supervised learning</a:t>
            </a:r>
          </a:p>
        </p:txBody>
      </p:sp>
      <p:sp>
        <p:nvSpPr>
          <p:cNvPr id="17" name="TextBox 16">
            <a:extLst>
              <a:ext uri="{FF2B5EF4-FFF2-40B4-BE49-F238E27FC236}">
                <a16:creationId xmlns:a16="http://schemas.microsoft.com/office/drawing/2014/main" id="{AC2D0571-539A-87E6-F9D4-4F9E334C6F55}"/>
              </a:ext>
            </a:extLst>
          </p:cNvPr>
          <p:cNvSpPr txBox="1"/>
          <p:nvPr/>
        </p:nvSpPr>
        <p:spPr>
          <a:xfrm>
            <a:off x="7581936" y="2595522"/>
            <a:ext cx="3692012" cy="369332"/>
          </a:xfrm>
          <a:prstGeom prst="rect">
            <a:avLst/>
          </a:prstGeom>
          <a:noFill/>
        </p:spPr>
        <p:txBody>
          <a:bodyPr wrap="square" rtlCol="0">
            <a:spAutoFit/>
          </a:bodyPr>
          <a:lstStyle/>
          <a:p>
            <a:r>
              <a:rPr lang="en-US" b="1" dirty="0"/>
              <a:t>Optimal parameter initialization</a:t>
            </a:r>
            <a:endParaRPr lang="en-US" dirty="0"/>
          </a:p>
        </p:txBody>
      </p:sp>
      <p:sp>
        <p:nvSpPr>
          <p:cNvPr id="36" name="Rounded Rectangle 35">
            <a:extLst>
              <a:ext uri="{FF2B5EF4-FFF2-40B4-BE49-F238E27FC236}">
                <a16:creationId xmlns:a16="http://schemas.microsoft.com/office/drawing/2014/main" id="{70C75D5C-D091-383A-412C-19834C876613}"/>
              </a:ext>
            </a:extLst>
          </p:cNvPr>
          <p:cNvSpPr/>
          <p:nvPr/>
        </p:nvSpPr>
        <p:spPr>
          <a:xfrm>
            <a:off x="2647406" y="4031492"/>
            <a:ext cx="705394" cy="4325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You</a:t>
            </a:r>
          </a:p>
        </p:txBody>
      </p:sp>
      <p:sp>
        <p:nvSpPr>
          <p:cNvPr id="37" name="Rounded Rectangle 36">
            <a:extLst>
              <a:ext uri="{FF2B5EF4-FFF2-40B4-BE49-F238E27FC236}">
                <a16:creationId xmlns:a16="http://schemas.microsoft.com/office/drawing/2014/main" id="{EB701F80-B0A8-1428-ED69-0BFCA70BA1FC}"/>
              </a:ext>
            </a:extLst>
          </p:cNvPr>
          <p:cNvSpPr/>
          <p:nvPr/>
        </p:nvSpPr>
        <p:spPr>
          <a:xfrm>
            <a:off x="571001" y="3482868"/>
            <a:ext cx="1793966" cy="46122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Ext. conditions</a:t>
            </a:r>
          </a:p>
        </p:txBody>
      </p:sp>
      <p:sp>
        <p:nvSpPr>
          <p:cNvPr id="38" name="Rounded Rectangle 37">
            <a:extLst>
              <a:ext uri="{FF2B5EF4-FFF2-40B4-BE49-F238E27FC236}">
                <a16:creationId xmlns:a16="http://schemas.microsoft.com/office/drawing/2014/main" id="{2D5D5047-D568-EED2-2B59-9EF388F3996A}"/>
              </a:ext>
            </a:extLst>
          </p:cNvPr>
          <p:cNvSpPr/>
          <p:nvPr/>
        </p:nvSpPr>
        <p:spPr>
          <a:xfrm>
            <a:off x="505097" y="3432015"/>
            <a:ext cx="5230715" cy="3052736"/>
          </a:xfrm>
          <a:prstGeom prst="roundRect">
            <a:avLst>
              <a:gd name="adj" fmla="val 4241"/>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83AC1598-F0F8-C697-81E0-FE7133A618B5}"/>
              </a:ext>
            </a:extLst>
          </p:cNvPr>
          <p:cNvSpPr/>
          <p:nvPr/>
        </p:nvSpPr>
        <p:spPr>
          <a:xfrm>
            <a:off x="3891516" y="4869834"/>
            <a:ext cx="844500" cy="5521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Your result</a:t>
            </a:r>
          </a:p>
        </p:txBody>
      </p:sp>
      <p:sp>
        <p:nvSpPr>
          <p:cNvPr id="40" name="Rounded Rectangle 39">
            <a:extLst>
              <a:ext uri="{FF2B5EF4-FFF2-40B4-BE49-F238E27FC236}">
                <a16:creationId xmlns:a16="http://schemas.microsoft.com/office/drawing/2014/main" id="{52C5629D-682C-8057-ADDC-CE838551BCDE}"/>
              </a:ext>
            </a:extLst>
          </p:cNvPr>
          <p:cNvSpPr/>
          <p:nvPr/>
        </p:nvSpPr>
        <p:spPr>
          <a:xfrm>
            <a:off x="2805190" y="5873195"/>
            <a:ext cx="1588792" cy="4325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SotA</a:t>
            </a:r>
            <a:r>
              <a:rPr lang="en-US" dirty="0"/>
              <a:t> work</a:t>
            </a:r>
          </a:p>
        </p:txBody>
      </p:sp>
      <p:sp>
        <p:nvSpPr>
          <p:cNvPr id="41" name="Rounded Rectangle 40">
            <a:extLst>
              <a:ext uri="{FF2B5EF4-FFF2-40B4-BE49-F238E27FC236}">
                <a16:creationId xmlns:a16="http://schemas.microsoft.com/office/drawing/2014/main" id="{06E4D476-3B06-F3C6-7000-9FAA65827D45}"/>
              </a:ext>
            </a:extLst>
          </p:cNvPr>
          <p:cNvSpPr/>
          <p:nvPr/>
        </p:nvSpPr>
        <p:spPr>
          <a:xfrm>
            <a:off x="4938529" y="5755158"/>
            <a:ext cx="1012454" cy="6036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Existing results</a:t>
            </a:r>
          </a:p>
        </p:txBody>
      </p:sp>
      <p:sp>
        <p:nvSpPr>
          <p:cNvPr id="42" name="Rounded Rectangle 41">
            <a:extLst>
              <a:ext uri="{FF2B5EF4-FFF2-40B4-BE49-F238E27FC236}">
                <a16:creationId xmlns:a16="http://schemas.microsoft.com/office/drawing/2014/main" id="{FB0808F2-2E1A-3021-7EBC-5655B0A9B90E}"/>
              </a:ext>
            </a:extLst>
          </p:cNvPr>
          <p:cNvSpPr/>
          <p:nvPr/>
        </p:nvSpPr>
        <p:spPr>
          <a:xfrm>
            <a:off x="5055779" y="5031205"/>
            <a:ext cx="947232" cy="3263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Margin</a:t>
            </a:r>
          </a:p>
        </p:txBody>
      </p:sp>
      <p:sp>
        <p:nvSpPr>
          <p:cNvPr id="43" name="Rounded Rectangle 42">
            <a:extLst>
              <a:ext uri="{FF2B5EF4-FFF2-40B4-BE49-F238E27FC236}">
                <a16:creationId xmlns:a16="http://schemas.microsoft.com/office/drawing/2014/main" id="{42822369-84E0-1EA2-7187-7AC3CA1627A7}"/>
              </a:ext>
            </a:extLst>
          </p:cNvPr>
          <p:cNvSpPr/>
          <p:nvPr/>
        </p:nvSpPr>
        <p:spPr>
          <a:xfrm>
            <a:off x="882908" y="4914340"/>
            <a:ext cx="1055735" cy="5521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Existing data</a:t>
            </a:r>
          </a:p>
        </p:txBody>
      </p:sp>
      <p:sp>
        <p:nvSpPr>
          <p:cNvPr id="44" name="Rounded Rectangle 43">
            <a:extLst>
              <a:ext uri="{FF2B5EF4-FFF2-40B4-BE49-F238E27FC236}">
                <a16:creationId xmlns:a16="http://schemas.microsoft.com/office/drawing/2014/main" id="{7659669D-5248-6A3D-1EFF-EBBFAEB50CAF}"/>
              </a:ext>
            </a:extLst>
          </p:cNvPr>
          <p:cNvSpPr/>
          <p:nvPr/>
        </p:nvSpPr>
        <p:spPr>
          <a:xfrm>
            <a:off x="2405518" y="4761084"/>
            <a:ext cx="1218799" cy="8261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dirty="0"/>
              <a:t>Your experiment</a:t>
            </a:r>
          </a:p>
        </p:txBody>
      </p:sp>
      <p:sp>
        <p:nvSpPr>
          <p:cNvPr id="45" name="TextBox 44">
            <a:extLst>
              <a:ext uri="{FF2B5EF4-FFF2-40B4-BE49-F238E27FC236}">
                <a16:creationId xmlns:a16="http://schemas.microsoft.com/office/drawing/2014/main" id="{3718168D-5088-B831-DDBF-B9673B084143}"/>
              </a:ext>
            </a:extLst>
          </p:cNvPr>
          <p:cNvSpPr txBox="1"/>
          <p:nvPr/>
        </p:nvSpPr>
        <p:spPr>
          <a:xfrm>
            <a:off x="7462658" y="2595522"/>
            <a:ext cx="3692012" cy="369332"/>
          </a:xfrm>
          <a:prstGeom prst="rect">
            <a:avLst/>
          </a:prstGeom>
          <a:solidFill>
            <a:schemeClr val="bg1"/>
          </a:solidFill>
        </p:spPr>
        <p:txBody>
          <a:bodyPr wrap="square" rtlCol="0">
            <a:spAutoFit/>
          </a:bodyPr>
          <a:lstStyle/>
          <a:p>
            <a:pPr algn="ctr"/>
            <a:r>
              <a:rPr lang="en-US" b="1" dirty="0"/>
              <a:t>Optimal conditions for science</a:t>
            </a:r>
          </a:p>
        </p:txBody>
      </p:sp>
      <p:sp>
        <p:nvSpPr>
          <p:cNvPr id="46" name="Rounded Rectangle 45">
            <a:extLst>
              <a:ext uri="{FF2B5EF4-FFF2-40B4-BE49-F238E27FC236}">
                <a16:creationId xmlns:a16="http://schemas.microsoft.com/office/drawing/2014/main" id="{CC91C905-6940-CCF0-50E7-FD33F427FD8E}"/>
              </a:ext>
            </a:extLst>
          </p:cNvPr>
          <p:cNvSpPr/>
          <p:nvPr/>
        </p:nvSpPr>
        <p:spPr>
          <a:xfrm>
            <a:off x="6692304" y="3036721"/>
            <a:ext cx="4046869" cy="3447333"/>
          </a:xfrm>
          <a:prstGeom prst="roundRect">
            <a:avLst>
              <a:gd name="adj" fmla="val 424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4DA83CD3-7CD4-07A8-C896-14F9B3111463}"/>
              </a:ext>
            </a:extLst>
          </p:cNvPr>
          <p:cNvSpPr/>
          <p:nvPr/>
        </p:nvSpPr>
        <p:spPr>
          <a:xfrm>
            <a:off x="8274050" y="4761083"/>
            <a:ext cx="2317750" cy="855295"/>
          </a:xfrm>
          <a:prstGeom prst="roundRect">
            <a:avLst>
              <a:gd name="adj" fmla="val 424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Inner loop / machine learning science</a:t>
            </a:r>
          </a:p>
        </p:txBody>
      </p:sp>
      <p:sp>
        <p:nvSpPr>
          <p:cNvPr id="48" name="Rounded Rectangle 47">
            <a:extLst>
              <a:ext uri="{FF2B5EF4-FFF2-40B4-BE49-F238E27FC236}">
                <a16:creationId xmlns:a16="http://schemas.microsoft.com/office/drawing/2014/main" id="{9EE99662-3A41-7443-71F9-0DB9B060E9CE}"/>
              </a:ext>
            </a:extLst>
          </p:cNvPr>
          <p:cNvSpPr/>
          <p:nvPr/>
        </p:nvSpPr>
        <p:spPr>
          <a:xfrm>
            <a:off x="8205682" y="4036988"/>
            <a:ext cx="1331423" cy="544707"/>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Ext. conditions</a:t>
            </a:r>
          </a:p>
        </p:txBody>
      </p:sp>
      <p:sp>
        <p:nvSpPr>
          <p:cNvPr id="50" name="Rounded Rectangle 49">
            <a:extLst>
              <a:ext uri="{FF2B5EF4-FFF2-40B4-BE49-F238E27FC236}">
                <a16:creationId xmlns:a16="http://schemas.microsoft.com/office/drawing/2014/main" id="{6D1249CD-E07B-F3EA-7B7D-4F15AEAB6C79}"/>
              </a:ext>
            </a:extLst>
          </p:cNvPr>
          <p:cNvSpPr/>
          <p:nvPr/>
        </p:nvSpPr>
        <p:spPr>
          <a:xfrm>
            <a:off x="6815951" y="4756204"/>
            <a:ext cx="705394" cy="4325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a:t>
            </a:r>
          </a:p>
        </p:txBody>
      </p:sp>
      <p:cxnSp>
        <p:nvCxnSpPr>
          <p:cNvPr id="12" name="Straight Connector 11">
            <a:extLst>
              <a:ext uri="{FF2B5EF4-FFF2-40B4-BE49-F238E27FC236}">
                <a16:creationId xmlns:a16="http://schemas.microsoft.com/office/drawing/2014/main" id="{3883436C-E3EA-4FCD-221F-35D4699DF6E8}"/>
              </a:ext>
            </a:extLst>
          </p:cNvPr>
          <p:cNvCxnSpPr/>
          <p:nvPr/>
        </p:nvCxnSpPr>
        <p:spPr>
          <a:xfrm>
            <a:off x="5670550" y="4031492"/>
            <a:ext cx="2603500" cy="729592"/>
          </a:xfrm>
          <a:prstGeom prst="line">
            <a:avLst/>
          </a:prstGeom>
          <a:ln w="1270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1405761E-C875-AABB-4602-66F7A922998F}"/>
              </a:ext>
            </a:extLst>
          </p:cNvPr>
          <p:cNvCxnSpPr>
            <a:cxnSpLocks/>
          </p:cNvCxnSpPr>
          <p:nvPr/>
        </p:nvCxnSpPr>
        <p:spPr>
          <a:xfrm flipV="1">
            <a:off x="5667509" y="5587242"/>
            <a:ext cx="2606541" cy="897509"/>
          </a:xfrm>
          <a:prstGeom prst="line">
            <a:avLst/>
          </a:prstGeom>
          <a:ln w="12700"/>
        </p:spPr>
        <p:style>
          <a:lnRef idx="2">
            <a:schemeClr val="dk1"/>
          </a:lnRef>
          <a:fillRef idx="0">
            <a:schemeClr val="dk1"/>
          </a:fillRef>
          <a:effectRef idx="1">
            <a:schemeClr val="dk1"/>
          </a:effectRef>
          <a:fontRef idx="minor">
            <a:schemeClr val="tx1"/>
          </a:fontRef>
        </p:style>
      </p:cxnSp>
      <p:sp>
        <p:nvSpPr>
          <p:cNvPr id="52" name="TextBox 51">
            <a:extLst>
              <a:ext uri="{FF2B5EF4-FFF2-40B4-BE49-F238E27FC236}">
                <a16:creationId xmlns:a16="http://schemas.microsoft.com/office/drawing/2014/main" id="{856439FF-C3E7-0A33-09CD-4A884A41CDED}"/>
              </a:ext>
            </a:extLst>
          </p:cNvPr>
          <p:cNvSpPr txBox="1"/>
          <p:nvPr/>
        </p:nvSpPr>
        <p:spPr>
          <a:xfrm>
            <a:off x="2559229" y="2945647"/>
            <a:ext cx="3330294" cy="369332"/>
          </a:xfrm>
          <a:prstGeom prst="rect">
            <a:avLst/>
          </a:prstGeom>
          <a:solidFill>
            <a:schemeClr val="bg1"/>
          </a:solidFill>
        </p:spPr>
        <p:txBody>
          <a:bodyPr wrap="square" rtlCol="0">
            <a:spAutoFit/>
          </a:bodyPr>
          <a:lstStyle/>
          <a:p>
            <a:pPr algn="ctr"/>
            <a:r>
              <a:rPr lang="en-US" b="1" dirty="0"/>
              <a:t>Machine learning science</a:t>
            </a:r>
          </a:p>
        </p:txBody>
      </p:sp>
      <p:sp>
        <p:nvSpPr>
          <p:cNvPr id="49" name="U-Turn Arrow 48">
            <a:extLst>
              <a:ext uri="{FF2B5EF4-FFF2-40B4-BE49-F238E27FC236}">
                <a16:creationId xmlns:a16="http://schemas.microsoft.com/office/drawing/2014/main" id="{45532809-C60B-46E0-9848-931A8091AA12}"/>
              </a:ext>
            </a:extLst>
          </p:cNvPr>
          <p:cNvSpPr/>
          <p:nvPr/>
        </p:nvSpPr>
        <p:spPr>
          <a:xfrm rot="16200000">
            <a:off x="7292927" y="4522918"/>
            <a:ext cx="1242407" cy="534473"/>
          </a:xfrm>
          <a:prstGeom prst="utur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6326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6" grpId="0"/>
      <p:bldP spid="17" grpId="0"/>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50" grpId="0" animBg="1"/>
      <p:bldP spid="52" grpId="0"/>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21238-FD6D-AF69-C7F3-A5D323D161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A7B6CD-702F-9CA0-206B-D4C81CD91860}"/>
              </a:ext>
            </a:extLst>
          </p:cNvPr>
          <p:cNvSpPr>
            <a:spLocks noGrp="1"/>
          </p:cNvSpPr>
          <p:nvPr>
            <p:ph type="title"/>
          </p:nvPr>
        </p:nvSpPr>
        <p:spPr/>
        <p:txBody>
          <a:bodyPr/>
          <a:lstStyle/>
          <a:p>
            <a:r>
              <a:rPr lang="en-US" dirty="0"/>
              <a:t>Definition of MetaScience4ML (2)</a:t>
            </a:r>
          </a:p>
        </p:txBody>
      </p:sp>
      <p:sp>
        <p:nvSpPr>
          <p:cNvPr id="5" name="Slide Number Placeholder 4">
            <a:extLst>
              <a:ext uri="{FF2B5EF4-FFF2-40B4-BE49-F238E27FC236}">
                <a16:creationId xmlns:a16="http://schemas.microsoft.com/office/drawing/2014/main" id="{50515753-4BFB-C87B-1C66-CEC1D8AD4AA4}"/>
              </a:ext>
            </a:extLst>
          </p:cNvPr>
          <p:cNvSpPr>
            <a:spLocks noGrp="1"/>
          </p:cNvSpPr>
          <p:nvPr>
            <p:ph type="sldNum" sz="quarter" idx="12"/>
          </p:nvPr>
        </p:nvSpPr>
        <p:spPr/>
        <p:txBody>
          <a:bodyPr/>
          <a:lstStyle/>
          <a:p>
            <a:fld id="{5EA9192E-EB90-A54E-AFE9-194E93AA387E}" type="slidenum">
              <a:rPr lang="en-US" smtClean="0"/>
              <a:t>3</a:t>
            </a:fld>
            <a:endParaRPr lang="en-US"/>
          </a:p>
        </p:txBody>
      </p:sp>
      <p:sp>
        <p:nvSpPr>
          <p:cNvPr id="6" name="TextBox 5">
            <a:extLst>
              <a:ext uri="{FF2B5EF4-FFF2-40B4-BE49-F238E27FC236}">
                <a16:creationId xmlns:a16="http://schemas.microsoft.com/office/drawing/2014/main" id="{EEB4B9E1-F8FC-F72B-F27D-B13FA3F6735D}"/>
              </a:ext>
            </a:extLst>
          </p:cNvPr>
          <p:cNvSpPr txBox="1"/>
          <p:nvPr/>
        </p:nvSpPr>
        <p:spPr>
          <a:xfrm>
            <a:off x="1477948" y="2652678"/>
            <a:ext cx="3419062" cy="1815882"/>
          </a:xfrm>
          <a:prstGeom prst="rect">
            <a:avLst/>
          </a:prstGeom>
          <a:noFill/>
        </p:spPr>
        <p:txBody>
          <a:bodyPr wrap="square" rtlCol="0">
            <a:spAutoFit/>
          </a:bodyPr>
          <a:lstStyle/>
          <a:p>
            <a:pPr algn="ctr"/>
            <a:r>
              <a:rPr lang="en-US" sz="2800" b="1" dirty="0"/>
              <a:t>Meta-learning</a:t>
            </a:r>
            <a:r>
              <a:rPr lang="en-US" sz="2800" dirty="0"/>
              <a:t>:</a:t>
            </a:r>
          </a:p>
          <a:p>
            <a:pPr algn="ctr"/>
            <a:endParaRPr lang="en-US" sz="2800" dirty="0"/>
          </a:p>
          <a:p>
            <a:pPr algn="ctr"/>
            <a:endParaRPr lang="en-US" sz="2800" dirty="0"/>
          </a:p>
          <a:p>
            <a:pPr algn="ctr"/>
            <a:r>
              <a:rPr lang="en-US" sz="2800" dirty="0"/>
              <a:t>“learning to learn”</a:t>
            </a:r>
          </a:p>
        </p:txBody>
      </p:sp>
      <p:sp>
        <p:nvSpPr>
          <p:cNvPr id="7" name="TextBox 6">
            <a:extLst>
              <a:ext uri="{FF2B5EF4-FFF2-40B4-BE49-F238E27FC236}">
                <a16:creationId xmlns:a16="http://schemas.microsoft.com/office/drawing/2014/main" id="{3A32D038-7373-4302-82C6-1FB8EC131517}"/>
              </a:ext>
            </a:extLst>
          </p:cNvPr>
          <p:cNvSpPr txBox="1"/>
          <p:nvPr/>
        </p:nvSpPr>
        <p:spPr>
          <a:xfrm>
            <a:off x="5927367" y="2666717"/>
            <a:ext cx="4214191" cy="2677656"/>
          </a:xfrm>
          <a:prstGeom prst="rect">
            <a:avLst/>
          </a:prstGeom>
          <a:noFill/>
        </p:spPr>
        <p:txBody>
          <a:bodyPr wrap="square" rtlCol="0">
            <a:spAutoFit/>
          </a:bodyPr>
          <a:lstStyle/>
          <a:p>
            <a:pPr algn="ctr"/>
            <a:r>
              <a:rPr lang="en-US" sz="2800" b="1" dirty="0"/>
              <a:t>Meta-science for machine learning</a:t>
            </a:r>
            <a:r>
              <a:rPr lang="en-US" sz="2800" dirty="0"/>
              <a:t>:</a:t>
            </a:r>
          </a:p>
          <a:p>
            <a:pPr algn="ctr"/>
            <a:endParaRPr lang="en-US" sz="2800" dirty="0"/>
          </a:p>
          <a:p>
            <a:pPr algn="ctr"/>
            <a:r>
              <a:rPr lang="en-US" sz="2800" dirty="0"/>
              <a:t>“science of machine learning science”</a:t>
            </a:r>
          </a:p>
          <a:p>
            <a:pPr algn="ctr"/>
            <a:endParaRPr lang="en-US" sz="2800" dirty="0"/>
          </a:p>
        </p:txBody>
      </p:sp>
    </p:spTree>
    <p:extLst>
      <p:ext uri="{BB962C8B-B14F-4D97-AF65-F5344CB8AC3E}">
        <p14:creationId xmlns:p14="http://schemas.microsoft.com/office/powerpoint/2010/main" val="97528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CC56C-FC00-12A9-634E-E5A144C05D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B1DB58-C1E7-0344-7A45-31612034183A}"/>
              </a:ext>
            </a:extLst>
          </p:cNvPr>
          <p:cNvSpPr>
            <a:spLocks noGrp="1"/>
          </p:cNvSpPr>
          <p:nvPr>
            <p:ph type="title"/>
          </p:nvPr>
        </p:nvSpPr>
        <p:spPr/>
        <p:txBody>
          <a:bodyPr/>
          <a:lstStyle/>
          <a:p>
            <a:r>
              <a:rPr lang="en-US" dirty="0"/>
              <a:t>Definition of MetaScience4ML (3)</a:t>
            </a:r>
          </a:p>
        </p:txBody>
      </p:sp>
      <p:sp>
        <p:nvSpPr>
          <p:cNvPr id="5" name="Slide Number Placeholder 4">
            <a:extLst>
              <a:ext uri="{FF2B5EF4-FFF2-40B4-BE49-F238E27FC236}">
                <a16:creationId xmlns:a16="http://schemas.microsoft.com/office/drawing/2014/main" id="{33AC110B-FA19-ADAE-0975-5E35788A8BDF}"/>
              </a:ext>
            </a:extLst>
          </p:cNvPr>
          <p:cNvSpPr>
            <a:spLocks noGrp="1"/>
          </p:cNvSpPr>
          <p:nvPr>
            <p:ph type="sldNum" sz="quarter" idx="12"/>
          </p:nvPr>
        </p:nvSpPr>
        <p:spPr/>
        <p:txBody>
          <a:bodyPr/>
          <a:lstStyle/>
          <a:p>
            <a:fld id="{5EA9192E-EB90-A54E-AFE9-194E93AA387E}" type="slidenum">
              <a:rPr lang="en-US" smtClean="0"/>
              <a:t>4</a:t>
            </a:fld>
            <a:endParaRPr lang="en-US" dirty="0"/>
          </a:p>
        </p:txBody>
      </p:sp>
      <p:sp>
        <p:nvSpPr>
          <p:cNvPr id="8" name="Content Placeholder 7">
            <a:extLst>
              <a:ext uri="{FF2B5EF4-FFF2-40B4-BE49-F238E27FC236}">
                <a16:creationId xmlns:a16="http://schemas.microsoft.com/office/drawing/2014/main" id="{D8116FE8-CF42-C951-0531-A58440A10B42}"/>
              </a:ext>
            </a:extLst>
          </p:cNvPr>
          <p:cNvSpPr>
            <a:spLocks noGrp="1"/>
          </p:cNvSpPr>
          <p:nvPr>
            <p:ph idx="1"/>
          </p:nvPr>
        </p:nvSpPr>
        <p:spPr/>
        <p:txBody>
          <a:bodyPr/>
          <a:lstStyle/>
          <a:p>
            <a:r>
              <a:rPr lang="en-US" dirty="0"/>
              <a:t>For me, MetaScience4ML is about understanding and improving how machine learning science (inner loop) is performed</a:t>
            </a:r>
          </a:p>
          <a:p>
            <a:r>
              <a:rPr lang="en-US" dirty="0"/>
              <a:t>In particular:</a:t>
            </a:r>
            <a:endParaRPr lang="en-US" i="1" dirty="0"/>
          </a:p>
        </p:txBody>
      </p:sp>
      <p:sp>
        <p:nvSpPr>
          <p:cNvPr id="9" name="TextBox 8">
            <a:extLst>
              <a:ext uri="{FF2B5EF4-FFF2-40B4-BE49-F238E27FC236}">
                <a16:creationId xmlns:a16="http://schemas.microsoft.com/office/drawing/2014/main" id="{59D85F20-8DD8-EBBE-4178-AC55519507CC}"/>
              </a:ext>
            </a:extLst>
          </p:cNvPr>
          <p:cNvSpPr txBox="1"/>
          <p:nvPr/>
        </p:nvSpPr>
        <p:spPr>
          <a:xfrm>
            <a:off x="2678097" y="4001294"/>
            <a:ext cx="6835806" cy="954107"/>
          </a:xfrm>
          <a:prstGeom prst="rect">
            <a:avLst/>
          </a:prstGeom>
          <a:noFill/>
        </p:spPr>
        <p:txBody>
          <a:bodyPr wrap="square" rtlCol="0">
            <a:spAutoFit/>
          </a:bodyPr>
          <a:lstStyle/>
          <a:p>
            <a:pPr algn="ctr"/>
            <a:r>
              <a:rPr lang="en-US" sz="2800" i="1" dirty="0"/>
              <a:t>How can we improve the external conditions to improve ML science?</a:t>
            </a:r>
            <a:endParaRPr lang="en-US" sz="2800" dirty="0"/>
          </a:p>
        </p:txBody>
      </p:sp>
    </p:spTree>
    <p:extLst>
      <p:ext uri="{BB962C8B-B14F-4D97-AF65-F5344CB8AC3E}">
        <p14:creationId xmlns:p14="http://schemas.microsoft.com/office/powerpoint/2010/main" val="69361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AE871-A0D3-4418-5929-EDCCBF0F66F8}"/>
              </a:ext>
            </a:extLst>
          </p:cNvPr>
          <p:cNvSpPr>
            <a:spLocks noGrp="1"/>
          </p:cNvSpPr>
          <p:nvPr>
            <p:ph type="title"/>
          </p:nvPr>
        </p:nvSpPr>
        <p:spPr/>
        <p:txBody>
          <a:bodyPr/>
          <a:lstStyle/>
          <a:p>
            <a:r>
              <a:rPr lang="en-US" dirty="0"/>
              <a:t>Some practical problems</a:t>
            </a:r>
          </a:p>
        </p:txBody>
      </p:sp>
      <p:sp>
        <p:nvSpPr>
          <p:cNvPr id="3" name="Content Placeholder 2">
            <a:extLst>
              <a:ext uri="{FF2B5EF4-FFF2-40B4-BE49-F238E27FC236}">
                <a16:creationId xmlns:a16="http://schemas.microsoft.com/office/drawing/2014/main" id="{4D427E80-19CA-8BE7-5780-54098539C8E0}"/>
              </a:ext>
            </a:extLst>
          </p:cNvPr>
          <p:cNvSpPr>
            <a:spLocks noGrp="1"/>
          </p:cNvSpPr>
          <p:nvPr>
            <p:ph idx="1"/>
          </p:nvPr>
        </p:nvSpPr>
        <p:spPr/>
        <p:txBody>
          <a:bodyPr>
            <a:normAutofit lnSpcReduction="10000"/>
          </a:bodyPr>
          <a:lstStyle/>
          <a:p>
            <a:r>
              <a:rPr lang="en-US" dirty="0"/>
              <a:t>In our lab, we design chips that run (deep) neural networks</a:t>
            </a:r>
          </a:p>
          <a:p>
            <a:r>
              <a:rPr lang="en-US" dirty="0"/>
              <a:t>Our students are great chip designers but novice DL practitioners</a:t>
            </a:r>
          </a:p>
          <a:p>
            <a:pPr lvl="1"/>
            <a:r>
              <a:rPr lang="en-US" dirty="0"/>
              <a:t>Common in other fields too as DL is becoming ubiquitous</a:t>
            </a:r>
          </a:p>
          <a:p>
            <a:pPr lvl="1"/>
            <a:r>
              <a:rPr lang="en-US" dirty="0"/>
              <a:t>Difficulty with setting up DL experiments</a:t>
            </a:r>
          </a:p>
          <a:p>
            <a:pPr lvl="1"/>
            <a:r>
              <a:rPr lang="en-US" dirty="0"/>
              <a:t>Hard to validate the correctness of results</a:t>
            </a:r>
          </a:p>
          <a:p>
            <a:pPr lvl="1"/>
            <a:r>
              <a:rPr lang="en-US" dirty="0"/>
              <a:t>Tricky to iterate on DL experiments</a:t>
            </a:r>
          </a:p>
          <a:p>
            <a:r>
              <a:rPr lang="en-US" dirty="0"/>
              <a:t>What I noticed for myself:</a:t>
            </a:r>
          </a:p>
          <a:p>
            <a:pPr lvl="1"/>
            <a:r>
              <a:rPr lang="en-US" dirty="0"/>
              <a:t>Trouble keeping track of all experiments</a:t>
            </a:r>
          </a:p>
          <a:p>
            <a:pPr lvl="1"/>
            <a:r>
              <a:rPr lang="en-US" dirty="0"/>
              <a:t>Often come across ML code from interesting work that is either:</a:t>
            </a:r>
          </a:p>
          <a:p>
            <a:pPr lvl="2"/>
            <a:r>
              <a:rPr lang="en-US" dirty="0"/>
              <a:t>Hard to run/ablate</a:t>
            </a:r>
          </a:p>
          <a:p>
            <a:pPr lvl="2"/>
            <a:r>
              <a:rPr lang="en-US" dirty="0"/>
              <a:t>Hard to to adapt or combine with my work</a:t>
            </a:r>
          </a:p>
        </p:txBody>
      </p:sp>
      <p:sp>
        <p:nvSpPr>
          <p:cNvPr id="5" name="Slide Number Placeholder 4">
            <a:extLst>
              <a:ext uri="{FF2B5EF4-FFF2-40B4-BE49-F238E27FC236}">
                <a16:creationId xmlns:a16="http://schemas.microsoft.com/office/drawing/2014/main" id="{A71D40B8-273B-AFDA-CC92-FBAAD16D923D}"/>
              </a:ext>
            </a:extLst>
          </p:cNvPr>
          <p:cNvSpPr>
            <a:spLocks noGrp="1"/>
          </p:cNvSpPr>
          <p:nvPr>
            <p:ph type="sldNum" sz="quarter" idx="12"/>
          </p:nvPr>
        </p:nvSpPr>
        <p:spPr/>
        <p:txBody>
          <a:bodyPr/>
          <a:lstStyle/>
          <a:p>
            <a:fld id="{5EA9192E-EB90-A54E-AFE9-194E93AA387E}" type="slidenum">
              <a:rPr lang="en-US" smtClean="0"/>
              <a:t>5</a:t>
            </a:fld>
            <a:endParaRPr lang="en-US"/>
          </a:p>
        </p:txBody>
      </p:sp>
      <p:sp>
        <p:nvSpPr>
          <p:cNvPr id="6" name="Rectangle 5">
            <a:extLst>
              <a:ext uri="{FF2B5EF4-FFF2-40B4-BE49-F238E27FC236}">
                <a16:creationId xmlns:a16="http://schemas.microsoft.com/office/drawing/2014/main" id="{E13D0343-1770-4C0F-0AEF-5C826125BC3A}"/>
              </a:ext>
            </a:extLst>
          </p:cNvPr>
          <p:cNvSpPr/>
          <p:nvPr/>
        </p:nvSpPr>
        <p:spPr>
          <a:xfrm>
            <a:off x="6911162" y="2275368"/>
            <a:ext cx="4316819" cy="4359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9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63973-2A66-7472-77D4-87081D22B1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692F77-80D5-F04D-C4EB-4E93A92A384D}"/>
              </a:ext>
            </a:extLst>
          </p:cNvPr>
          <p:cNvSpPr>
            <a:spLocks noGrp="1"/>
          </p:cNvSpPr>
          <p:nvPr>
            <p:ph type="title"/>
          </p:nvPr>
        </p:nvSpPr>
        <p:spPr/>
        <p:txBody>
          <a:bodyPr/>
          <a:lstStyle/>
          <a:p>
            <a:r>
              <a:rPr lang="en-US" dirty="0"/>
              <a:t>What do we need to do?</a:t>
            </a:r>
          </a:p>
        </p:txBody>
      </p:sp>
      <p:sp>
        <p:nvSpPr>
          <p:cNvPr id="3" name="Content Placeholder 2">
            <a:extLst>
              <a:ext uri="{FF2B5EF4-FFF2-40B4-BE49-F238E27FC236}">
                <a16:creationId xmlns:a16="http://schemas.microsoft.com/office/drawing/2014/main" id="{5225A9CA-CF8C-40D2-E540-27C4D7087E47}"/>
              </a:ext>
            </a:extLst>
          </p:cNvPr>
          <p:cNvSpPr>
            <a:spLocks noGrp="1"/>
          </p:cNvSpPr>
          <p:nvPr>
            <p:ph idx="1"/>
          </p:nvPr>
        </p:nvSpPr>
        <p:spPr/>
        <p:txBody>
          <a:bodyPr>
            <a:normAutofit/>
          </a:bodyPr>
          <a:lstStyle/>
          <a:p>
            <a:r>
              <a:rPr lang="en-US" dirty="0"/>
              <a:t>External conditions have to be right</a:t>
            </a:r>
          </a:p>
          <a:p>
            <a:r>
              <a:rPr lang="en-US" dirty="0"/>
              <a:t>Increase awareness for good ML practices</a:t>
            </a:r>
          </a:p>
          <a:p>
            <a:r>
              <a:rPr lang="en-US" dirty="0"/>
              <a:t>Lower barriers for reusability &amp; extensibility → shared code in a lab</a:t>
            </a:r>
          </a:p>
          <a:p>
            <a:r>
              <a:rPr lang="en-US" dirty="0"/>
              <a:t>Write clear documentation (can be concise!)</a:t>
            </a:r>
          </a:p>
          <a:p>
            <a:r>
              <a:rPr lang="en-US" dirty="0"/>
              <a:t>Work together</a:t>
            </a:r>
          </a:p>
          <a:p>
            <a:r>
              <a:rPr lang="en-US" dirty="0"/>
              <a:t>Standardize (where possible)</a:t>
            </a:r>
          </a:p>
        </p:txBody>
      </p:sp>
      <p:sp>
        <p:nvSpPr>
          <p:cNvPr id="5" name="Slide Number Placeholder 4">
            <a:extLst>
              <a:ext uri="{FF2B5EF4-FFF2-40B4-BE49-F238E27FC236}">
                <a16:creationId xmlns:a16="http://schemas.microsoft.com/office/drawing/2014/main" id="{A7CCDA1E-C554-6A02-6D13-F481201FE9B7}"/>
              </a:ext>
            </a:extLst>
          </p:cNvPr>
          <p:cNvSpPr>
            <a:spLocks noGrp="1"/>
          </p:cNvSpPr>
          <p:nvPr>
            <p:ph type="sldNum" sz="quarter" idx="12"/>
          </p:nvPr>
        </p:nvSpPr>
        <p:spPr/>
        <p:txBody>
          <a:bodyPr/>
          <a:lstStyle/>
          <a:p>
            <a:fld id="{5EA9192E-EB90-A54E-AFE9-194E93AA387E}" type="slidenum">
              <a:rPr lang="en-US" smtClean="0"/>
              <a:t>6</a:t>
            </a:fld>
            <a:endParaRPr lang="en-US"/>
          </a:p>
        </p:txBody>
      </p:sp>
      <p:sp>
        <p:nvSpPr>
          <p:cNvPr id="6" name="Rectangle 5">
            <a:extLst>
              <a:ext uri="{FF2B5EF4-FFF2-40B4-BE49-F238E27FC236}">
                <a16:creationId xmlns:a16="http://schemas.microsoft.com/office/drawing/2014/main" id="{99EE8AC0-9406-10CC-3C60-8935C5A3AA60}"/>
              </a:ext>
            </a:extLst>
          </p:cNvPr>
          <p:cNvSpPr/>
          <p:nvPr/>
        </p:nvSpPr>
        <p:spPr>
          <a:xfrm>
            <a:off x="7750367" y="2860159"/>
            <a:ext cx="4379610" cy="4359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796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00CAF-B65C-39B2-3CDE-F8C4453F56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778592-3CFB-F01D-6F2D-EFA8CBED228E}"/>
              </a:ext>
            </a:extLst>
          </p:cNvPr>
          <p:cNvSpPr>
            <a:spLocks noGrp="1"/>
          </p:cNvSpPr>
          <p:nvPr>
            <p:ph type="title"/>
          </p:nvPr>
        </p:nvSpPr>
        <p:spPr/>
        <p:txBody>
          <a:bodyPr/>
          <a:lstStyle/>
          <a:p>
            <a:r>
              <a:rPr lang="en-US" b="1" dirty="0" err="1">
                <a:latin typeface="Courier New" panose="02070309020205020404" pitchFamily="49" charset="0"/>
                <a:cs typeface="Courier New" panose="02070309020205020404" pitchFamily="49" charset="0"/>
              </a:rPr>
              <a:t>autolightning</a:t>
            </a:r>
            <a:endParaRPr lang="en-US" b="1"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1999D019-BD19-16F4-6E48-5BFA39DAC7A8}"/>
              </a:ext>
            </a:extLst>
          </p:cNvPr>
          <p:cNvSpPr>
            <a:spLocks noGrp="1"/>
          </p:cNvSpPr>
          <p:nvPr>
            <p:ph idx="1"/>
          </p:nvPr>
        </p:nvSpPr>
        <p:spPr/>
        <p:txBody>
          <a:bodyPr>
            <a:normAutofit fontScale="85000" lnSpcReduction="20000"/>
          </a:bodyPr>
          <a:lstStyle/>
          <a:p>
            <a:r>
              <a:rPr lang="en-US" dirty="0"/>
              <a:t>Inspired by “infrastructure as code” for cloud computing, to enable “experiment as code (config).”</a:t>
            </a:r>
          </a:p>
          <a:p>
            <a:r>
              <a:rPr lang="en-US" dirty="0"/>
              <a:t>Based on </a:t>
            </a:r>
            <a:r>
              <a:rPr lang="en-US" dirty="0" err="1"/>
              <a:t>PyTorch</a:t>
            </a:r>
            <a:r>
              <a:rPr lang="en-US" dirty="0"/>
              <a:t> Lightning</a:t>
            </a:r>
          </a:p>
          <a:p>
            <a:endParaRPr lang="en-US" dirty="0"/>
          </a:p>
          <a:p>
            <a:r>
              <a:rPr lang="en-US" dirty="0"/>
              <a:t>Key features:</a:t>
            </a:r>
          </a:p>
          <a:p>
            <a:pPr lvl="1"/>
            <a:r>
              <a:rPr lang="en-US" dirty="0"/>
              <a:t>CLI for running experiments (but also notebook-friendly!)</a:t>
            </a:r>
          </a:p>
          <a:p>
            <a:pPr lvl="1"/>
            <a:r>
              <a:rPr lang="en-US" dirty="0"/>
              <a:t>Fully config-defined experimentation</a:t>
            </a:r>
          </a:p>
          <a:p>
            <a:pPr lvl="1"/>
            <a:r>
              <a:rPr lang="en-US" dirty="0"/>
              <a:t>Support for comprehensive transform pipelines</a:t>
            </a:r>
          </a:p>
          <a:p>
            <a:pPr lvl="1"/>
            <a:r>
              <a:rPr lang="en-US" dirty="0" err="1"/>
              <a:t>Hyperparam</a:t>
            </a:r>
            <a:r>
              <a:rPr lang="en-US" dirty="0"/>
              <a:t>. sweeps with ext. frameworks</a:t>
            </a:r>
          </a:p>
          <a:p>
            <a:pPr lvl="1"/>
            <a:r>
              <a:rPr lang="en-US" dirty="0"/>
              <a:t>Set of standardized training methods</a:t>
            </a:r>
          </a:p>
          <a:p>
            <a:pPr lvl="1"/>
            <a:r>
              <a:rPr lang="en-US" dirty="0"/>
              <a:t>Infinitely flexible data and model definition through PT</a:t>
            </a:r>
          </a:p>
          <a:p>
            <a:pPr lvl="1"/>
            <a:endParaRPr lang="en-US" dirty="0"/>
          </a:p>
          <a:p>
            <a:r>
              <a:rPr lang="en-US" dirty="0"/>
              <a:t>Originally developed for meta-learning, but now more generalist</a:t>
            </a:r>
          </a:p>
        </p:txBody>
      </p:sp>
      <p:sp>
        <p:nvSpPr>
          <p:cNvPr id="5" name="Slide Number Placeholder 4">
            <a:extLst>
              <a:ext uri="{FF2B5EF4-FFF2-40B4-BE49-F238E27FC236}">
                <a16:creationId xmlns:a16="http://schemas.microsoft.com/office/drawing/2014/main" id="{02FF2BBF-B832-02BE-1786-E3456B425704}"/>
              </a:ext>
            </a:extLst>
          </p:cNvPr>
          <p:cNvSpPr>
            <a:spLocks noGrp="1"/>
          </p:cNvSpPr>
          <p:nvPr>
            <p:ph type="sldNum" sz="quarter" idx="12"/>
          </p:nvPr>
        </p:nvSpPr>
        <p:spPr/>
        <p:txBody>
          <a:bodyPr/>
          <a:lstStyle/>
          <a:p>
            <a:fld id="{5EA9192E-EB90-A54E-AFE9-194E93AA387E}" type="slidenum">
              <a:rPr lang="en-US" smtClean="0"/>
              <a:t>7</a:t>
            </a:fld>
            <a:endParaRPr lang="en-US"/>
          </a:p>
        </p:txBody>
      </p:sp>
      <p:pic>
        <p:nvPicPr>
          <p:cNvPr id="12" name="Picture 11" descr="A qr code on a black background&#10;&#10;AI-generated content may be incorrect.">
            <a:extLst>
              <a:ext uri="{FF2B5EF4-FFF2-40B4-BE49-F238E27FC236}">
                <a16:creationId xmlns:a16="http://schemas.microsoft.com/office/drawing/2014/main" id="{8E105EE7-3E72-66B4-09D9-461B5F9E7E89}"/>
              </a:ext>
            </a:extLst>
          </p:cNvPr>
          <p:cNvPicPr>
            <a:picLocks noChangeAspect="1"/>
          </p:cNvPicPr>
          <p:nvPr/>
        </p:nvPicPr>
        <p:blipFill>
          <a:blip r:embed="rId3"/>
          <a:stretch>
            <a:fillRect/>
          </a:stretch>
        </p:blipFill>
        <p:spPr>
          <a:xfrm>
            <a:off x="9104522" y="2719063"/>
            <a:ext cx="1755356" cy="1755356"/>
          </a:xfrm>
          <a:prstGeom prst="rect">
            <a:avLst/>
          </a:prstGeom>
        </p:spPr>
      </p:pic>
      <p:sp>
        <p:nvSpPr>
          <p:cNvPr id="13" name="TextBox 12">
            <a:extLst>
              <a:ext uri="{FF2B5EF4-FFF2-40B4-BE49-F238E27FC236}">
                <a16:creationId xmlns:a16="http://schemas.microsoft.com/office/drawing/2014/main" id="{3387432B-337B-E6B2-1E4A-927299E11973}"/>
              </a:ext>
            </a:extLst>
          </p:cNvPr>
          <p:cNvSpPr txBox="1"/>
          <p:nvPr/>
        </p:nvSpPr>
        <p:spPr>
          <a:xfrm>
            <a:off x="8916169" y="4617518"/>
            <a:ext cx="2170323" cy="369332"/>
          </a:xfrm>
          <a:prstGeom prst="rect">
            <a:avLst/>
          </a:prstGeom>
          <a:noFill/>
        </p:spPr>
        <p:txBody>
          <a:bodyPr wrap="square" rtlCol="0">
            <a:spAutoFit/>
          </a:bodyPr>
          <a:lstStyle/>
          <a:p>
            <a:pPr algn="ctr"/>
            <a:r>
              <a:rPr lang="en-US" dirty="0"/>
              <a:t>(link to </a:t>
            </a:r>
            <a:r>
              <a:rPr lang="en-US" dirty="0" err="1"/>
              <a:t>Github</a:t>
            </a:r>
            <a:r>
              <a:rPr lang="en-US" dirty="0"/>
              <a:t> repo)</a:t>
            </a:r>
          </a:p>
        </p:txBody>
      </p:sp>
    </p:spTree>
    <p:extLst>
      <p:ext uri="{BB962C8B-B14F-4D97-AF65-F5344CB8AC3E}">
        <p14:creationId xmlns:p14="http://schemas.microsoft.com/office/powerpoint/2010/main" val="410333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74635-D003-A981-4405-0D63223232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3DA20B-3356-1183-6E08-6EDDD47635DD}"/>
              </a:ext>
            </a:extLst>
          </p:cNvPr>
          <p:cNvSpPr>
            <a:spLocks noGrp="1"/>
          </p:cNvSpPr>
          <p:nvPr>
            <p:ph type="title"/>
          </p:nvPr>
        </p:nvSpPr>
        <p:spPr/>
        <p:txBody>
          <a:bodyPr/>
          <a:lstStyle/>
          <a:p>
            <a:r>
              <a:rPr lang="en-US" dirty="0"/>
              <a:t>Summary &amp; next steps</a:t>
            </a:r>
          </a:p>
        </p:txBody>
      </p:sp>
      <p:sp>
        <p:nvSpPr>
          <p:cNvPr id="3" name="Content Placeholder 2">
            <a:extLst>
              <a:ext uri="{FF2B5EF4-FFF2-40B4-BE49-F238E27FC236}">
                <a16:creationId xmlns:a16="http://schemas.microsoft.com/office/drawing/2014/main" id="{2C045E67-DECE-3520-88A0-926F0DD9DC8A}"/>
              </a:ext>
            </a:extLst>
          </p:cNvPr>
          <p:cNvSpPr>
            <a:spLocks noGrp="1"/>
          </p:cNvSpPr>
          <p:nvPr>
            <p:ph idx="1"/>
          </p:nvPr>
        </p:nvSpPr>
        <p:spPr/>
        <p:txBody>
          <a:bodyPr>
            <a:normAutofit/>
          </a:bodyPr>
          <a:lstStyle/>
          <a:p>
            <a:r>
              <a:rPr lang="en-US" dirty="0"/>
              <a:t>Metascience4ML is about finding right ext. conditions for science</a:t>
            </a:r>
          </a:p>
          <a:p>
            <a:r>
              <a:rPr lang="en-US" dirty="0"/>
              <a:t>DL is field-pervasive → need for awareness of good practices</a:t>
            </a:r>
          </a:p>
          <a:p>
            <a:r>
              <a:rPr lang="en-US" dirty="0" err="1">
                <a:latin typeface="Courier New" panose="02070309020205020404" pitchFamily="49" charset="0"/>
                <a:cs typeface="Courier New" panose="02070309020205020404" pitchFamily="49" charset="0"/>
              </a:rPr>
              <a:t>autolightning</a:t>
            </a:r>
            <a:r>
              <a:rPr lang="en-US" dirty="0"/>
              <a:t> is an attempt to standardize some of these</a:t>
            </a:r>
          </a:p>
          <a:p>
            <a:r>
              <a:rPr lang="en-US" dirty="0"/>
              <a:t>Can be used as starting point for varying levels of experience</a:t>
            </a:r>
          </a:p>
          <a:p>
            <a:r>
              <a:rPr lang="en-US" dirty="0"/>
              <a:t>To do: better understand needs across research domains</a:t>
            </a:r>
          </a:p>
          <a:p>
            <a:r>
              <a:rPr lang="en-US" dirty="0"/>
              <a:t>…to improve the hyperparameters of machine learning science</a:t>
            </a:r>
          </a:p>
          <a:p>
            <a:endParaRPr lang="en-US" dirty="0"/>
          </a:p>
        </p:txBody>
      </p:sp>
      <p:sp>
        <p:nvSpPr>
          <p:cNvPr id="5" name="Slide Number Placeholder 4">
            <a:extLst>
              <a:ext uri="{FF2B5EF4-FFF2-40B4-BE49-F238E27FC236}">
                <a16:creationId xmlns:a16="http://schemas.microsoft.com/office/drawing/2014/main" id="{2398EB7F-0441-92DF-140F-3974ABCE72D1}"/>
              </a:ext>
            </a:extLst>
          </p:cNvPr>
          <p:cNvSpPr>
            <a:spLocks noGrp="1"/>
          </p:cNvSpPr>
          <p:nvPr>
            <p:ph type="sldNum" sz="quarter" idx="12"/>
          </p:nvPr>
        </p:nvSpPr>
        <p:spPr/>
        <p:txBody>
          <a:bodyPr/>
          <a:lstStyle/>
          <a:p>
            <a:fld id="{5EA9192E-EB90-A54E-AFE9-194E93AA387E}" type="slidenum">
              <a:rPr lang="en-US" smtClean="0"/>
              <a:t>8</a:t>
            </a:fld>
            <a:endParaRPr lang="en-US"/>
          </a:p>
        </p:txBody>
      </p:sp>
    </p:spTree>
    <p:extLst>
      <p:ext uri="{BB962C8B-B14F-4D97-AF65-F5344CB8AC3E}">
        <p14:creationId xmlns:p14="http://schemas.microsoft.com/office/powerpoint/2010/main" val="65645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C8E0E-085C-164C-210B-4A98391023C5}"/>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181D153-10DF-4C7B-9ED6-C56A8F8FC3DB}"/>
              </a:ext>
            </a:extLst>
          </p:cNvPr>
          <p:cNvSpPr>
            <a:spLocks noGrp="1"/>
          </p:cNvSpPr>
          <p:nvPr>
            <p:ph type="sldNum" sz="quarter" idx="12"/>
          </p:nvPr>
        </p:nvSpPr>
        <p:spPr/>
        <p:txBody>
          <a:bodyPr/>
          <a:lstStyle/>
          <a:p>
            <a:fld id="{5EA9192E-EB90-A54E-AFE9-194E93AA387E}" type="slidenum">
              <a:rPr lang="en-US" smtClean="0"/>
              <a:t>9</a:t>
            </a:fld>
            <a:endParaRPr lang="en-US"/>
          </a:p>
        </p:txBody>
      </p:sp>
      <p:pic>
        <p:nvPicPr>
          <p:cNvPr id="9" name="Picture 8">
            <a:extLst>
              <a:ext uri="{FF2B5EF4-FFF2-40B4-BE49-F238E27FC236}">
                <a16:creationId xmlns:a16="http://schemas.microsoft.com/office/drawing/2014/main" id="{E6FE7C64-3DD8-E29A-143C-98BA16C29DC5}"/>
              </a:ext>
            </a:extLst>
          </p:cNvPr>
          <p:cNvPicPr>
            <a:picLocks noChangeAspect="1"/>
          </p:cNvPicPr>
          <p:nvPr/>
        </p:nvPicPr>
        <p:blipFill>
          <a:blip r:embed="rId2"/>
          <a:srcRect r="34106"/>
          <a:stretch>
            <a:fillRect/>
          </a:stretch>
        </p:blipFill>
        <p:spPr>
          <a:xfrm>
            <a:off x="624430" y="783675"/>
            <a:ext cx="5121561" cy="5648546"/>
          </a:xfrm>
          <a:prstGeom prst="rect">
            <a:avLst/>
          </a:prstGeom>
        </p:spPr>
      </p:pic>
      <p:pic>
        <p:nvPicPr>
          <p:cNvPr id="10" name="Picture 9">
            <a:extLst>
              <a:ext uri="{FF2B5EF4-FFF2-40B4-BE49-F238E27FC236}">
                <a16:creationId xmlns:a16="http://schemas.microsoft.com/office/drawing/2014/main" id="{060B9A41-734C-028B-7A84-3065A525F009}"/>
              </a:ext>
            </a:extLst>
          </p:cNvPr>
          <p:cNvPicPr>
            <a:picLocks noChangeAspect="1"/>
          </p:cNvPicPr>
          <p:nvPr/>
        </p:nvPicPr>
        <p:blipFill>
          <a:blip r:embed="rId3"/>
          <a:srcRect r="43961"/>
          <a:stretch>
            <a:fillRect/>
          </a:stretch>
        </p:blipFill>
        <p:spPr>
          <a:xfrm>
            <a:off x="6700861" y="494421"/>
            <a:ext cx="3990323" cy="6227054"/>
          </a:xfrm>
          <a:prstGeom prst="rect">
            <a:avLst/>
          </a:prstGeom>
        </p:spPr>
      </p:pic>
      <p:sp>
        <p:nvSpPr>
          <p:cNvPr id="11" name="Subtitle 2">
            <a:extLst>
              <a:ext uri="{FF2B5EF4-FFF2-40B4-BE49-F238E27FC236}">
                <a16:creationId xmlns:a16="http://schemas.microsoft.com/office/drawing/2014/main" id="{0C618015-7C24-66AF-48EA-26ECBABC20EB}"/>
              </a:ext>
            </a:extLst>
          </p:cNvPr>
          <p:cNvSpPr>
            <a:spLocks noGrp="1"/>
          </p:cNvSpPr>
          <p:nvPr>
            <p:ph type="subTitle" idx="1"/>
          </p:nvPr>
        </p:nvSpPr>
        <p:spPr>
          <a:xfrm>
            <a:off x="955040" y="301286"/>
            <a:ext cx="4399836" cy="386270"/>
          </a:xfrm>
        </p:spPr>
        <p:txBody>
          <a:bodyPr>
            <a:noAutofit/>
          </a:bodyPr>
          <a:lstStyle/>
          <a:p>
            <a:r>
              <a:rPr lang="en-US" sz="2200" dirty="0"/>
              <a:t>Python REPL / </a:t>
            </a:r>
            <a:r>
              <a:rPr lang="en-US" sz="2200" dirty="0" err="1"/>
              <a:t>Jupyter</a:t>
            </a:r>
            <a:r>
              <a:rPr lang="en-US" sz="2200" dirty="0"/>
              <a:t> notebook</a:t>
            </a:r>
          </a:p>
        </p:txBody>
      </p:sp>
      <p:sp>
        <p:nvSpPr>
          <p:cNvPr id="12" name="Subtitle 2">
            <a:extLst>
              <a:ext uri="{FF2B5EF4-FFF2-40B4-BE49-F238E27FC236}">
                <a16:creationId xmlns:a16="http://schemas.microsoft.com/office/drawing/2014/main" id="{596E5075-13A6-6764-FA95-50C7C3DB9072}"/>
              </a:ext>
            </a:extLst>
          </p:cNvPr>
          <p:cNvSpPr txBox="1">
            <a:spLocks/>
          </p:cNvSpPr>
          <p:nvPr/>
        </p:nvSpPr>
        <p:spPr>
          <a:xfrm>
            <a:off x="7837040" y="108151"/>
            <a:ext cx="1694213" cy="386270"/>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CLI</a:t>
            </a:r>
          </a:p>
        </p:txBody>
      </p:sp>
    </p:spTree>
    <p:extLst>
      <p:ext uri="{BB962C8B-B14F-4D97-AF65-F5344CB8AC3E}">
        <p14:creationId xmlns:p14="http://schemas.microsoft.com/office/powerpoint/2010/main" val="1545568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1475</TotalTime>
  <Words>818</Words>
  <Application>Microsoft Macintosh PowerPoint</Application>
  <PresentationFormat>Widescreen</PresentationFormat>
  <Paragraphs>123</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Courier New</vt:lpstr>
      <vt:lpstr>Office Theme</vt:lpstr>
      <vt:lpstr>From meta-learning to meta-science and back</vt:lpstr>
      <vt:lpstr>Definition of MetaScience4ML (1)</vt:lpstr>
      <vt:lpstr>Definition of MetaScience4ML (2)</vt:lpstr>
      <vt:lpstr>Definition of MetaScience4ML (3)</vt:lpstr>
      <vt:lpstr>Some practical problems</vt:lpstr>
      <vt:lpstr>What do we need to do?</vt:lpstr>
      <vt:lpstr>autolightning</vt:lpstr>
      <vt:lpstr>Summary &amp; 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Douwe den Blanken</dc:creator>
  <cp:lastModifiedBy>Douwe den Blanken</cp:lastModifiedBy>
  <cp:revision>3</cp:revision>
  <dcterms:created xsi:type="dcterms:W3CDTF">2025-06-19T07:19:41Z</dcterms:created>
  <dcterms:modified xsi:type="dcterms:W3CDTF">2025-06-20T07:55:03Z</dcterms:modified>
</cp:coreProperties>
</file>