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40" autoAdjust="0"/>
    <p:restoredTop sz="94660"/>
  </p:normalViewPr>
  <p:slideViewPr>
    <p:cSldViewPr snapToGrid="0">
      <p:cViewPr varScale="1">
        <p:scale>
          <a:sx n="69" d="100"/>
          <a:sy n="69" d="100"/>
        </p:scale>
        <p:origin x="8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0DCE1-CF9D-4068-83D8-98C10D583233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705A1-2ED4-432C-B617-3BE59A8D0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863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0DCE1-CF9D-4068-83D8-98C10D583233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705A1-2ED4-432C-B617-3BE59A8D0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982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0DCE1-CF9D-4068-83D8-98C10D583233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705A1-2ED4-432C-B617-3BE59A8D084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666827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0DCE1-CF9D-4068-83D8-98C10D583233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705A1-2ED4-432C-B617-3BE59A8D0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7674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0DCE1-CF9D-4068-83D8-98C10D583233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705A1-2ED4-432C-B617-3BE59A8D084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866249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0DCE1-CF9D-4068-83D8-98C10D583233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705A1-2ED4-432C-B617-3BE59A8D0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22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0DCE1-CF9D-4068-83D8-98C10D583233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705A1-2ED4-432C-B617-3BE59A8D0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4687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0DCE1-CF9D-4068-83D8-98C10D583233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705A1-2ED4-432C-B617-3BE59A8D0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469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0DCE1-CF9D-4068-83D8-98C10D583233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705A1-2ED4-432C-B617-3BE59A8D0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511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0DCE1-CF9D-4068-83D8-98C10D583233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705A1-2ED4-432C-B617-3BE59A8D0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472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0DCE1-CF9D-4068-83D8-98C10D583233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705A1-2ED4-432C-B617-3BE59A8D0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741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0DCE1-CF9D-4068-83D8-98C10D583233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705A1-2ED4-432C-B617-3BE59A8D0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805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0DCE1-CF9D-4068-83D8-98C10D583233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705A1-2ED4-432C-B617-3BE59A8D0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395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0DCE1-CF9D-4068-83D8-98C10D583233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705A1-2ED4-432C-B617-3BE59A8D0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594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0DCE1-CF9D-4068-83D8-98C10D583233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705A1-2ED4-432C-B617-3BE59A8D0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533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4705A1-2ED4-432C-B617-3BE59A8D0840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0DCE1-CF9D-4068-83D8-98C10D583233}" type="datetimeFigureOut">
              <a:rPr lang="en-US" smtClean="0"/>
              <a:t>4/21/2023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896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90DCE1-CF9D-4068-83D8-98C10D583233}" type="datetimeFigureOut">
              <a:rPr lang="en-US" smtClean="0"/>
              <a:t>4/21/2023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94705A1-2ED4-432C-B617-3BE59A8D0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203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  <p:sldLayoutId id="2147483786" r:id="rId12"/>
    <p:sldLayoutId id="2147483787" r:id="rId13"/>
    <p:sldLayoutId id="2147483788" r:id="rId14"/>
    <p:sldLayoutId id="2147483789" r:id="rId15"/>
    <p:sldLayoutId id="214748379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21.vsdx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0.e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32.vsdx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1.e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Chapter 4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Design</a:t>
            </a:r>
            <a:endParaRPr lang="en-US" sz="4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82955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1997" y="1510145"/>
            <a:ext cx="7744906" cy="50013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677334" y="609600"/>
            <a:ext cx="8596668" cy="900545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mtClean="0"/>
              <a:t>...Continued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2118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305" y="1510145"/>
            <a:ext cx="9051052" cy="45255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677334" y="609600"/>
            <a:ext cx="8596668" cy="900545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mtClean="0"/>
              <a:t>...Continued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0410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Design Phase Models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77334" y="1930400"/>
            <a:ext cx="813415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systematic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approaches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to guide the development of high-quality, efficient, and effective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solutions</a:t>
            </a:r>
          </a:p>
          <a:p>
            <a:pPr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Some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design phase models include: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628900" lvl="5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Diagram</a:t>
            </a:r>
          </a:p>
          <a:p>
            <a:pPr marL="2628900" lvl="5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Persistence model</a:t>
            </a:r>
          </a:p>
          <a:p>
            <a:pPr marL="2628900" lvl="5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Interface design</a:t>
            </a:r>
          </a:p>
          <a:p>
            <a:pPr marL="2628900" lvl="5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Deployment diagram</a:t>
            </a:r>
          </a:p>
          <a:p>
            <a:pPr marL="2628900" lvl="5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 diagram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8735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Diagram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8981" y="1496291"/>
            <a:ext cx="915785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during the design phase of software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the static structure of a system's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object-oriented components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visualize the relationships and interactions among classes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They help in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</a:t>
            </a:r>
          </a:p>
          <a:p>
            <a:pPr marL="3543300" lvl="7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organization of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classes</a:t>
            </a:r>
          </a:p>
          <a:p>
            <a:pPr marL="3543300" lvl="7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their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methods </a:t>
            </a:r>
          </a:p>
          <a:p>
            <a:pPr marL="3543300" lvl="7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their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relationships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27257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244" y="1317010"/>
            <a:ext cx="8258848" cy="51946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677334" y="609600"/>
            <a:ext cx="8596668" cy="900545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...Continued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768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933" y="1927999"/>
            <a:ext cx="4258960" cy="47083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5109" y="1927999"/>
            <a:ext cx="4072435" cy="45926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677334" y="609600"/>
            <a:ext cx="8596668" cy="900545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...Continued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925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22" y="1898073"/>
            <a:ext cx="4862946" cy="39979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4727" y="1898073"/>
            <a:ext cx="4453358" cy="399795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677334" y="609600"/>
            <a:ext cx="8596668" cy="900545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mtClean="0"/>
              <a:t>...Continued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3282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810" y="1510145"/>
            <a:ext cx="4467858" cy="46771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1149" y="1510145"/>
            <a:ext cx="3271007" cy="46771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677334" y="609600"/>
            <a:ext cx="8596668" cy="900545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mtClean="0"/>
              <a:t>...Continued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7085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6949" y="1472955"/>
            <a:ext cx="4319461" cy="43905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877" y="1472955"/>
            <a:ext cx="4360123" cy="41519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469516" y="401782"/>
            <a:ext cx="8596668" cy="900545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mtClean="0"/>
              <a:t>...Continued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3753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057" y="1962747"/>
            <a:ext cx="4259221" cy="29468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5851" y="2367041"/>
            <a:ext cx="4650543" cy="21382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358679" y="595745"/>
            <a:ext cx="8596668" cy="900545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mtClean="0"/>
              <a:t>...Continued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74328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What is System Design ?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46364" y="1930400"/>
            <a:ext cx="8966546" cy="73866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/>
              <a:t>the process of creating a detailed plan or blueprint for the development and implementation of a system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/>
              <a:t>It </a:t>
            </a:r>
            <a:r>
              <a:rPr lang="en-US" sz="2400" dirty="0"/>
              <a:t>involves defining </a:t>
            </a:r>
            <a:r>
              <a:rPr lang="en-US" sz="2400" dirty="0" smtClean="0"/>
              <a:t>:-</a:t>
            </a:r>
          </a:p>
          <a:p>
            <a:pPr marL="3543300" lvl="7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Components</a:t>
            </a:r>
          </a:p>
          <a:p>
            <a:pPr marL="3543300" lvl="7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modules</a:t>
            </a:r>
          </a:p>
          <a:p>
            <a:pPr marL="3543300" lvl="7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interfaces</a:t>
            </a:r>
          </a:p>
          <a:p>
            <a:pPr marL="3543300" lvl="7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data flows </a:t>
            </a:r>
          </a:p>
          <a:p>
            <a:pPr marL="3543300" lvl="7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functionality </a:t>
            </a:r>
            <a:r>
              <a:rPr lang="en-US" sz="2400" dirty="0"/>
              <a:t>of a system </a:t>
            </a:r>
            <a:endParaRPr lang="en-US" sz="24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6434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Persistence model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43346" y="2424545"/>
            <a:ext cx="996141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persistence refers to the characteristic of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state of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system that outlives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the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that created it.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achieved in practice by storing the state as data in 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storage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Firebase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 smtClean="0"/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55342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00545"/>
          </a:xfrm>
        </p:spPr>
        <p:txBody>
          <a:bodyPr/>
          <a:lstStyle/>
          <a:p>
            <a:r>
              <a:rPr lang="en-US" dirty="0" smtClean="0"/>
              <a:t>...Continued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98764" y="1510145"/>
            <a:ext cx="8387311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NoSQL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databases are often chosen for projects based on their       	specific advantages and suitability for certain use cases.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Here are some reasons why :</a:t>
            </a:r>
          </a:p>
          <a:p>
            <a:pPr marL="3086100" lvl="6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Scalability</a:t>
            </a:r>
          </a:p>
          <a:p>
            <a:pPr marL="3086100" lvl="6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Flexibility </a:t>
            </a:r>
          </a:p>
          <a:p>
            <a:pPr marL="3086100" lvl="6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</a:t>
            </a:r>
          </a:p>
          <a:p>
            <a:pPr marL="3086100" lvl="6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Cost-effectiveness</a:t>
            </a:r>
          </a:p>
          <a:p>
            <a:pPr marL="3086100" lvl="6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Distributed and fault-tolerant architecture</a:t>
            </a:r>
          </a:p>
          <a:p>
            <a:pPr marL="3086100" lvl="6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Developer productivity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8867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interface design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78873" y="2272145"/>
            <a:ext cx="8423563" cy="27959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Interface (UI) refers to the graphical and interactive elements that allow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interact with a software application, website, or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well-designed UI should be intuitive, visually appealing, and efficient in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helping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achieve their goals with the application</a:t>
            </a:r>
          </a:p>
        </p:txBody>
      </p:sp>
    </p:spTree>
    <p:extLst>
      <p:ext uri="{BB962C8B-B14F-4D97-AF65-F5344CB8AC3E}">
        <p14:creationId xmlns:p14="http://schemas.microsoft.com/office/powerpoint/2010/main" val="2110284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...Continued</a:t>
            </a:r>
            <a:endParaRPr lang="en-US" dirty="0"/>
          </a:p>
        </p:txBody>
      </p:sp>
      <p:pic>
        <p:nvPicPr>
          <p:cNvPr id="6" name="Picture 5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1938" y="1582406"/>
            <a:ext cx="2458172" cy="4056394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9866" y="1608606"/>
            <a:ext cx="2244379" cy="400399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10500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...Continued</a:t>
            </a:r>
          </a:p>
        </p:txBody>
      </p:sp>
      <p:pic>
        <p:nvPicPr>
          <p:cNvPr id="3" name="Picture 2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4542" y="1582407"/>
            <a:ext cx="2476403" cy="4305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5424" y="1582407"/>
            <a:ext cx="2121449" cy="43057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78172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5043" y="526473"/>
            <a:ext cx="8596668" cy="13208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Deployment Diagram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955964" y="1717964"/>
            <a:ext cx="7620000" cy="39039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 of UML (Unified Modeling Language) diagram that represents the physical deployment of software components and their relationships on hardware nodes or servers.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0998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...Continued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537854" y="2673928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5982961"/>
              </p:ext>
            </p:extLst>
          </p:nvPr>
        </p:nvGraphicFramePr>
        <p:xfrm>
          <a:off x="1537854" y="1614935"/>
          <a:ext cx="8424333" cy="43676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r:id="rId3" imgW="9972820" imgH="5172188" progId="Visio.Drawing.15">
                  <p:embed/>
                </p:oleObj>
              </mc:Choice>
              <mc:Fallback>
                <p:oleObj r:id="rId3" imgW="9972820" imgH="5172188" progId="Visio.Drawing.15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7854" y="1614935"/>
                        <a:ext cx="8424333" cy="436767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42470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 Diagram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86691" y="1787236"/>
            <a:ext cx="7938654" cy="3349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network diagram is a visual representation of the components and connections of a computer network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provides a graphical representation of how devices, such as computers, servers, switches, routers, and other networking devices, are connected and communicate with each other within a network</a:t>
            </a:r>
          </a:p>
        </p:txBody>
      </p:sp>
    </p:spTree>
    <p:extLst>
      <p:ext uri="{BB962C8B-B14F-4D97-AF65-F5344CB8AC3E}">
        <p14:creationId xmlns:p14="http://schemas.microsoft.com/office/powerpoint/2010/main" val="2463658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...Continued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704109" y="12192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1619117"/>
              </p:ext>
            </p:extLst>
          </p:nvPr>
        </p:nvGraphicFramePr>
        <p:xfrm>
          <a:off x="2585760" y="1219200"/>
          <a:ext cx="7153987" cy="50011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r:id="rId3" imgW="5553189" imgH="5886272" progId="Visio.Drawing.15">
                  <p:embed/>
                </p:oleObj>
              </mc:Choice>
              <mc:Fallback>
                <p:oleObj r:id="rId3" imgW="5553189" imgH="5886272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5760" y="1219200"/>
                        <a:ext cx="7153987" cy="500110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15412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2353" y="2757054"/>
            <a:ext cx="8596668" cy="1320800"/>
          </a:xfrm>
        </p:spPr>
        <p:txBody>
          <a:bodyPr/>
          <a:lstStyle/>
          <a:p>
            <a:pPr algn="ctr"/>
            <a:r>
              <a:rPr lang="en-US" dirty="0" smtClean="0"/>
              <a:t>			</a:t>
            </a:r>
            <a:r>
              <a:rPr lang="en-US" sz="7200" dirty="0" smtClean="0"/>
              <a:t>	Thank you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640752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206" y="665018"/>
            <a:ext cx="8813029" cy="1320800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opular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graphical modeling languages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include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48145" y="2507673"/>
            <a:ext cx="8174182" cy="2240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Unified Modeling Language (UML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Flowcharts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Entity-Relationship Diagrams (ERD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Modeling Language 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SysML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85569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Design Goals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83673" y="2327564"/>
            <a:ext cx="7952509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create a system that effectively meets the needs and requirements of its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stakeholders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optimizing for various factors such as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000500" lvl="8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</a:t>
            </a:r>
          </a:p>
          <a:p>
            <a:pPr marL="4000500" lvl="8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reliability</a:t>
            </a:r>
          </a:p>
          <a:p>
            <a:pPr marL="4000500" lvl="8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maintainability</a:t>
            </a:r>
          </a:p>
          <a:p>
            <a:pPr marL="4000500" lvl="8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usability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0" lvl="8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cost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844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</a:t>
            </a:r>
            <a:r>
              <a:rPr lang="en-US" dirty="0" smtClean="0"/>
              <a:t>ome </a:t>
            </a:r>
            <a:r>
              <a:rPr lang="en-US" dirty="0"/>
              <a:t>common goals of system design include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12861" y="2207398"/>
            <a:ext cx="2578484" cy="3765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Functionality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Reliability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Maintainability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Usability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Scalability</a:t>
            </a:r>
          </a:p>
          <a:p>
            <a:pPr>
              <a:lnSpc>
                <a:spcPct val="150000"/>
              </a:lnSpc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782291" y="2207398"/>
            <a:ext cx="2770909" cy="3214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Security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Cost-effectiveness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Interoperability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Compliance</a:t>
            </a:r>
            <a:endParaRPr 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Modularity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Flexibility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44146" y="2207397"/>
            <a:ext cx="2429856" cy="3214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Robustness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Reusability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Testability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Traceability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Time-to-Market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Sustainability</a:t>
            </a:r>
            <a:endParaRPr lang="en-US" sz="23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40596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Tradeoffs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17418" y="2202873"/>
            <a:ext cx="811876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Complexity vs.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Simplicity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Flexibility vs.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Specificity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Scalability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vs. Resource Usage: </a:t>
            </a: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 vs.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Usability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Innovation vs. Stability</a:t>
            </a:r>
          </a:p>
        </p:txBody>
      </p:sp>
    </p:spTree>
    <p:extLst>
      <p:ext uri="{BB962C8B-B14F-4D97-AF65-F5344CB8AC3E}">
        <p14:creationId xmlns:p14="http://schemas.microsoft.com/office/powerpoint/2010/main" val="17438132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Decomposition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15636" y="1930400"/>
            <a:ext cx="850669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essential step in system design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 partitioning or system breakdown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is the process of breaking down a complex system into smaller, more manageable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subsystems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helps in understanding the system's structure, function, and behavior, and enables more effective system development, analysis, and management</a:t>
            </a:r>
          </a:p>
        </p:txBody>
      </p:sp>
    </p:spTree>
    <p:extLst>
      <p:ext uri="{BB962C8B-B14F-4D97-AF65-F5344CB8AC3E}">
        <p14:creationId xmlns:p14="http://schemas.microsoft.com/office/powerpoint/2010/main" val="29045617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582" y="1278119"/>
            <a:ext cx="7159420" cy="53704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677334" y="609600"/>
            <a:ext cx="8596668" cy="900545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...Continued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0336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7539" y="1510145"/>
            <a:ext cx="5458587" cy="49441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677334" y="609600"/>
            <a:ext cx="8596668" cy="900545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/>
              <a:t>...Continued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0101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Facet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op Shadow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3975" dist="41275" dir="14700000" algn="t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5429</TotalTime>
  <Words>455</Words>
  <Application>Microsoft Office PowerPoint</Application>
  <PresentationFormat>Widescreen</PresentationFormat>
  <Paragraphs>121</Paragraphs>
  <Slides>29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Arial</vt:lpstr>
      <vt:lpstr>Times New Roman</vt:lpstr>
      <vt:lpstr>Trebuchet MS</vt:lpstr>
      <vt:lpstr>Wingdings</vt:lpstr>
      <vt:lpstr>Wingdings 3</vt:lpstr>
      <vt:lpstr>Facet</vt:lpstr>
      <vt:lpstr>Visio.Drawing.15</vt:lpstr>
      <vt:lpstr>Chapter 4</vt:lpstr>
      <vt:lpstr> What is System Design ?</vt:lpstr>
      <vt:lpstr>Popular graphical modeling languages include</vt:lpstr>
      <vt:lpstr>System Design Goals</vt:lpstr>
      <vt:lpstr>Some common goals of system design include</vt:lpstr>
      <vt:lpstr>Design Tradeoffs</vt:lpstr>
      <vt:lpstr>System Decomposition</vt:lpstr>
      <vt:lpstr>PowerPoint Presentation</vt:lpstr>
      <vt:lpstr>PowerPoint Presentation</vt:lpstr>
      <vt:lpstr>PowerPoint Presentation</vt:lpstr>
      <vt:lpstr>PowerPoint Presentation</vt:lpstr>
      <vt:lpstr> Design Phase Models</vt:lpstr>
      <vt:lpstr>Class Diagram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Persistence model</vt:lpstr>
      <vt:lpstr>...Continued</vt:lpstr>
      <vt:lpstr>User interface design</vt:lpstr>
      <vt:lpstr>...Continued</vt:lpstr>
      <vt:lpstr>...Continued</vt:lpstr>
      <vt:lpstr>Deployment Diagram</vt:lpstr>
      <vt:lpstr>...Continued</vt:lpstr>
      <vt:lpstr>Network Diagram</vt:lpstr>
      <vt:lpstr>...Continued</vt:lpstr>
      <vt:lpstr>    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nosuchtng</dc:creator>
  <cp:lastModifiedBy>nosuchtng</cp:lastModifiedBy>
  <cp:revision>26</cp:revision>
  <dcterms:created xsi:type="dcterms:W3CDTF">2023-04-21T00:49:05Z</dcterms:created>
  <dcterms:modified xsi:type="dcterms:W3CDTF">2023-04-24T19:18:58Z</dcterms:modified>
</cp:coreProperties>
</file>