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8" r:id="rId7"/>
    <p:sldId id="261" r:id="rId8"/>
    <p:sldId id="267" r:id="rId9"/>
    <p:sldId id="269" r:id="rId10"/>
    <p:sldId id="270" r:id="rId11"/>
    <p:sldId id="271" r:id="rId12"/>
    <p:sldId id="262" r:id="rId13"/>
    <p:sldId id="273" r:id="rId14"/>
    <p:sldId id="263" r:id="rId15"/>
    <p:sldId id="272" r:id="rId16"/>
    <p:sldId id="274" r:id="rId17"/>
    <p:sldId id="264" r:id="rId18"/>
    <p:sldId id="265" r:id="rId19"/>
    <p:sldId id="266" r:id="rId20"/>
  </p:sldIdLst>
  <p:sldSz cx="14630400" cy="5143500"/>
  <p:notesSz cx="6858000" cy="9144000"/>
  <p:embeddedFontLst>
    <p:embeddedFont>
      <p:font typeface="Calibri" panose="020F0502020204030204" pitchFamily="34" charset="0"/>
      <p:regular r:id="rId22"/>
      <p:bold r:id="rId23"/>
      <p:italic r:id="rId24"/>
      <p:boldItalic r:id="rId25"/>
    </p:embeddedFont>
    <p:embeddedFont>
      <p:font typeface="Quattrocento Sans" panose="020B05020500000200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4608"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tXFwNXVSkt5fCaIiX2A1HKQB1s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E"/>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D424B7-FA8F-46E9-9C54-9FF8C2CA9E4E}">
  <a:tblStyle styleId="{FAD424B7-FA8F-46E9-9C54-9FF8C2CA9E4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6256"/>
  </p:normalViewPr>
  <p:slideViewPr>
    <p:cSldViewPr snapToGrid="0">
      <p:cViewPr varScale="1">
        <p:scale>
          <a:sx n="96" d="100"/>
          <a:sy n="96" d="100"/>
        </p:scale>
        <p:origin x="424" y="168"/>
      </p:cViewPr>
      <p:guideLst>
        <p:guide orient="horz" pos="1620"/>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47800" y="685800"/>
            <a:ext cx="975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6098" y="4400903"/>
            <a:ext cx="5485800" cy="36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900" dirty="0"/>
              <a:t>This short slide deck will walk you through the program structure. The final slides contain a high-level summary of the commitment and timeline.</a:t>
            </a:r>
            <a:endParaRPr sz="900" dirty="0"/>
          </a:p>
        </p:txBody>
      </p:sp>
      <p:sp>
        <p:nvSpPr>
          <p:cNvPr id="68" name="Google Shape;68;p1: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6098" y="4400903"/>
            <a:ext cx="5485800" cy="36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900" dirty="0"/>
              <a:t>To give you a better idea of how a session flows, here is a sample agenda. Each Learning Lab the same pattern.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Typically, you or your co-mentor will welcome students to the session. </a:t>
            </a:r>
            <a:endParaRPr sz="900" dirty="0"/>
          </a:p>
          <a:p>
            <a:pPr marL="0" lvl="0" indent="0" algn="l" rtl="0">
              <a:lnSpc>
                <a:spcPct val="100000"/>
              </a:lnSpc>
              <a:spcBef>
                <a:spcPts val="0"/>
              </a:spcBef>
              <a:spcAft>
                <a:spcPts val="0"/>
              </a:spcAft>
              <a:buSzPts val="1100"/>
              <a:buNone/>
            </a:pPr>
            <a:r>
              <a:rPr lang="en" sz="900" dirty="0"/>
              <a:t>There is a worksheet (which can be viewed as a set of poll questions) to prompt reflection; the reason for this is to help mentees individually think about the theme to settle into the session.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you or your co-mentor will share a story with the students before showing one of the videos. In doing so, you open up the topic and also model some vulnerability. This encourages the mentees to share, too, if they are willing.</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the students have a chance to break off into smaller pairs/trios to discuss what resonated with them, and you will ask some to share back with the group what they talked about in their pairs/trios. In this way, students can share their perspective and hear from others. This is often where students realize that they have more in common with others than they previously thought. Or, they may realize there is a wide variety of perspectives and experiences.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You’ll then move into the CS challenge activity, which is intended to give a concrete experience to anchor the discussion related to that Learning Lab’s theme and the videos they watch. The CS challenge is also an opportunity for students to practice teamwork and communication skills, and connect the topics to challenges they may face in tech. For example, in one activity, students try to engage with Vim commands and in another session, they strategize on where to place LiDAR scanners in the right places to protect valuables from an archaeological dig. The goal is not to master the CS challenge. In fact some students won’t find the activity to be “challenging” at all. It is meant to provide a glimpse into how they think, strategize, cope with discomfort or ambiguity, and how they communicate and articulate their problem-solving process.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After the CS challenge, you or your co-mentor (probably whomever did not do the first story share) will share a story to set up the second video. After this, we encourage a “round robin” where each student has a chance to share in the closing round (or they can pass). This brings many voices into the space before opening it up to more informal Q and A or discussion. You will learn more about what your mentees are interested in, whether some feature of your job, something about their classes, a tech topic, or something else entirely. You have the flexibility to adapt the end of the session to make sense for you, your co-mentor, and your cohort. </a:t>
            </a:r>
            <a:endParaRPr sz="900" dirty="0"/>
          </a:p>
          <a:p>
            <a:pPr marL="0" lvl="0" indent="0" algn="l" rtl="0">
              <a:lnSpc>
                <a:spcPct val="100000"/>
              </a:lnSpc>
              <a:spcBef>
                <a:spcPts val="0"/>
              </a:spcBef>
              <a:spcAft>
                <a:spcPts val="0"/>
              </a:spcAft>
              <a:buSzPts val="1100"/>
              <a:buNone/>
            </a:pPr>
            <a:endParaRPr sz="900" dirty="0"/>
          </a:p>
          <a:p>
            <a:pPr marL="0" lvl="0" indent="0" algn="l" rtl="0">
              <a:spcBef>
                <a:spcPts val="0"/>
              </a:spcBef>
              <a:spcAft>
                <a:spcPts val="0"/>
              </a:spcAft>
              <a:buClr>
                <a:schemeClr val="dk1"/>
              </a:buClr>
              <a:buSzPts val="1100"/>
              <a:buFont typeface="Arial"/>
              <a:buNone/>
            </a:pPr>
            <a:r>
              <a:rPr lang="en" sz="900" dirty="0">
                <a:solidFill>
                  <a:schemeClr val="dk1"/>
                </a:solidFill>
              </a:rPr>
              <a:t>Many mentors in the pilot found that they address all of the structured content in the first 75-90 mins, leaving a half hour for open questions or topics that they want to discuss. You might know from the mentee 1:1s some things that students want to hear more about, or you might find that something came up in the group session that people want to delve into more depth. You may choose to share where the topics have played a role in your own experiences (e.g., during an interview or collaboration in your current role), which can open up the conversation. Or, you may choose to end the session early; there is no pressure to “fill the time”.</a:t>
            </a:r>
            <a:endParaRPr sz="900" dirty="0"/>
          </a:p>
        </p:txBody>
      </p:sp>
      <p:sp>
        <p:nvSpPr>
          <p:cNvPr id="146" name="Google Shape;146;p7:notes"/>
          <p:cNvSpPr txBox="1">
            <a:spLocks noGrp="1"/>
          </p:cNvSpPr>
          <p:nvPr>
            <p:ph type="sldNum" idx="12"/>
          </p:nvPr>
        </p:nvSpPr>
        <p:spPr>
          <a:xfrm>
            <a:off x="3884414" y="8685389"/>
            <a:ext cx="29721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35224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6098" y="4400903"/>
            <a:ext cx="5485800" cy="36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900" dirty="0"/>
              <a:t>To give you a better idea of how a session flows, here is a sample agenda. Each Learning Lab the same pattern.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Typically, you or your co-mentor will welcome students to the session. </a:t>
            </a:r>
            <a:endParaRPr sz="900" dirty="0"/>
          </a:p>
          <a:p>
            <a:pPr marL="0" lvl="0" indent="0" algn="l" rtl="0">
              <a:lnSpc>
                <a:spcPct val="100000"/>
              </a:lnSpc>
              <a:spcBef>
                <a:spcPts val="0"/>
              </a:spcBef>
              <a:spcAft>
                <a:spcPts val="0"/>
              </a:spcAft>
              <a:buSzPts val="1100"/>
              <a:buNone/>
            </a:pPr>
            <a:r>
              <a:rPr lang="en" sz="900" dirty="0"/>
              <a:t>There is a worksheet (which can be viewed as a set of poll questions) to prompt reflection; the reason for this is to help mentees individually think about the theme to settle into the session.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you or your co-mentor will share a story with the students before showing one of the videos. In doing so, you open up the topic and also model some vulnerability. This encourages the mentees to share, too, if they are willing.</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the students have a chance to break off into smaller pairs/trios to discuss what resonated with them, and you will ask some to share back with the group what they talked about in their pairs/trios. In this way, students can share their perspective and hear from others. This is often where students realize that they have more in common with others than they previously thought. Or, they may realize there is a wide variety of perspectives and experiences.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You’ll then move into the CS challenge activity, which is intended to give a concrete experience to anchor the discussion related to that Learning Lab’s theme and the videos they watch. The CS challenge is also an opportunity for students to practice teamwork and communication skills, and connect the topics to challenges they may face in tech. For example, in one activity, students try to engage with Vim commands and in another session, they strategize on where to place LiDAR scanners in the right places to protect valuables from an archaeological dig. The goal is not to master the CS challenge. In fact some students won’t find the activity to be “challenging” at all. It is meant to provide a glimpse into how they think, strategize, cope with discomfort or ambiguity, and how they communicate and articulate their problem-solving process.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After the CS challenge, you or your co-mentor (probably whomever did not do the first story share) will share a story to set up the second video. After this, we encourage a “round robin” where each student has a chance to share in the closing round (or they can pass). This brings many voices into the space before opening it up to more informal Q and A or discussion. You will learn more about what your mentees are interested in, whether some feature of your job, something about their classes, a tech topic, or something else entirely. You have the flexibility to adapt the end of the session to make sense for you, your co-mentor, and your cohort. </a:t>
            </a:r>
            <a:endParaRPr sz="900" dirty="0"/>
          </a:p>
          <a:p>
            <a:pPr marL="0" lvl="0" indent="0" algn="l" rtl="0">
              <a:lnSpc>
                <a:spcPct val="100000"/>
              </a:lnSpc>
              <a:spcBef>
                <a:spcPts val="0"/>
              </a:spcBef>
              <a:spcAft>
                <a:spcPts val="0"/>
              </a:spcAft>
              <a:buSzPts val="1100"/>
              <a:buNone/>
            </a:pPr>
            <a:endParaRPr sz="900" dirty="0"/>
          </a:p>
          <a:p>
            <a:pPr marL="0" lvl="0" indent="0" algn="l" rtl="0">
              <a:spcBef>
                <a:spcPts val="0"/>
              </a:spcBef>
              <a:spcAft>
                <a:spcPts val="0"/>
              </a:spcAft>
              <a:buClr>
                <a:schemeClr val="dk1"/>
              </a:buClr>
              <a:buSzPts val="1100"/>
              <a:buFont typeface="Arial"/>
              <a:buNone/>
            </a:pPr>
            <a:r>
              <a:rPr lang="en" sz="900" dirty="0">
                <a:solidFill>
                  <a:schemeClr val="dk1"/>
                </a:solidFill>
              </a:rPr>
              <a:t>Many mentors in the pilot found that they address all of the structured content in the first 75-90 mins, leaving a half hour for open questions or topics that they want to discuss. You might know from the mentee 1:1s some things that students want to hear more about, or you might find that something came up in the group session that people want to delve into more depth. You may choose to share where the topics have played a role in your own experiences (e.g., during an interview or collaboration in your current role), which can open up the conversation. Or, you may choose to end the session early; there is no pressure to “fill the time”.</a:t>
            </a:r>
            <a:endParaRPr sz="900" dirty="0"/>
          </a:p>
        </p:txBody>
      </p:sp>
      <p:sp>
        <p:nvSpPr>
          <p:cNvPr id="146" name="Google Shape;146;p7:notes"/>
          <p:cNvSpPr txBox="1">
            <a:spLocks noGrp="1"/>
          </p:cNvSpPr>
          <p:nvPr>
            <p:ph type="sldNum" idx="12"/>
          </p:nvPr>
        </p:nvSpPr>
        <p:spPr>
          <a:xfrm>
            <a:off x="3884414" y="8685389"/>
            <a:ext cx="29721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7744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917e33f34_0_47:notes"/>
          <p:cNvSpPr>
            <a:spLocks noGrp="1" noRot="1" noChangeAspect="1"/>
          </p:cNvSpPr>
          <p:nvPr>
            <p:ph type="sldImg" idx="2"/>
          </p:nvPr>
        </p:nvSpPr>
        <p:spPr>
          <a:xfrm>
            <a:off x="-1447800" y="685800"/>
            <a:ext cx="975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a917e33f34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dirty="0">
                <a:solidFill>
                  <a:schemeClr val="dk1"/>
                </a:solidFill>
              </a:rPr>
              <a:t>You are provided with everything you need to run the program. </a:t>
            </a:r>
            <a:endParaRPr sz="900" dirty="0">
              <a:solidFill>
                <a:schemeClr val="dk1"/>
              </a:solidFill>
            </a:endParaRPr>
          </a:p>
          <a:p>
            <a:pPr marL="0" lvl="0" indent="0" algn="l" rtl="0">
              <a:spcBef>
                <a:spcPts val="0"/>
              </a:spcBef>
              <a:spcAft>
                <a:spcPts val="0"/>
              </a:spcAft>
              <a:buSzPts val="1100"/>
              <a:buNone/>
            </a:pPr>
            <a:r>
              <a:rPr lang="en" sz="900" dirty="0">
                <a:solidFill>
                  <a:schemeClr val="dk1"/>
                </a:solidFill>
              </a:rPr>
              <a:t>The </a:t>
            </a:r>
            <a:r>
              <a:rPr lang="en" sz="900" b="1" dirty="0">
                <a:solidFill>
                  <a:schemeClr val="dk1"/>
                </a:solidFill>
              </a:rPr>
              <a:t>Mentor Guide</a:t>
            </a:r>
            <a:r>
              <a:rPr lang="en" sz="900" dirty="0">
                <a:solidFill>
                  <a:schemeClr val="dk1"/>
                </a:solidFill>
              </a:rPr>
              <a:t> includes information for Learning Labs and suggested structure for your 1:1 meetings. You’ll also find facilitation tips specific to the various activities and topics.</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chemeClr val="dk1"/>
              </a:solidFill>
            </a:endParaRPr>
          </a:p>
          <a:p>
            <a:pPr marL="0" lvl="0" indent="0" algn="l" rtl="0">
              <a:spcBef>
                <a:spcPts val="0"/>
              </a:spcBef>
              <a:spcAft>
                <a:spcPts val="0"/>
              </a:spcAft>
              <a:buSzPts val="1100"/>
              <a:buNone/>
            </a:pPr>
            <a:r>
              <a:rPr lang="en" sz="900" dirty="0">
                <a:solidFill>
                  <a:schemeClr val="dk1"/>
                </a:solidFill>
              </a:rPr>
              <a:t>The </a:t>
            </a:r>
            <a:r>
              <a:rPr lang="en" sz="900" b="1" dirty="0">
                <a:solidFill>
                  <a:schemeClr val="dk1"/>
                </a:solidFill>
              </a:rPr>
              <a:t>Tech Resilience Video pack</a:t>
            </a:r>
            <a:r>
              <a:rPr lang="en" sz="900" dirty="0">
                <a:solidFill>
                  <a:schemeClr val="dk1"/>
                </a:solidFill>
              </a:rPr>
              <a:t> includes the entire set of videos you will be showing across the sessions. Again, each session centers two video clips, each video is about 3 minutes long and were developed specifically for this program.</a:t>
            </a:r>
            <a:endParaRPr sz="900" dirty="0">
              <a:solidFill>
                <a:schemeClr val="dk1"/>
              </a:solidFill>
            </a:endParaRPr>
          </a:p>
          <a:p>
            <a:pPr marL="0" lvl="0" indent="0" algn="l" rtl="0">
              <a:spcBef>
                <a:spcPts val="0"/>
              </a:spcBef>
              <a:spcAft>
                <a:spcPts val="0"/>
              </a:spcAft>
              <a:buSzPts val="1100"/>
              <a:buNone/>
            </a:pPr>
            <a:endParaRPr sz="900" dirty="0">
              <a:solidFill>
                <a:schemeClr val="dk1"/>
              </a:solidFill>
            </a:endParaRPr>
          </a:p>
          <a:p>
            <a:pPr marL="0" lvl="0" indent="0" algn="l" rtl="0">
              <a:spcBef>
                <a:spcPts val="0"/>
              </a:spcBef>
              <a:spcAft>
                <a:spcPts val="0"/>
              </a:spcAft>
              <a:buSzPts val="1100"/>
              <a:buNone/>
            </a:pPr>
            <a:r>
              <a:rPr lang="en" sz="900" dirty="0">
                <a:solidFill>
                  <a:schemeClr val="dk1"/>
                </a:solidFill>
              </a:rPr>
              <a:t>The </a:t>
            </a:r>
            <a:r>
              <a:rPr lang="en" sz="900" b="1" dirty="0">
                <a:solidFill>
                  <a:schemeClr val="dk1"/>
                </a:solidFill>
              </a:rPr>
              <a:t>Mentee Slides</a:t>
            </a:r>
            <a:r>
              <a:rPr lang="en" sz="900" dirty="0">
                <a:solidFill>
                  <a:schemeClr val="dk1"/>
                </a:solidFill>
              </a:rPr>
              <a:t> are intended to be mentee-facing; you may choose to screen share and display them as you move through the sessions.</a:t>
            </a:r>
            <a:endParaRPr sz="900" dirty="0">
              <a:solidFill>
                <a:schemeClr val="dk1"/>
              </a:solidFill>
            </a:endParaRPr>
          </a:p>
          <a:p>
            <a:pPr marL="0" lvl="0" indent="0" algn="l" rtl="0">
              <a:lnSpc>
                <a:spcPct val="100000"/>
              </a:lnSpc>
              <a:spcBef>
                <a:spcPts val="0"/>
              </a:spcBef>
              <a:spcAft>
                <a:spcPts val="0"/>
              </a:spcAft>
              <a:buSzPts val="1100"/>
              <a:buNone/>
            </a:pPr>
            <a:endParaRPr sz="9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6098" y="4400903"/>
            <a:ext cx="5485800" cy="36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900" dirty="0"/>
              <a:t>Let’s review the timeline. Your commitment to the program is for 7 weeks.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First, there is a prep session, prior to the program, when you and your co-mentor meet on your own to review the toolkit. You schedule this meeting with your co-mentor at your own convenience. </a:t>
            </a:r>
            <a:endParaRPr sz="900" dirty="0"/>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You’ll talk about which parts each of you want to lead within the sessions. You’ll also send out an invite to your mentees inviting them to the first group session. Many mentors divide up their mentees, each mentor taking half. Mentors then send emails to “their” mentees to invite them to the meeting. Other mentors may do this differently and send one collective email from both mentors to the entire cohort. It is your choice how to do this logistically. </a:t>
            </a:r>
            <a:endParaRPr sz="900" dirty="0">
              <a:solidFill>
                <a:schemeClr val="dk1"/>
              </a:solidFill>
            </a:endParaRPr>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 see this prep week on the schedule as Week 0. </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The program itself runs for 6 weeks. Students are told this is a 6 week program. You will hear us talk about Program Session 1 or Program Session 5. This language keeps us all on the same page.</a:t>
            </a:r>
            <a:endParaRPr sz="900" dirty="0">
              <a:solidFill>
                <a:schemeClr val="dk1"/>
              </a:solidFill>
            </a:endParaRPr>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 1, you’ll welcome your 12-16 mentees in a group session. This first session is only 1 hour long.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At the end of this first session, you’ll each invite 6-8 mentees to schedule with you individually for a short one-on-one meeting to get to know them a bit better. Each student will have filled out an info sheet already, and you’ll have this to work from, and that will make an initial conversation easier to start. You can offer the meeting times at your convenience.  Since the first session is only one hour, some mentors decide to offer 1:1s immediately after the group session out of convenience for them. If you decide to go this route, be sure to alert the students to your plan.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weeks 2, 3, 4, and 5 you will continue to meet as a group. These sessions are scheduled for 2 hours.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Week 5’s group session is when the group portion of the program ends. When this session has concluded that, mentors will invite 1:1s with “their” half of the mentees to close out the program. We anticipate that this might happen in Week 6, so we have asked mentees to commit to a 6 week program.</a:t>
            </a:r>
            <a:endParaRPr sz="900" dirty="0"/>
          </a:p>
        </p:txBody>
      </p:sp>
      <p:sp>
        <p:nvSpPr>
          <p:cNvPr id="164" name="Google Shape;164;p3: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13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6098" y="4400903"/>
            <a:ext cx="5485800" cy="36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900" dirty="0"/>
              <a:t>Let’s review the timeline. Your commitment to the program is for 7 weeks.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First, there is a prep session, prior to the program, when you and your co-mentor meet on your own to review the toolkit. You schedule this meeting with your co-mentor at your own convenience. </a:t>
            </a:r>
            <a:endParaRPr sz="900" dirty="0"/>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You’ll talk about which parts each of you want to lead within the sessions. You’ll also send out an invite to your mentees inviting them to the first group session. Many mentors divide up their mentees, each mentor taking half. Mentors then send emails to “their” mentees to invite them to the meeting. Other mentors may do this differently and send one collective email from both mentors to the entire cohort. It is your choice how to do this logistically. </a:t>
            </a:r>
            <a:endParaRPr sz="900" dirty="0">
              <a:solidFill>
                <a:schemeClr val="dk1"/>
              </a:solidFill>
            </a:endParaRPr>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 see this prep week on the schedule as Week 0. </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The program itself runs for 6 weeks. Students are told this is a 6 week program. You will hear us talk about Program Session 1 or Program Session 5. This language keeps us all on the same page.</a:t>
            </a:r>
            <a:endParaRPr sz="900" dirty="0">
              <a:solidFill>
                <a:schemeClr val="dk1"/>
              </a:solidFill>
            </a:endParaRPr>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 1, you’ll welcome your 12-16 mentees in a group session. This first session is only 1 hour long.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At the end of this first session, you’ll each invite 6-8 mentees to schedule with you individually for a short one-on-one meeting to get to know them a bit better. Each student will have filled out an info sheet already, and you’ll have this to work from, and that will make an initial conversation easier to start. You can offer the meeting times at your convenience.  Since the first session is only one hour, some mentors decide to offer 1:1s immediately after the group session out of convenience for them. If you decide to go this route, be sure to alert the students to your plan.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weeks 2, 3, 4, and 5 you will continue to meet as a group. These sessions are scheduled for 2 hours.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Week 5’s group session is when the group portion of the program ends. When this session has concluded that, mentors will invite 1:1s with “their” half of the mentees to close out the program. We anticipate that this might happen in Week 6, so we have asked mentees to commit to a 6 week program.</a:t>
            </a:r>
            <a:endParaRPr sz="900" dirty="0"/>
          </a:p>
        </p:txBody>
      </p:sp>
      <p:sp>
        <p:nvSpPr>
          <p:cNvPr id="164" name="Google Shape;164;p3: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6098" y="4400903"/>
            <a:ext cx="5485800" cy="36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900" dirty="0"/>
              <a:t>Let’s review the timeline. Your commitment to the program is for 7 weeks.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First, there is a prep session, prior to the program, when you and your co-mentor meet on your own to review the toolkit. You schedule this meeting with your co-mentor at your own convenience. </a:t>
            </a:r>
            <a:endParaRPr sz="900" dirty="0"/>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You’ll talk about which parts each of you want to lead within the sessions. You’ll also send out an invite to your mentees inviting them to the first group session. Many mentors divide up their mentees, each mentor taking half. Mentors then send emails to “their” mentees to invite them to the meeting. Other mentors may do this differently and send one collective email from both mentors to the entire cohort. It is your choice how to do this logistically. </a:t>
            </a:r>
            <a:endParaRPr sz="900" dirty="0">
              <a:solidFill>
                <a:schemeClr val="dk1"/>
              </a:solidFill>
            </a:endParaRPr>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 see this prep week on the schedule as Week 0. </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The program itself runs for 6 weeks. Students are told this is a 6 week program. You will hear us talk about Program Session 1 or Program Session 5. This language keeps us all on the same page.</a:t>
            </a:r>
            <a:endParaRPr sz="900" dirty="0">
              <a:solidFill>
                <a:schemeClr val="dk1"/>
              </a:solidFill>
            </a:endParaRPr>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 1, you’ll welcome your 12-16 mentees in a group session. This first session is only 1 hour long.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At the end of this first session, you’ll each invite 6-8 mentees to schedule with you individually for a short one-on-one meeting to get to know them a bit better. Each student will have filled out an info sheet already, and you’ll have this to work from, and that will make an initial conversation easier to start. You can offer the meeting times at your convenience.  Since the first session is only one hour, some mentors decide to offer 1:1s immediately after the group session out of convenience for them. If you decide to go this route, be sure to alert the students to your plan.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weeks 2, 3, 4, and 5 you will continue to meet as a group. These sessions are scheduled for 2 hours.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Week 5’s group session is when the group portion of the program ends. When this session has concluded that, mentors will invite 1:1s with “their” half of the mentees to close out the program. We anticipate that this might happen in Week 6, so we have asked mentees to commit to a 6 week program.</a:t>
            </a:r>
            <a:endParaRPr sz="900" dirty="0"/>
          </a:p>
        </p:txBody>
      </p:sp>
      <p:sp>
        <p:nvSpPr>
          <p:cNvPr id="164" name="Google Shape;164;p3: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78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6098" y="4400903"/>
            <a:ext cx="5485800" cy="36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900" dirty="0"/>
              <a:t>Let’s review the timeline. Your commitment to the program is for 7 weeks.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First, there is a prep session, prior to the program, when you and your co-mentor meet on your own to review the toolkit. You schedule this meeting with your co-mentor at your own convenience. </a:t>
            </a:r>
            <a:endParaRPr sz="900" dirty="0"/>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You’ll talk about which parts each of you want to lead within the sessions. You’ll also send out an invite to your mentees inviting them to the first group session. Many mentors divide up their mentees, each mentor taking half. Mentors then send emails to “their” mentees to invite them to the meeting. Other mentors may do this differently and send one collective email from both mentors to the entire cohort. It is your choice how to do this logistically. </a:t>
            </a:r>
            <a:endParaRPr sz="900" dirty="0">
              <a:solidFill>
                <a:schemeClr val="dk1"/>
              </a:solidFill>
            </a:endParaRPr>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 see this prep week on the schedule as Week 0. </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The program itself runs for 6 weeks. Students are told this is a 6 week program. You will hear us talk about Program Session 1 or Program Session 5. This language keeps us all on the same page.</a:t>
            </a:r>
            <a:endParaRPr sz="900" dirty="0">
              <a:solidFill>
                <a:schemeClr val="dk1"/>
              </a:solidFill>
            </a:endParaRPr>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 1, you’ll welcome your 12-16 mentees in a group session. This first session is only 1 hour long.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At the end of this first session, you’ll each invite 6-8 mentees to schedule with you individually for a short one-on-one meeting to get to know them a bit better. Each student will have filled out an info sheet already, and you’ll have this to work from, and that will make an initial conversation easier to start. You can offer the meeting times at your convenience.  Since the first session is only one hour, some mentors decide to offer 1:1s immediately after the group session out of convenience for them. If you decide to go this route, be sure to alert the students to your plan.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weeks 2, 3, 4, and 5 you will continue to meet as a group. These sessions are scheduled for 2 hours.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Week 5’s group session is when the group portion of the program ends. When this session has concluded that, mentors will invite 1:1s with “their” half of the mentees to close out the program. We anticipate that this might happen in Week 6, so we have asked mentees to commit to a 6 week program.</a:t>
            </a:r>
            <a:endParaRPr sz="900" dirty="0"/>
          </a:p>
        </p:txBody>
      </p:sp>
      <p:sp>
        <p:nvSpPr>
          <p:cNvPr id="164" name="Google Shape;164;p3: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293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a:spLocks noGrp="1" noRot="1" noChangeAspect="1"/>
          </p:cNvSpPr>
          <p:nvPr>
            <p:ph type="sldImg" idx="2"/>
          </p:nvPr>
        </p:nvSpPr>
        <p:spPr>
          <a:xfrm>
            <a:off x="-1447800" y="685800"/>
            <a:ext cx="975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sz="900" dirty="0"/>
              <a:t>To prepare to lead a cohort, mentors must attend four training sessions (2 hours each in duration). Mentors will also complete approximately 2 hours of self-guided work, organized into smaller assignments (each 30-45 minutes). You complete these at your own convenience, after training sessions 1, 2, and 3. These short assignments are directly aligned with the next training session and they also provide important information that we use to match you to your co-mentor.</a:t>
            </a:r>
            <a:endParaRPr sz="900" dirty="0"/>
          </a:p>
          <a:p>
            <a:pPr marL="158750" lvl="0" indent="0" algn="l" rtl="0">
              <a:lnSpc>
                <a:spcPct val="100000"/>
              </a:lnSpc>
              <a:spcBef>
                <a:spcPts val="0"/>
              </a:spcBef>
              <a:spcAft>
                <a:spcPts val="0"/>
              </a:spcAft>
              <a:buSzPts val="1100"/>
              <a:buNone/>
            </a:pPr>
            <a:endParaRPr sz="9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8:notes"/>
          <p:cNvSpPr txBox="1">
            <a:spLocks noGrp="1"/>
          </p:cNvSpPr>
          <p:nvPr>
            <p:ph type="body" idx="1"/>
          </p:nvPr>
        </p:nvSpPr>
        <p:spPr>
          <a:xfrm>
            <a:off x="686098" y="4400903"/>
            <a:ext cx="5485800" cy="36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900" dirty="0"/>
              <a:t>And who makes a good mentor?</a:t>
            </a:r>
            <a:endParaRPr sz="900" dirty="0"/>
          </a:p>
          <a:p>
            <a:pPr marL="0" lvl="0" indent="0" algn="l" rtl="0">
              <a:lnSpc>
                <a:spcPct val="100000"/>
              </a:lnSpc>
              <a:spcBef>
                <a:spcPts val="0"/>
              </a:spcBef>
              <a:spcAft>
                <a:spcPts val="0"/>
              </a:spcAft>
              <a:buSzPts val="1100"/>
              <a:buNone/>
            </a:pPr>
            <a:r>
              <a:rPr lang="en" sz="900" dirty="0"/>
              <a:t>This is just an initial list of the qualities that contribute to being a good mentor. We are confident that you have what you need inside of you, especially if you are willing to learn from the training and from your co-mentor, to be an effective mentor in this program. </a:t>
            </a:r>
            <a:endParaRPr sz="900" dirty="0"/>
          </a:p>
        </p:txBody>
      </p:sp>
      <p:sp>
        <p:nvSpPr>
          <p:cNvPr id="218" name="Google Shape;218;p8:notes"/>
          <p:cNvSpPr txBox="1">
            <a:spLocks noGrp="1"/>
          </p:cNvSpPr>
          <p:nvPr>
            <p:ph type="sldNum" idx="12"/>
          </p:nvPr>
        </p:nvSpPr>
        <p:spPr>
          <a:xfrm>
            <a:off x="3884414" y="8685389"/>
            <a:ext cx="29721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746fd765c_0_0:notes"/>
          <p:cNvSpPr>
            <a:spLocks noGrp="1" noRot="1" noChangeAspect="1"/>
          </p:cNvSpPr>
          <p:nvPr>
            <p:ph type="sldImg" idx="2"/>
          </p:nvPr>
        </p:nvSpPr>
        <p:spPr>
          <a:xfrm>
            <a:off x="-1447800" y="685800"/>
            <a:ext cx="9753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746fd76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dirty="0"/>
              <a:t>Finally, thank you for stepping forward. Students need mentors willing to step forward to make a difference. </a:t>
            </a:r>
            <a:endParaRPr sz="9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1447800" y="685800"/>
            <a:ext cx="975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dirty="0"/>
              <a:t>Let’s explain why we use this particular program model.</a:t>
            </a:r>
            <a:endParaRPr sz="900" dirty="0"/>
          </a:p>
          <a:p>
            <a:pPr marL="457200" lvl="0" indent="-298450" algn="l" rtl="0">
              <a:lnSpc>
                <a:spcPct val="100000"/>
              </a:lnSpc>
              <a:spcBef>
                <a:spcPts val="0"/>
              </a:spcBef>
              <a:spcAft>
                <a:spcPts val="0"/>
              </a:spcAft>
              <a:buSzPts val="1100"/>
              <a:buChar char="●"/>
            </a:pPr>
            <a:r>
              <a:rPr lang="en" sz="900" dirty="0"/>
              <a:t>This program uses a co-mentor model. Many mentoring programs have a 1:1 structure, where one mentor works with one student.</a:t>
            </a:r>
            <a:endParaRPr sz="900" dirty="0"/>
          </a:p>
          <a:p>
            <a:pPr marL="457200" lvl="0" indent="-298450" algn="l" rtl="0">
              <a:lnSpc>
                <a:spcPct val="100000"/>
              </a:lnSpc>
              <a:spcBef>
                <a:spcPts val="0"/>
              </a:spcBef>
              <a:spcAft>
                <a:spcPts val="0"/>
              </a:spcAft>
              <a:buSzPts val="1100"/>
              <a:buChar char="●"/>
            </a:pPr>
            <a:r>
              <a:rPr lang="en" sz="900" dirty="0"/>
              <a:t>While there are advantages of a 1:1 program model, there are also drawbacks. Few mentors have all of the characteristics that any one student seeks in mentoring. Having two mentors helps to broaden students’ access to mentoring by providing access to two mentors who have different and complementary qualities. </a:t>
            </a:r>
            <a:endParaRPr sz="900" dirty="0"/>
          </a:p>
          <a:p>
            <a:pPr marL="457200" lvl="0" indent="-298450" algn="l" rtl="0">
              <a:lnSpc>
                <a:spcPct val="100000"/>
              </a:lnSpc>
              <a:spcBef>
                <a:spcPts val="0"/>
              </a:spcBef>
              <a:spcAft>
                <a:spcPts val="0"/>
              </a:spcAft>
              <a:buSzPts val="1100"/>
              <a:buChar char="●"/>
            </a:pPr>
            <a:r>
              <a:rPr lang="en" sz="900" dirty="0"/>
              <a:t>A co-mentor model also promotes learning and community-building among mentors. This is a great opportunity to strengthen and practice your own communication and teamwork skills. As co-mentors are matched to each other so that you deliberately complement each other, in terms of your role, your confidence, your backgrounds and experiences, we know that this is a challenge and opportunity for co-mentors. Our pilot mentors told us their work with a co-mentor, and as part of the larger mentoring community, was an enriching aspect of their Microsoft experience.</a:t>
            </a:r>
            <a:endParaRPr sz="9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f9a42bcaf_0_0:notes"/>
          <p:cNvSpPr>
            <a:spLocks noGrp="1" noRot="1" noChangeAspect="1"/>
          </p:cNvSpPr>
          <p:nvPr>
            <p:ph type="sldImg" idx="2"/>
          </p:nvPr>
        </p:nvSpPr>
        <p:spPr>
          <a:xfrm>
            <a:off x="-1447800" y="685800"/>
            <a:ext cx="975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af9a42bca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dirty="0"/>
              <a:t>This program also includes the feature of a cohort of mentees. In total there will be 12-16 student mentees in each cohort. </a:t>
            </a:r>
            <a:endParaRPr sz="900" dirty="0"/>
          </a:p>
          <a:p>
            <a:pPr marL="457200" lvl="0" indent="-298450" algn="l" rtl="0">
              <a:lnSpc>
                <a:spcPct val="100000"/>
              </a:lnSpc>
              <a:spcBef>
                <a:spcPts val="0"/>
              </a:spcBef>
              <a:spcAft>
                <a:spcPts val="0"/>
              </a:spcAft>
              <a:buSzPts val="1100"/>
              <a:buChar char="●"/>
            </a:pPr>
            <a:r>
              <a:rPr lang="en" sz="900" dirty="0"/>
              <a:t>By having a cohort of mentees working together, this program model encourages students to connect to each other. This is intentional, to reduce isolation and promote a sense of connection. All too often, students believe they are the only one who feels a sense of uncertainty, lack of confidence, or that they don’t belong. The program sessions are designed to get students interacting with each other.</a:t>
            </a:r>
            <a:endParaRPr sz="900" dirty="0"/>
          </a:p>
          <a:p>
            <a:pPr marL="457200" lvl="0" indent="-298450" algn="l" rtl="0">
              <a:lnSpc>
                <a:spcPct val="100000"/>
              </a:lnSpc>
              <a:spcBef>
                <a:spcPts val="0"/>
              </a:spcBef>
              <a:spcAft>
                <a:spcPts val="0"/>
              </a:spcAft>
              <a:buSzPts val="1100"/>
              <a:buChar char="●"/>
            </a:pPr>
            <a:r>
              <a:rPr lang="en" sz="900" dirty="0"/>
              <a:t>There is enough time in the program for the group to connect to one another.</a:t>
            </a:r>
            <a:endParaRPr sz="900" dirty="0"/>
          </a:p>
          <a:p>
            <a:pPr marL="457200" lvl="0" indent="0" algn="l" rtl="0">
              <a:lnSpc>
                <a:spcPct val="100000"/>
              </a:lnSpc>
              <a:spcBef>
                <a:spcPts val="0"/>
              </a:spcBef>
              <a:spcAft>
                <a:spcPts val="0"/>
              </a:spcAft>
              <a:buNone/>
            </a:pPr>
            <a:endParaRPr sz="9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f9a42bcaf_0_23:notes"/>
          <p:cNvSpPr>
            <a:spLocks noGrp="1" noRot="1" noChangeAspect="1"/>
          </p:cNvSpPr>
          <p:nvPr>
            <p:ph type="sldImg" idx="2"/>
          </p:nvPr>
        </p:nvSpPr>
        <p:spPr>
          <a:xfrm>
            <a:off x="-1447800" y="685800"/>
            <a:ext cx="975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af9a42bcaf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dirty="0"/>
              <a:t>For those who really seek the 1:1 nature of traditional mentoring, we have included this within the program model. You will connect 1:1 with half of the mentees. You will divide up the mentees with your co-mentor; half of the mentees we can think of as “your” mentees. You will schedule a 1:1 meeting with each of “your” mentees after Program Session 1 during Week 1 and during Week 6. </a:t>
            </a:r>
            <a:endParaRPr sz="900" dirty="0"/>
          </a:p>
          <a:p>
            <a:pPr marL="457200" lvl="0" indent="0" algn="l" rtl="0">
              <a:lnSpc>
                <a:spcPct val="100000"/>
              </a:lnSpc>
              <a:spcBef>
                <a:spcPts val="0"/>
              </a:spcBef>
              <a:spcAft>
                <a:spcPts val="0"/>
              </a:spcAft>
              <a:buNone/>
            </a:pPr>
            <a:endParaRPr sz="9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f9a42bcaf_0_46:notes"/>
          <p:cNvSpPr>
            <a:spLocks noGrp="1" noRot="1" noChangeAspect="1"/>
          </p:cNvSpPr>
          <p:nvPr>
            <p:ph type="sldImg" idx="2"/>
          </p:nvPr>
        </p:nvSpPr>
        <p:spPr>
          <a:xfrm>
            <a:off x="-1447800" y="685800"/>
            <a:ext cx="9753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f9a42bca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A distinctive feature in this program is that there is a mentoring curriculum. We designed these activities deliberately to provide opportunities for engagement and conversation in the mentoring program. Remember this program is designed to help college students as they start their tech journey. They will grow and practice their tech resilience through the mentoring program’s learning labs -- with your coaching.</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While many like to believe that mentoring conversations come naturally, the research (and our experience) suggests that some structure and activity can help those authentic, natural conversations and interactions to emerge. </a:t>
            </a:r>
            <a:r>
              <a:rPr lang="en" sz="900" dirty="0">
                <a:solidFill>
                  <a:schemeClr val="dk1"/>
                </a:solidFill>
                <a:latin typeface="Arial" panose="020B0604020202020204" pitchFamily="34" charset="0"/>
                <a:cs typeface="Arial" panose="020B0604020202020204" pitchFamily="34" charset="0"/>
              </a:rPr>
              <a:t>This structure is helpful for mentors and students who do not know each other yet, and to prompt conversations around some challenges students may face but might not feel they can share just yet. </a:t>
            </a:r>
            <a:endParaRPr sz="900" dirty="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Each Learning Lab has a recommended agenda. The sessions are designed to run for 2 hours, with about 1.5 hours of structured engagement provided to you, leaving some open, flexible time at the end. You have the agency to follow the agendas as recommended, or as you get to know your cohort better, you can adapt the agenda in a way that will make sense for what your cohort needs. </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Each Learning Lab has a theme, posed as a question for the cohort</a:t>
            </a:r>
            <a:r>
              <a:rPr lang="en" sz="900" dirty="0">
                <a:solidFill>
                  <a:schemeClr val="dk1"/>
                </a:solidFill>
                <a:latin typeface="Arial" panose="020B0604020202020204" pitchFamily="34" charset="0"/>
                <a:cs typeface="Arial" panose="020B0604020202020204" pitchFamily="34" charset="0"/>
              </a:rPr>
              <a:t> (for example: “Can I hack it?”) with topics</a:t>
            </a:r>
            <a:r>
              <a:rPr lang="en" sz="900" dirty="0">
                <a:latin typeface="Arial" panose="020B0604020202020204" pitchFamily="34" charset="0"/>
                <a:cs typeface="Arial" panose="020B0604020202020204" pitchFamily="34" charset="0"/>
              </a:rPr>
              <a:t> to structure the discussions. </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To introduce the topics (such as self-efficacy and mindset), there will be links to two videos, each lasting about 3 minutes. These are designed to provide the basis for a mentor to share a story and offer opportunities for mentees to resonate or share their stories. </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Each Learning Lab also contains a CS Challenge activity. The CS challenge activities are designed to promote communication and engagement with their fellow mentees around a key skill that will help them to grow and practice their tech resilience. They provide a shared experience to serve as a starting point for conversation around the topics. We chose not to use programming challenges as those could overlap with what they are seeing in class; we want to avoid confusion with what they are learning.</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6098" y="4400903"/>
            <a:ext cx="5485800" cy="36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900" dirty="0"/>
              <a:t>To give you a better idea of how a session flows, here is a sample agenda. Each Learning Lab the same pattern.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Typically, you or your co-mentor will welcome students to the session. </a:t>
            </a:r>
            <a:endParaRPr sz="900" dirty="0"/>
          </a:p>
          <a:p>
            <a:pPr marL="0" lvl="0" indent="0" algn="l" rtl="0">
              <a:lnSpc>
                <a:spcPct val="100000"/>
              </a:lnSpc>
              <a:spcBef>
                <a:spcPts val="0"/>
              </a:spcBef>
              <a:spcAft>
                <a:spcPts val="0"/>
              </a:spcAft>
              <a:buSzPts val="1100"/>
              <a:buNone/>
            </a:pPr>
            <a:r>
              <a:rPr lang="en" sz="900" dirty="0"/>
              <a:t>There is a worksheet (which can be viewed as a set of poll questions) to prompt reflection; the reason for this is to help mentees individually think about the theme to settle into the session.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you or your co-mentor will share a story with the students before showing one of the videos. In doing so, you open up the topic and also model some vulnerability. This encourages the mentees to share, too, if they are willing.</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the students have a chance to break off into smaller pairs/trios to discuss what resonated with them, and you will ask some to share back with the group what they talked about in their pairs/trios. In this way, students can share their perspective and hear from others. This is often where students realize that they have more in common with others than they previously thought. Or, they may realize there is a wide variety of perspectives and experiences.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You’ll then move into the CS challenge activity, which is intended to give a concrete experience to anchor the discussion related to that Learning Lab’s theme and the videos they watch. The CS challenge is also an opportunity for students to practice teamwork and communication skills, and connect the topics to challenges they may face in tech. For example, in one activity, students try to engage with Vim commands and in another session, they strategize on where to place LiDAR scanners in the right places to protect valuables from an archaeological dig. The goal is not to master the CS challenge. In fact some students won’t find the activity to be “challenging” at all. It is meant to provide a glimpse into how they think, strategize, cope with discomfort or ambiguity, and how they communicate and articulate their problem-solving process.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After the CS challenge, you or your co-mentor (probably whomever did not do the first story share) will share a story to set up the second video. After this, we encourage a “round robin” where each student has a chance to share in the closing round (or they can pass). This brings many voices into the space before opening it up to more informal Q and A or discussion. You will learn more about what your mentees are interested in, whether some feature of your job, something about their classes, a tech topic, or something else entirely. You have the flexibility to adapt the end of the session to make sense for you, your co-mentor, and your cohort. </a:t>
            </a:r>
            <a:endParaRPr sz="900" dirty="0"/>
          </a:p>
          <a:p>
            <a:pPr marL="0" lvl="0" indent="0" algn="l" rtl="0">
              <a:lnSpc>
                <a:spcPct val="100000"/>
              </a:lnSpc>
              <a:spcBef>
                <a:spcPts val="0"/>
              </a:spcBef>
              <a:spcAft>
                <a:spcPts val="0"/>
              </a:spcAft>
              <a:buSzPts val="1100"/>
              <a:buNone/>
            </a:pPr>
            <a:endParaRPr sz="900" dirty="0"/>
          </a:p>
          <a:p>
            <a:pPr marL="0" lvl="0" indent="0" algn="l" rtl="0">
              <a:spcBef>
                <a:spcPts val="0"/>
              </a:spcBef>
              <a:spcAft>
                <a:spcPts val="0"/>
              </a:spcAft>
              <a:buClr>
                <a:schemeClr val="dk1"/>
              </a:buClr>
              <a:buSzPts val="1100"/>
              <a:buFont typeface="Arial"/>
              <a:buNone/>
            </a:pPr>
            <a:r>
              <a:rPr lang="en" sz="900" dirty="0">
                <a:solidFill>
                  <a:schemeClr val="dk1"/>
                </a:solidFill>
              </a:rPr>
              <a:t>Many mentors in the pilot found that they address all of the structured content in the first 75-90 mins, leaving a half hour for open questions or topics that they want to discuss. You might know from the mentee 1:1s some things that students want to hear more about, or you might find that something came up in the group session that people want to delve into more depth. You may choose to share where the topics have played a role in your own experiences (e.g., during an interview or collaboration in your current role), which can open up the conversation. Or, you may choose to end the session early; there is no pressure to “fill the time”.</a:t>
            </a:r>
            <a:endParaRPr sz="900" dirty="0"/>
          </a:p>
        </p:txBody>
      </p:sp>
      <p:sp>
        <p:nvSpPr>
          <p:cNvPr id="146" name="Google Shape;146;p7:notes"/>
          <p:cNvSpPr txBox="1">
            <a:spLocks noGrp="1"/>
          </p:cNvSpPr>
          <p:nvPr>
            <p:ph type="sldNum" idx="12"/>
          </p:nvPr>
        </p:nvSpPr>
        <p:spPr>
          <a:xfrm>
            <a:off x="3884414" y="8685389"/>
            <a:ext cx="29721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6401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6098" y="4400903"/>
            <a:ext cx="5485800" cy="36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900" dirty="0"/>
              <a:t>To give you a better idea of how a session flows, here is a sample agenda. Each Learning Lab the same pattern.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Typically, you or your co-mentor will welcome students to the session. </a:t>
            </a:r>
            <a:endParaRPr sz="900" dirty="0"/>
          </a:p>
          <a:p>
            <a:pPr marL="0" lvl="0" indent="0" algn="l" rtl="0">
              <a:lnSpc>
                <a:spcPct val="100000"/>
              </a:lnSpc>
              <a:spcBef>
                <a:spcPts val="0"/>
              </a:spcBef>
              <a:spcAft>
                <a:spcPts val="0"/>
              </a:spcAft>
              <a:buSzPts val="1100"/>
              <a:buNone/>
            </a:pPr>
            <a:r>
              <a:rPr lang="en" sz="900" dirty="0"/>
              <a:t>There is a worksheet (which can be viewed as a set of poll questions) to prompt reflection; the reason for this is to help mentees individually think about the theme to settle into the session.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you or your co-mentor will share a story with the students before showing one of the videos. In doing so, you open up the topic and also model some vulnerability. This encourages the mentees to share, too, if they are willing.</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the students have a chance to break off into smaller pairs/trios to discuss what resonated with them, and you will ask some to share back with the group what they talked about in their pairs/trios. In this way, students can share their perspective and hear from others. This is often where students realize that they have more in common with others than they previously thought. Or, they may realize there is a wide variety of perspectives and experiences.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You’ll then move into the CS challenge activity, which is intended to give a concrete experience to anchor the discussion related to that Learning Lab’s theme and the videos they watch. The CS challenge is also an opportunity for students to practice teamwork and communication skills, and connect the topics to challenges they may face in tech. For example, in one activity, students try to engage with Vim commands and in another session, they strategize on where to place LiDAR scanners in the right places to protect valuables from an archaeological dig. The goal is not to master the CS challenge. In fact some students won’t find the activity to be “challenging” at all. It is meant to provide a glimpse into how they think, strategize, cope with discomfort or ambiguity, and how they communicate and articulate their problem-solving process.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After the CS challenge, you or your co-mentor (probably whomever did not do the first story share) will share a story to set up the second video. After this, we encourage a “round robin” where each student has a chance to share in the closing round (or they can pass). This brings many voices into the space before opening it up to more informal Q and A or discussion. You will learn more about what your mentees are interested in, whether some feature of your job, something about their classes, a tech topic, or something else entirely. You have the flexibility to adapt the end of the session to make sense for you, your co-mentor, and your cohort. </a:t>
            </a:r>
            <a:endParaRPr sz="900" dirty="0"/>
          </a:p>
          <a:p>
            <a:pPr marL="0" lvl="0" indent="0" algn="l" rtl="0">
              <a:lnSpc>
                <a:spcPct val="100000"/>
              </a:lnSpc>
              <a:spcBef>
                <a:spcPts val="0"/>
              </a:spcBef>
              <a:spcAft>
                <a:spcPts val="0"/>
              </a:spcAft>
              <a:buSzPts val="1100"/>
              <a:buNone/>
            </a:pPr>
            <a:endParaRPr sz="900" dirty="0"/>
          </a:p>
          <a:p>
            <a:pPr marL="0" lvl="0" indent="0" algn="l" rtl="0">
              <a:spcBef>
                <a:spcPts val="0"/>
              </a:spcBef>
              <a:spcAft>
                <a:spcPts val="0"/>
              </a:spcAft>
              <a:buClr>
                <a:schemeClr val="dk1"/>
              </a:buClr>
              <a:buSzPts val="1100"/>
              <a:buFont typeface="Arial"/>
              <a:buNone/>
            </a:pPr>
            <a:r>
              <a:rPr lang="en" sz="900" dirty="0">
                <a:solidFill>
                  <a:schemeClr val="dk1"/>
                </a:solidFill>
              </a:rPr>
              <a:t>Many mentors in the pilot found that they address all of the structured content in the first 75-90 mins, leaving a half hour for open questions or topics that they want to discuss. You might know from the mentee 1:1s some things that students want to hear more about, or you might find that something came up in the group session that people want to delve into more depth. You may choose to share where the topics have played a role in your own experiences (e.g., during an interview or collaboration in your current role), which can open up the conversation. Or, you may choose to end the session early; there is no pressure to “fill the time”.</a:t>
            </a:r>
            <a:endParaRPr sz="900" dirty="0"/>
          </a:p>
        </p:txBody>
      </p:sp>
      <p:sp>
        <p:nvSpPr>
          <p:cNvPr id="146" name="Google Shape;146;p7:notes"/>
          <p:cNvSpPr txBox="1">
            <a:spLocks noGrp="1"/>
          </p:cNvSpPr>
          <p:nvPr>
            <p:ph type="sldNum" idx="12"/>
          </p:nvPr>
        </p:nvSpPr>
        <p:spPr>
          <a:xfrm>
            <a:off x="3884414" y="8685389"/>
            <a:ext cx="29721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6098" y="4400903"/>
            <a:ext cx="5485800" cy="36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900" dirty="0"/>
              <a:t>To give you a better idea of how a session flows, here is a sample agenda. Each Learning Lab the same pattern.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Typically, you or your co-mentor will welcome students to the session. </a:t>
            </a:r>
            <a:endParaRPr sz="900" dirty="0"/>
          </a:p>
          <a:p>
            <a:pPr marL="0" lvl="0" indent="0" algn="l" rtl="0">
              <a:lnSpc>
                <a:spcPct val="100000"/>
              </a:lnSpc>
              <a:spcBef>
                <a:spcPts val="0"/>
              </a:spcBef>
              <a:spcAft>
                <a:spcPts val="0"/>
              </a:spcAft>
              <a:buSzPts val="1100"/>
              <a:buNone/>
            </a:pPr>
            <a:r>
              <a:rPr lang="en" sz="900" dirty="0"/>
              <a:t>There is a worksheet (which can be viewed as a set of poll questions) to prompt reflection; the reason for this is to help mentees individually think about the theme to settle into the session.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you or your co-mentor will share a story with the students before showing one of the videos. In doing so, you open up the topic and also model some vulnerability. This encourages the mentees to share, too, if they are willing.</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the students have a chance to break off into smaller pairs/trios to discuss what resonated with them, and you will ask some to share back with the group what they talked about in their pairs/trios. In this way, students can share their perspective and hear from others. This is often where students realize that they have more in common with others than they previously thought. Or, they may realize there is a wide variety of perspectives and experiences.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You’ll then move into the CS challenge activity, which is intended to give a concrete experience to anchor the discussion related to that Learning Lab’s theme and the videos they watch. The CS challenge is also an opportunity for students to practice teamwork and communication skills, and connect the topics to challenges they may face in tech. For example, in one activity, students try to engage with Vim commands and in another session, they strategize on where to place LiDAR scanners in the right places to protect valuables from an archaeological dig. The goal is not to master the CS challenge. In fact some students won’t find the activity to be “challenging” at all. It is meant to provide a glimpse into how they think, strategize, cope with discomfort or ambiguity, and how they communicate and articulate their problem-solving process.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After the CS challenge, you or your co-mentor (probably whomever did not do the first story share) will share a story to set up the second video. After this, we encourage a “round robin” where each student has a chance to share in the closing round (or they can pass). This brings many voices into the space before opening it up to more informal Q and A or discussion. You will learn more about what your mentees are interested in, whether some feature of your job, something about their classes, a tech topic, or something else entirely. You have the flexibility to adapt the end of the session to make sense for you, your co-mentor, and your cohort. </a:t>
            </a:r>
            <a:endParaRPr sz="900" dirty="0"/>
          </a:p>
          <a:p>
            <a:pPr marL="0" lvl="0" indent="0" algn="l" rtl="0">
              <a:lnSpc>
                <a:spcPct val="100000"/>
              </a:lnSpc>
              <a:spcBef>
                <a:spcPts val="0"/>
              </a:spcBef>
              <a:spcAft>
                <a:spcPts val="0"/>
              </a:spcAft>
              <a:buSzPts val="1100"/>
              <a:buNone/>
            </a:pPr>
            <a:endParaRPr sz="900" dirty="0"/>
          </a:p>
          <a:p>
            <a:pPr marL="0" lvl="0" indent="0" algn="l" rtl="0">
              <a:spcBef>
                <a:spcPts val="0"/>
              </a:spcBef>
              <a:spcAft>
                <a:spcPts val="0"/>
              </a:spcAft>
              <a:buClr>
                <a:schemeClr val="dk1"/>
              </a:buClr>
              <a:buSzPts val="1100"/>
              <a:buFont typeface="Arial"/>
              <a:buNone/>
            </a:pPr>
            <a:r>
              <a:rPr lang="en" sz="900" dirty="0">
                <a:solidFill>
                  <a:schemeClr val="dk1"/>
                </a:solidFill>
              </a:rPr>
              <a:t>Many mentors in the pilot found that they address all of the structured content in the first 75-90 mins, leaving a half hour for open questions or topics that they want to discuss. You might know from the mentee 1:1s some things that students want to hear more about, or you might find that something came up in the group session that people want to delve into more depth. You may choose to share where the topics have played a role in your own experiences (e.g., during an interview or collaboration in your current role), which can open up the conversation. Or, you may choose to end the session early; there is no pressure to “fill the time”.</a:t>
            </a:r>
            <a:endParaRPr sz="900" dirty="0"/>
          </a:p>
        </p:txBody>
      </p:sp>
      <p:sp>
        <p:nvSpPr>
          <p:cNvPr id="146" name="Google Shape;146;p7:notes"/>
          <p:cNvSpPr txBox="1">
            <a:spLocks noGrp="1"/>
          </p:cNvSpPr>
          <p:nvPr>
            <p:ph type="sldNum" idx="12"/>
          </p:nvPr>
        </p:nvSpPr>
        <p:spPr>
          <a:xfrm>
            <a:off x="3884414" y="8685389"/>
            <a:ext cx="29721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9072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958850" y="1143000"/>
            <a:ext cx="8775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6098" y="4400903"/>
            <a:ext cx="5485800" cy="36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900" dirty="0"/>
              <a:t>To give you a better idea of how a session flows, here is a sample agenda. Each Learning Lab the same pattern.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Typically, you or your co-mentor will welcome students to the session. </a:t>
            </a:r>
            <a:endParaRPr sz="900" dirty="0"/>
          </a:p>
          <a:p>
            <a:pPr marL="0" lvl="0" indent="0" algn="l" rtl="0">
              <a:lnSpc>
                <a:spcPct val="100000"/>
              </a:lnSpc>
              <a:spcBef>
                <a:spcPts val="0"/>
              </a:spcBef>
              <a:spcAft>
                <a:spcPts val="0"/>
              </a:spcAft>
              <a:buSzPts val="1100"/>
              <a:buNone/>
            </a:pPr>
            <a:r>
              <a:rPr lang="en" sz="900" dirty="0"/>
              <a:t>There is a worksheet (which can be viewed as a set of poll questions) to prompt reflection; the reason for this is to help mentees individually think about the theme to settle into the session.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you or your co-mentor will share a story with the students before showing one of the videos. In doing so, you open up the topic and also model some vulnerability. This encourages the mentees to share, too, if they are willing.</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the students have a chance to break off into smaller pairs/trios to discuss what resonated with them, and you will ask some to share back with the group what they talked about in their pairs/trios. In this way, students can share their perspective and hear from others. This is often where students realize that they have more in common with others than they previously thought. Or, they may realize there is a wide variety of perspectives and experiences.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You’ll then move into the CS challenge activity, which is intended to give a concrete experience to anchor the discussion related to that Learning Lab’s theme and the videos they watch. The CS challenge is also an opportunity for students to practice teamwork and communication skills, and connect the topics to challenges they may face in tech. For example, in one activity, students try to engage with Vim commands and in another session, they strategize on where to place LiDAR scanners in the right places to protect valuables from an archaeological dig. The goal is not to master the CS challenge. In fact some students won’t find the activity to be “challenging” at all. It is meant to provide a glimpse into how they think, strategize, cope with discomfort or ambiguity, and how they communicate and articulate their problem-solving process.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After the CS challenge, you or your co-mentor (probably whomever did not do the first story share) will share a story to set up the second video. After this, we encourage a “round robin” where each student has a chance to share in the closing round (or they can pass). This brings many voices into the space before opening it up to more informal Q and A or discussion. You will learn more about what your mentees are interested in, whether some feature of your job, something about their classes, a tech topic, or something else entirely. You have the flexibility to adapt the end of the session to make sense for you, your co-mentor, and your cohort. </a:t>
            </a:r>
            <a:endParaRPr sz="900" dirty="0"/>
          </a:p>
          <a:p>
            <a:pPr marL="0" lvl="0" indent="0" algn="l" rtl="0">
              <a:lnSpc>
                <a:spcPct val="100000"/>
              </a:lnSpc>
              <a:spcBef>
                <a:spcPts val="0"/>
              </a:spcBef>
              <a:spcAft>
                <a:spcPts val="0"/>
              </a:spcAft>
              <a:buSzPts val="1100"/>
              <a:buNone/>
            </a:pPr>
            <a:endParaRPr sz="900" dirty="0"/>
          </a:p>
          <a:p>
            <a:pPr marL="0" lvl="0" indent="0" algn="l" rtl="0">
              <a:spcBef>
                <a:spcPts val="0"/>
              </a:spcBef>
              <a:spcAft>
                <a:spcPts val="0"/>
              </a:spcAft>
              <a:buClr>
                <a:schemeClr val="dk1"/>
              </a:buClr>
              <a:buSzPts val="1100"/>
              <a:buFont typeface="Arial"/>
              <a:buNone/>
            </a:pPr>
            <a:r>
              <a:rPr lang="en" sz="900" dirty="0">
                <a:solidFill>
                  <a:schemeClr val="dk1"/>
                </a:solidFill>
              </a:rPr>
              <a:t>Many mentors in the pilot found that they address all of the structured content in the first 75-90 mins, leaving a half hour for open questions or topics that they want to discuss. You might know from the mentee 1:1s some things that students want to hear more about, or you might find that something came up in the group session that people want to delve into more depth. You may choose to share where the topics have played a role in your own experiences (e.g., during an interview or collaboration in your current role), which can open up the conversation. Or, you may choose to end the session early; there is no pressure to “fill the time”.</a:t>
            </a:r>
            <a:endParaRPr sz="900" dirty="0"/>
          </a:p>
        </p:txBody>
      </p:sp>
      <p:sp>
        <p:nvSpPr>
          <p:cNvPr id="146" name="Google Shape;146;p7:notes"/>
          <p:cNvSpPr txBox="1">
            <a:spLocks noGrp="1"/>
          </p:cNvSpPr>
          <p:nvPr>
            <p:ph type="sldNum" idx="12"/>
          </p:nvPr>
        </p:nvSpPr>
        <p:spPr>
          <a:xfrm>
            <a:off x="3884414" y="8685389"/>
            <a:ext cx="29721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7174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498733" y="744575"/>
            <a:ext cx="1363296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498720" y="2834125"/>
            <a:ext cx="1363296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19"/>
          <p:cNvSpPr/>
          <p:nvPr/>
        </p:nvSpPr>
        <p:spPr>
          <a:xfrm>
            <a:off x="7315200" y="-125"/>
            <a:ext cx="73152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9"/>
          <p:cNvSpPr txBox="1">
            <a:spLocks noGrp="1"/>
          </p:cNvSpPr>
          <p:nvPr>
            <p:ph type="title"/>
          </p:nvPr>
        </p:nvSpPr>
        <p:spPr>
          <a:xfrm>
            <a:off x="424800" y="1233175"/>
            <a:ext cx="647232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19"/>
          <p:cNvSpPr txBox="1">
            <a:spLocks noGrp="1"/>
          </p:cNvSpPr>
          <p:nvPr>
            <p:ph type="subTitle" idx="1"/>
          </p:nvPr>
        </p:nvSpPr>
        <p:spPr>
          <a:xfrm>
            <a:off x="424800" y="2803075"/>
            <a:ext cx="647232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19"/>
          <p:cNvSpPr txBox="1">
            <a:spLocks noGrp="1"/>
          </p:cNvSpPr>
          <p:nvPr>
            <p:ph type="body" idx="2"/>
          </p:nvPr>
        </p:nvSpPr>
        <p:spPr>
          <a:xfrm>
            <a:off x="7903200" y="724075"/>
            <a:ext cx="61392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19"/>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20"/>
          <p:cNvSpPr txBox="1">
            <a:spLocks noGrp="1"/>
          </p:cNvSpPr>
          <p:nvPr>
            <p:ph type="body" idx="1"/>
          </p:nvPr>
        </p:nvSpPr>
        <p:spPr>
          <a:xfrm>
            <a:off x="498720" y="4230575"/>
            <a:ext cx="959808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20"/>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21"/>
          <p:cNvSpPr txBox="1">
            <a:spLocks noGrp="1"/>
          </p:cNvSpPr>
          <p:nvPr>
            <p:ph type="title" hasCustomPrompt="1"/>
          </p:nvPr>
        </p:nvSpPr>
        <p:spPr>
          <a:xfrm>
            <a:off x="498720" y="1106125"/>
            <a:ext cx="1363296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2" name="Google Shape;62;p21"/>
          <p:cNvSpPr txBox="1">
            <a:spLocks noGrp="1"/>
          </p:cNvSpPr>
          <p:nvPr>
            <p:ph type="body" idx="1"/>
          </p:nvPr>
        </p:nvSpPr>
        <p:spPr>
          <a:xfrm>
            <a:off x="498720" y="3152225"/>
            <a:ext cx="1363296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3" name="Google Shape;63;p21"/>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22"/>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498720" y="2150850"/>
            <a:ext cx="1363296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1"/>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7575550" y="95157"/>
            <a:ext cx="997920" cy="115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800" b="0"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2"/>
          <p:cNvSpPr txBox="1">
            <a:spLocks noGrp="1"/>
          </p:cNvSpPr>
          <p:nvPr>
            <p:ph type="body" idx="1"/>
          </p:nvPr>
        </p:nvSpPr>
        <p:spPr>
          <a:xfrm>
            <a:off x="731520" y="1183005"/>
            <a:ext cx="13167360" cy="33948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1600"/>
              </a:spcBef>
              <a:spcAft>
                <a:spcPts val="0"/>
              </a:spcAft>
              <a:buSzPts val="1400"/>
              <a:buNone/>
              <a:defRPr/>
            </a:lvl2pPr>
            <a:lvl3pPr marL="1371600" lvl="2" indent="-228600" algn="l">
              <a:lnSpc>
                <a:spcPct val="115000"/>
              </a:lnSpc>
              <a:spcBef>
                <a:spcPts val="1600"/>
              </a:spcBef>
              <a:spcAft>
                <a:spcPts val="0"/>
              </a:spcAft>
              <a:buSzPts val="1400"/>
              <a:buNone/>
              <a:defRPr/>
            </a:lvl3pPr>
            <a:lvl4pPr marL="1828800" lvl="3" indent="-228600" algn="l">
              <a:lnSpc>
                <a:spcPct val="115000"/>
              </a:lnSpc>
              <a:spcBef>
                <a:spcPts val="1600"/>
              </a:spcBef>
              <a:spcAft>
                <a:spcPts val="0"/>
              </a:spcAft>
              <a:buSzPts val="1400"/>
              <a:buNone/>
              <a:defRPr/>
            </a:lvl4pPr>
            <a:lvl5pPr marL="2286000" lvl="4" indent="-228600" algn="l">
              <a:lnSpc>
                <a:spcPct val="115000"/>
              </a:lnSpc>
              <a:spcBef>
                <a:spcPts val="1600"/>
              </a:spcBef>
              <a:spcAft>
                <a:spcPts val="0"/>
              </a:spcAft>
              <a:buSzPts val="1400"/>
              <a:buNone/>
              <a:defRPr/>
            </a:lvl5pPr>
            <a:lvl6pPr marL="2743200" lvl="5" indent="-228600" algn="l">
              <a:lnSpc>
                <a:spcPct val="115000"/>
              </a:lnSpc>
              <a:spcBef>
                <a:spcPts val="1600"/>
              </a:spcBef>
              <a:spcAft>
                <a:spcPts val="0"/>
              </a:spcAft>
              <a:buSzPts val="1400"/>
              <a:buNone/>
              <a:defRPr/>
            </a:lvl6pPr>
            <a:lvl7pPr marL="3200400" lvl="6" indent="-228600" algn="l">
              <a:lnSpc>
                <a:spcPct val="115000"/>
              </a:lnSpc>
              <a:spcBef>
                <a:spcPts val="1600"/>
              </a:spcBef>
              <a:spcAft>
                <a:spcPts val="0"/>
              </a:spcAft>
              <a:buSzPts val="1400"/>
              <a:buNone/>
              <a:defRPr/>
            </a:lvl7pPr>
            <a:lvl8pPr marL="3657600" lvl="7" indent="-228600" algn="l">
              <a:lnSpc>
                <a:spcPct val="115000"/>
              </a:lnSpc>
              <a:spcBef>
                <a:spcPts val="1600"/>
              </a:spcBef>
              <a:spcAft>
                <a:spcPts val="0"/>
              </a:spcAft>
              <a:buSzPts val="1400"/>
              <a:buNone/>
              <a:defRPr/>
            </a:lvl8pPr>
            <a:lvl9pPr marL="4114800" lvl="8" indent="-228600" algn="l">
              <a:lnSpc>
                <a:spcPct val="115000"/>
              </a:lnSpc>
              <a:spcBef>
                <a:spcPts val="1600"/>
              </a:spcBef>
              <a:spcAft>
                <a:spcPts val="1600"/>
              </a:spcAft>
              <a:buSzPts val="1400"/>
              <a:buNone/>
              <a:defRPr/>
            </a:lvl9pPr>
          </a:lstStyle>
          <a:p>
            <a:endParaRPr/>
          </a:p>
        </p:txBody>
      </p:sp>
      <p:sp>
        <p:nvSpPr>
          <p:cNvPr id="19" name="Google Shape;19;p12"/>
          <p:cNvSpPr txBox="1">
            <a:spLocks noGrp="1"/>
          </p:cNvSpPr>
          <p:nvPr>
            <p:ph type="ftr" idx="11"/>
          </p:nvPr>
        </p:nvSpPr>
        <p:spPr>
          <a:xfrm>
            <a:off x="4974336" y="4783455"/>
            <a:ext cx="468192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endParaRPr/>
          </a:p>
        </p:txBody>
      </p:sp>
      <p:sp>
        <p:nvSpPr>
          <p:cNvPr id="20" name="Google Shape;20;p12"/>
          <p:cNvSpPr txBox="1">
            <a:spLocks noGrp="1"/>
          </p:cNvSpPr>
          <p:nvPr>
            <p:ph type="dt" idx="10"/>
          </p:nvPr>
        </p:nvSpPr>
        <p:spPr>
          <a:xfrm>
            <a:off x="731520" y="4783455"/>
            <a:ext cx="336528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endParaRPr/>
          </a:p>
        </p:txBody>
      </p:sp>
      <p:sp>
        <p:nvSpPr>
          <p:cNvPr id="21" name="Google Shape;21;p12"/>
          <p:cNvSpPr txBox="1">
            <a:spLocks noGrp="1"/>
          </p:cNvSpPr>
          <p:nvPr>
            <p:ph type="sldNum" idx="12"/>
          </p:nvPr>
        </p:nvSpPr>
        <p:spPr>
          <a:xfrm>
            <a:off x="10533888" y="4783455"/>
            <a:ext cx="336528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sz="11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498720" y="445025"/>
            <a:ext cx="1363296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3"/>
          <p:cNvSpPr txBox="1">
            <a:spLocks noGrp="1"/>
          </p:cNvSpPr>
          <p:nvPr>
            <p:ph type="body" idx="1"/>
          </p:nvPr>
        </p:nvSpPr>
        <p:spPr>
          <a:xfrm>
            <a:off x="498720" y="1152475"/>
            <a:ext cx="1363296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13"/>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6"/>
        <p:cNvGrpSpPr/>
        <p:nvPr/>
      </p:nvGrpSpPr>
      <p:grpSpPr>
        <a:xfrm>
          <a:off x="0" y="0"/>
          <a:ext cx="0" cy="0"/>
          <a:chOff x="0" y="0"/>
          <a:chExt cx="0" cy="0"/>
        </a:xfrm>
      </p:grpSpPr>
      <p:graphicFrame>
        <p:nvGraphicFramePr>
          <p:cNvPr id="27" name="Google Shape;27;p14"/>
          <p:cNvGraphicFramePr/>
          <p:nvPr/>
        </p:nvGraphicFramePr>
        <p:xfrm>
          <a:off x="685800" y="2649529"/>
          <a:ext cx="13258160" cy="1445500"/>
        </p:xfrm>
        <a:graphic>
          <a:graphicData uri="http://schemas.openxmlformats.org/drawingml/2006/table">
            <a:tbl>
              <a:tblPr firstRow="1" bandRow="1">
                <a:noFill/>
                <a:tableStyleId>{FAD424B7-FA8F-46E9-9C54-9FF8C2CA9E4E}</a:tableStyleId>
              </a:tblPr>
              <a:tblGrid>
                <a:gridCol w="2087240">
                  <a:extLst>
                    <a:ext uri="{9D8B030D-6E8A-4147-A177-3AD203B41FA5}">
                      <a16:colId xmlns:a16="http://schemas.microsoft.com/office/drawing/2014/main" val="20000"/>
                    </a:ext>
                  </a:extLst>
                </a:gridCol>
                <a:gridCol w="5156840">
                  <a:extLst>
                    <a:ext uri="{9D8B030D-6E8A-4147-A177-3AD203B41FA5}">
                      <a16:colId xmlns:a16="http://schemas.microsoft.com/office/drawing/2014/main" val="20001"/>
                    </a:ext>
                  </a:extLst>
                </a:gridCol>
                <a:gridCol w="6014080">
                  <a:extLst>
                    <a:ext uri="{9D8B030D-6E8A-4147-A177-3AD203B41FA5}">
                      <a16:colId xmlns:a16="http://schemas.microsoft.com/office/drawing/2014/main" val="20002"/>
                    </a:ext>
                  </a:extLst>
                </a:gridCol>
              </a:tblGrid>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2325" marB="0">
                    <a:solidFill>
                      <a:srgbClr val="0078D3"/>
                    </a:solidFill>
                  </a:tcPr>
                </a:tc>
                <a:tc>
                  <a:txBody>
                    <a:bodyPr/>
                    <a:lstStyle/>
                    <a:p>
                      <a:pPr marL="762000" marR="0" lvl="0" indent="0" algn="l" rtl="0">
                        <a:lnSpc>
                          <a:spcPct val="100000"/>
                        </a:lnSpc>
                        <a:spcBef>
                          <a:spcPts val="0"/>
                        </a:spcBef>
                        <a:spcAft>
                          <a:spcPts val="0"/>
                        </a:spcAft>
                        <a:buClr>
                          <a:srgbClr val="000000"/>
                        </a:buClr>
                        <a:buSzPts val="1000"/>
                        <a:buFont typeface="Arial"/>
                        <a:buNone/>
                      </a:pP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extLst>
                  <a:ext uri="{0D108BD9-81ED-4DB2-BD59-A6C34878D82A}">
                    <a16:rowId xmlns:a16="http://schemas.microsoft.com/office/drawing/2014/main" val="10000"/>
                  </a:ext>
                </a:extLst>
              </a:tr>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tc>
                  <a:txBody>
                    <a:bodyPr/>
                    <a:lstStyle/>
                    <a:p>
                      <a:pPr marL="7620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Materials</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extLst>
                  <a:ext uri="{0D108BD9-81ED-4DB2-BD59-A6C34878D82A}">
                    <a16:rowId xmlns:a16="http://schemas.microsoft.com/office/drawing/2014/main" val="10001"/>
                  </a:ext>
                </a:extLst>
              </a:tr>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7620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Materials</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extLst>
                  <a:ext uri="{0D108BD9-81ED-4DB2-BD59-A6C34878D82A}">
                    <a16:rowId xmlns:a16="http://schemas.microsoft.com/office/drawing/2014/main" val="10002"/>
                  </a:ext>
                </a:extLst>
              </a:tr>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tc>
                  <a:txBody>
                    <a:bodyPr/>
                    <a:lstStyle/>
                    <a:p>
                      <a:pPr marL="7620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Materials</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extLst>
                  <a:ext uri="{0D108BD9-81ED-4DB2-BD59-A6C34878D82A}">
                    <a16:rowId xmlns:a16="http://schemas.microsoft.com/office/drawing/2014/main" val="10003"/>
                  </a:ext>
                </a:extLst>
              </a:tr>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7620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Materials</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extLst>
                  <a:ext uri="{0D108BD9-81ED-4DB2-BD59-A6C34878D82A}">
                    <a16:rowId xmlns:a16="http://schemas.microsoft.com/office/drawing/2014/main" val="10004"/>
                  </a:ext>
                </a:extLst>
              </a:tr>
            </a:tbl>
          </a:graphicData>
        </a:graphic>
      </p:graphicFrame>
      <p:sp>
        <p:nvSpPr>
          <p:cNvPr id="28" name="Google Shape;28;p14"/>
          <p:cNvSpPr txBox="1"/>
          <p:nvPr/>
        </p:nvSpPr>
        <p:spPr>
          <a:xfrm>
            <a:off x="1130301" y="2473257"/>
            <a:ext cx="360480" cy="1137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700"/>
              <a:buFont typeface="Arial"/>
              <a:buNone/>
            </a:pPr>
            <a:r>
              <a:rPr lang="en" sz="700" b="1" i="0" u="none" strike="noStrike" cap="none">
                <a:solidFill>
                  <a:schemeClr val="dk1"/>
                </a:solidFill>
                <a:latin typeface="Quattrocento Sans"/>
                <a:ea typeface="Quattrocento Sans"/>
                <a:cs typeface="Quattrocento Sans"/>
                <a:sym typeface="Quattrocento Sans"/>
              </a:rPr>
              <a:t>TIME</a:t>
            </a:r>
            <a:endParaRPr sz="700" b="1" i="0" u="none" strike="noStrike" cap="none">
              <a:solidFill>
                <a:schemeClr val="dk1"/>
              </a:solidFill>
              <a:latin typeface="Quattrocento Sans"/>
              <a:ea typeface="Quattrocento Sans"/>
              <a:cs typeface="Quattrocento Sans"/>
              <a:sym typeface="Quattrocento Sans"/>
            </a:endParaRPr>
          </a:p>
        </p:txBody>
      </p:sp>
      <p:sp>
        <p:nvSpPr>
          <p:cNvPr id="29" name="Google Shape;29;p14"/>
          <p:cNvSpPr txBox="1"/>
          <p:nvPr/>
        </p:nvSpPr>
        <p:spPr>
          <a:xfrm>
            <a:off x="3644901" y="2473257"/>
            <a:ext cx="635520" cy="1137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700"/>
              <a:buFont typeface="Arial"/>
              <a:buNone/>
            </a:pPr>
            <a:r>
              <a:rPr lang="en" sz="700" b="1" i="0" u="none" strike="noStrike" cap="none">
                <a:solidFill>
                  <a:schemeClr val="dk1"/>
                </a:solidFill>
                <a:latin typeface="Quattrocento Sans"/>
                <a:ea typeface="Quattrocento Sans"/>
                <a:cs typeface="Quattrocento Sans"/>
                <a:sym typeface="Quattrocento Sans"/>
              </a:rPr>
              <a:t>ACTIVITY</a:t>
            </a:r>
            <a:endParaRPr sz="900" b="0" i="0" u="none" strike="noStrike" cap="none">
              <a:solidFill>
                <a:srgbClr val="000000"/>
              </a:solidFill>
              <a:latin typeface="Arial"/>
              <a:ea typeface="Arial"/>
              <a:cs typeface="Arial"/>
              <a:sym typeface="Arial"/>
            </a:endParaRPr>
          </a:p>
        </p:txBody>
      </p:sp>
      <p:sp>
        <p:nvSpPr>
          <p:cNvPr id="30" name="Google Shape;30;p14"/>
          <p:cNvSpPr txBox="1"/>
          <p:nvPr/>
        </p:nvSpPr>
        <p:spPr>
          <a:xfrm>
            <a:off x="9131301" y="2473257"/>
            <a:ext cx="1687680" cy="1137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700"/>
              <a:buFont typeface="Arial"/>
              <a:buNone/>
            </a:pPr>
            <a:r>
              <a:rPr lang="en" sz="700" b="1" i="0" u="none" strike="noStrike" cap="none">
                <a:solidFill>
                  <a:schemeClr val="dk1"/>
                </a:solidFill>
                <a:latin typeface="Quattrocento Sans"/>
                <a:ea typeface="Quattrocento Sans"/>
                <a:cs typeface="Quattrocento Sans"/>
                <a:sym typeface="Quattrocento Sans"/>
              </a:rPr>
              <a:t>MATERIALS YOU’LL NEED</a:t>
            </a:r>
            <a:endParaRPr sz="700" b="1" i="0" u="none" strike="noStrike" cap="none">
              <a:solidFill>
                <a:schemeClr val="dk1"/>
              </a:solidFill>
              <a:latin typeface="Quattrocento Sans"/>
              <a:ea typeface="Quattrocento Sans"/>
              <a:cs typeface="Quattrocento Sans"/>
              <a:sym typeface="Quattrocento Sans"/>
            </a:endParaRPr>
          </a:p>
        </p:txBody>
      </p:sp>
      <p:sp>
        <p:nvSpPr>
          <p:cNvPr id="31" name="Google Shape;31;p14"/>
          <p:cNvSpPr txBox="1"/>
          <p:nvPr/>
        </p:nvSpPr>
        <p:spPr>
          <a:xfrm>
            <a:off x="673101" y="152869"/>
            <a:ext cx="149664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Quattrocento Sans"/>
                <a:ea typeface="Quattrocento Sans"/>
                <a:cs typeface="Quattrocento Sans"/>
                <a:sym typeface="Quattrocento Sans"/>
              </a:rPr>
              <a:t>Recognize Discomfort</a:t>
            </a:r>
            <a:endParaRPr sz="900" b="0" i="0" u="none" strike="noStrike" cap="none">
              <a:solidFill>
                <a:srgbClr val="000000"/>
              </a:solidFill>
              <a:latin typeface="Arial"/>
              <a:ea typeface="Arial"/>
              <a:cs typeface="Arial"/>
              <a:sym typeface="Arial"/>
            </a:endParaRPr>
          </a:p>
        </p:txBody>
      </p:sp>
      <p:sp>
        <p:nvSpPr>
          <p:cNvPr id="32" name="Google Shape;32;p14"/>
          <p:cNvSpPr txBox="1"/>
          <p:nvPr/>
        </p:nvSpPr>
        <p:spPr>
          <a:xfrm>
            <a:off x="2768850" y="152869"/>
            <a:ext cx="55392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1" i="0" u="sng" strike="noStrike" cap="none">
                <a:solidFill>
                  <a:srgbClr val="0078D4"/>
                </a:solidFill>
                <a:latin typeface="Quattrocento Sans"/>
                <a:ea typeface="Quattrocento Sans"/>
                <a:cs typeface="Quattrocento Sans"/>
                <a:sym typeface="Quattrocento Sans"/>
              </a:rPr>
              <a:t>Agenda</a:t>
            </a:r>
            <a:endParaRPr sz="900" b="0" i="0" u="none" strike="noStrike" cap="none">
              <a:solidFill>
                <a:srgbClr val="000000"/>
              </a:solidFill>
              <a:latin typeface="Arial"/>
              <a:ea typeface="Arial"/>
              <a:cs typeface="Arial"/>
              <a:sym typeface="Arial"/>
            </a:endParaRPr>
          </a:p>
        </p:txBody>
      </p:sp>
      <p:sp>
        <p:nvSpPr>
          <p:cNvPr id="33" name="Google Shape;33;p14"/>
          <p:cNvSpPr txBox="1"/>
          <p:nvPr/>
        </p:nvSpPr>
        <p:spPr>
          <a:xfrm>
            <a:off x="4064608" y="152869"/>
            <a:ext cx="94560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Quattrocento Sans"/>
                <a:ea typeface="Quattrocento Sans"/>
                <a:cs typeface="Quattrocento Sans"/>
                <a:sym typeface="Quattrocento Sans"/>
              </a:rPr>
              <a:t>Introductions</a:t>
            </a:r>
            <a:endParaRPr sz="900" b="0" i="0" u="none" strike="noStrike" cap="none">
              <a:solidFill>
                <a:srgbClr val="000000"/>
              </a:solidFill>
              <a:latin typeface="Arial"/>
              <a:ea typeface="Arial"/>
              <a:cs typeface="Arial"/>
              <a:sym typeface="Arial"/>
            </a:endParaRPr>
          </a:p>
        </p:txBody>
      </p:sp>
      <p:sp>
        <p:nvSpPr>
          <p:cNvPr id="34" name="Google Shape;34;p14"/>
          <p:cNvSpPr txBox="1"/>
          <p:nvPr/>
        </p:nvSpPr>
        <p:spPr>
          <a:xfrm>
            <a:off x="5751336" y="152869"/>
            <a:ext cx="135552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Quattrocento Sans"/>
                <a:ea typeface="Quattrocento Sans"/>
                <a:cs typeface="Quattrocento Sans"/>
                <a:sym typeface="Quattrocento Sans"/>
              </a:rPr>
              <a:t>Explore discomfort</a:t>
            </a:r>
            <a:endParaRPr sz="900" b="0" i="0" u="none" strike="noStrike" cap="none">
              <a:solidFill>
                <a:srgbClr val="000000"/>
              </a:solidFill>
              <a:latin typeface="Arial"/>
              <a:ea typeface="Arial"/>
              <a:cs typeface="Arial"/>
              <a:sym typeface="Arial"/>
            </a:endParaRPr>
          </a:p>
        </p:txBody>
      </p:sp>
      <p:sp>
        <p:nvSpPr>
          <p:cNvPr id="35" name="Google Shape;35;p14"/>
          <p:cNvSpPr txBox="1"/>
          <p:nvPr/>
        </p:nvSpPr>
        <p:spPr>
          <a:xfrm>
            <a:off x="7848502" y="152869"/>
            <a:ext cx="610944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Quattrocento Sans"/>
                <a:ea typeface="Quattrocento Sans"/>
                <a:cs typeface="Quattrocento Sans"/>
                <a:sym typeface="Quattrocento Sans"/>
              </a:rPr>
              <a:t>Apply  learnings  to  CS	Mitigate  discomfort  with  mindset	Wrap up</a:t>
            </a:r>
            <a:endParaRPr sz="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498720" y="445025"/>
            <a:ext cx="1363296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8" name="Google Shape;38;p15"/>
          <p:cNvSpPr txBox="1">
            <a:spLocks noGrp="1"/>
          </p:cNvSpPr>
          <p:nvPr>
            <p:ph type="body" idx="1"/>
          </p:nvPr>
        </p:nvSpPr>
        <p:spPr>
          <a:xfrm>
            <a:off x="498720" y="1152475"/>
            <a:ext cx="639984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9" name="Google Shape;39;p15"/>
          <p:cNvSpPr txBox="1">
            <a:spLocks noGrp="1"/>
          </p:cNvSpPr>
          <p:nvPr>
            <p:ph type="body" idx="2"/>
          </p:nvPr>
        </p:nvSpPr>
        <p:spPr>
          <a:xfrm>
            <a:off x="7731840" y="1152475"/>
            <a:ext cx="639984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15"/>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498720" y="445025"/>
            <a:ext cx="1363296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16"/>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498720" y="555600"/>
            <a:ext cx="44928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17"/>
          <p:cNvSpPr txBox="1">
            <a:spLocks noGrp="1"/>
          </p:cNvSpPr>
          <p:nvPr>
            <p:ph type="body" idx="1"/>
          </p:nvPr>
        </p:nvSpPr>
        <p:spPr>
          <a:xfrm>
            <a:off x="498720" y="1389600"/>
            <a:ext cx="44928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17"/>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784400" y="450150"/>
            <a:ext cx="1018848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0" name="Google Shape;50;p18"/>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98720" y="445025"/>
            <a:ext cx="1363296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498720" y="1152475"/>
            <a:ext cx="1363296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13555933" y="4663217"/>
            <a:ext cx="87792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1"/>
          <p:cNvSpPr/>
          <p:nvPr/>
        </p:nvSpPr>
        <p:spPr>
          <a:xfrm>
            <a:off x="0" y="0"/>
            <a:ext cx="9144000" cy="5143500"/>
          </a:xfrm>
          <a:custGeom>
            <a:avLst/>
            <a:gdLst/>
            <a:ahLst/>
            <a:cxnLst/>
            <a:rect l="l" t="t" r="r" b="b"/>
            <a:pathLst>
              <a:path w="14630400" h="8229600" extrusionOk="0">
                <a:moveTo>
                  <a:pt x="0" y="8229600"/>
                </a:moveTo>
                <a:lnTo>
                  <a:pt x="14630400" y="8229600"/>
                </a:lnTo>
                <a:lnTo>
                  <a:pt x="14630400" y="0"/>
                </a:lnTo>
                <a:lnTo>
                  <a:pt x="0" y="0"/>
                </a:lnTo>
                <a:lnTo>
                  <a:pt x="0" y="8229600"/>
                </a:lnTo>
                <a:close/>
              </a:path>
            </a:pathLst>
          </a:custGeom>
          <a:no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71" name="Google Shape;71;p1"/>
          <p:cNvSpPr txBox="1">
            <a:spLocks noGrp="1"/>
          </p:cNvSpPr>
          <p:nvPr>
            <p:ph type="ctrTitle"/>
          </p:nvPr>
        </p:nvSpPr>
        <p:spPr>
          <a:xfrm>
            <a:off x="311708" y="1152150"/>
            <a:ext cx="8520600" cy="2052600"/>
          </a:xfrm>
          <a:prstGeom prst="rect">
            <a:avLst/>
          </a:prstGeom>
          <a:noFill/>
          <a:ln>
            <a:noFill/>
          </a:ln>
        </p:spPr>
        <p:txBody>
          <a:bodyPr spcFirstLastPara="1" wrap="square" lIns="0" tIns="8725" rIns="0" bIns="0" anchor="t" anchorCtr="0">
            <a:noAutofit/>
          </a:bodyPr>
          <a:lstStyle/>
          <a:p>
            <a:r>
              <a:rPr lang="en" b="1">
                <a:solidFill>
                  <a:schemeClr val="dk1"/>
                </a:solidFill>
                <a:latin typeface="Quattrocento Sans"/>
                <a:ea typeface="Quattrocento Sans"/>
                <a:cs typeface="Quattrocento Sans"/>
                <a:sym typeface="Quattrocento Sans"/>
              </a:rPr>
              <a:t>Program Overview</a:t>
            </a:r>
            <a:endParaRPr b="1">
              <a:solidFill>
                <a:schemeClr val="dk1"/>
              </a:solidFill>
              <a:latin typeface="Quattrocento Sans"/>
              <a:ea typeface="Quattrocento Sans"/>
              <a:cs typeface="Quattrocento Sans"/>
              <a:sym typeface="Quattrocento Sans"/>
            </a:endParaRPr>
          </a:p>
        </p:txBody>
      </p:sp>
      <p:sp>
        <p:nvSpPr>
          <p:cNvPr id="72" name="Google Shape;72;p1"/>
          <p:cNvSpPr/>
          <p:nvPr/>
        </p:nvSpPr>
        <p:spPr>
          <a:xfrm>
            <a:off x="493951"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73" name="Google Shape;73;p1"/>
          <p:cNvSpPr/>
          <p:nvPr/>
        </p:nvSpPr>
        <p:spPr>
          <a:xfrm>
            <a:off x="1768104"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74" name="Google Shape;74;p1"/>
          <p:cNvSpPr/>
          <p:nvPr/>
        </p:nvSpPr>
        <p:spPr>
          <a:xfrm>
            <a:off x="3042259"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75" name="Google Shape;75;p1"/>
          <p:cNvSpPr/>
          <p:nvPr/>
        </p:nvSpPr>
        <p:spPr>
          <a:xfrm>
            <a:off x="4316413"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76" name="Google Shape;76;p1"/>
          <p:cNvSpPr/>
          <p:nvPr/>
        </p:nvSpPr>
        <p:spPr>
          <a:xfrm>
            <a:off x="5590565"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77" name="Google Shape;77;p1"/>
          <p:cNvSpPr/>
          <p:nvPr/>
        </p:nvSpPr>
        <p:spPr>
          <a:xfrm>
            <a:off x="6864720"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78" name="Google Shape;78;p1"/>
          <p:cNvSpPr/>
          <p:nvPr/>
        </p:nvSpPr>
        <p:spPr>
          <a:xfrm>
            <a:off x="8138874"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79" name="Google Shape;79;p1"/>
          <p:cNvSpPr txBox="1"/>
          <p:nvPr/>
        </p:nvSpPr>
        <p:spPr>
          <a:xfrm>
            <a:off x="420688" y="144932"/>
            <a:ext cx="1283100" cy="123300"/>
          </a:xfrm>
          <a:prstGeom prst="rect">
            <a:avLst/>
          </a:prstGeom>
          <a:noFill/>
          <a:ln>
            <a:noFill/>
          </a:ln>
        </p:spPr>
        <p:txBody>
          <a:bodyPr spcFirstLastPara="1" wrap="square" lIns="0" tIns="7950" rIns="0" bIns="0" anchor="t" anchorCtr="0">
            <a:noAutofit/>
          </a:bodyPr>
          <a:lstStyle/>
          <a:p>
            <a:pPr marL="12700">
              <a:buSzPts val="800"/>
            </a:pPr>
            <a:r>
              <a:rPr lang="en" sz="800">
                <a:solidFill>
                  <a:srgbClr val="FFFFFF"/>
                </a:solidFill>
                <a:latin typeface="Quattrocento Sans"/>
                <a:ea typeface="Quattrocento Sans"/>
                <a:cs typeface="Quattrocento Sans"/>
                <a:sym typeface="Quattrocento Sans"/>
              </a:rPr>
              <a:t>Growth and Resilience in Tech</a:t>
            </a:r>
            <a:endParaRPr sz="800">
              <a:solidFill>
                <a:schemeClr val="dk1"/>
              </a:solidFill>
              <a:latin typeface="Quattrocento Sans"/>
              <a:ea typeface="Quattrocento Sans"/>
              <a:cs typeface="Quattrocento Sans"/>
              <a:sym typeface="Quattrocento Sans"/>
            </a:endParaRPr>
          </a:p>
        </p:txBody>
      </p:sp>
      <p:sp>
        <p:nvSpPr>
          <p:cNvPr id="80" name="Google Shape;80;p1"/>
          <p:cNvSpPr txBox="1">
            <a:spLocks noGrp="1"/>
          </p:cNvSpPr>
          <p:nvPr>
            <p:ph type="subTitle" idx="1"/>
          </p:nvPr>
        </p:nvSpPr>
        <p:spPr>
          <a:xfrm>
            <a:off x="493950" y="2193875"/>
            <a:ext cx="8520600" cy="792600"/>
          </a:xfrm>
          <a:prstGeom prst="rect">
            <a:avLst/>
          </a:prstGeom>
          <a:noFill/>
          <a:ln>
            <a:noFill/>
          </a:ln>
        </p:spPr>
        <p:txBody>
          <a:bodyPr spcFirstLastPara="1" wrap="square" lIns="91425" tIns="91425" rIns="91425" bIns="91425" anchor="t" anchorCtr="0">
            <a:noAutofit/>
          </a:bodyPr>
          <a:lstStyle/>
          <a:p>
            <a:pPr marL="0" indent="0"/>
            <a:r>
              <a:rPr lang="en" dirty="0">
                <a:solidFill>
                  <a:schemeClr val="dk1"/>
                </a:solidFill>
              </a:rPr>
              <a:t>Microsoft Tech Resilience</a:t>
            </a:r>
          </a:p>
          <a:p>
            <a:pPr marL="0" indent="0"/>
            <a:r>
              <a:rPr lang="en" dirty="0">
                <a:solidFill>
                  <a:schemeClr val="dk1"/>
                </a:solidFill>
              </a:rPr>
              <a:t>Mentoring Program</a:t>
            </a:r>
            <a:endParaRPr dirty="0">
              <a:solidFill>
                <a:schemeClr val="dk1"/>
              </a:solidFill>
            </a:endParaRPr>
          </a:p>
        </p:txBody>
      </p:sp>
      <p:sp>
        <p:nvSpPr>
          <p:cNvPr id="2" name="Rounded Rectangular Callout 1">
            <a:extLst>
              <a:ext uri="{FF2B5EF4-FFF2-40B4-BE49-F238E27FC236}">
                <a16:creationId xmlns:a16="http://schemas.microsoft.com/office/drawing/2014/main" id="{59EA6EB0-C88F-9847-835F-64300F9C805C}"/>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short slide deck will walk you through the program structure. The final slides contain a high-level summary of the commitment and timeline.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7"/>
          <p:cNvGraphicFramePr/>
          <p:nvPr>
            <p:extLst>
              <p:ext uri="{D42A27DB-BD31-4B8C-83A1-F6EECF244321}">
                <p14:modId xmlns:p14="http://schemas.microsoft.com/office/powerpoint/2010/main" val="3206886620"/>
              </p:ext>
            </p:extLst>
          </p:nvPr>
        </p:nvGraphicFramePr>
        <p:xfrm>
          <a:off x="388872" y="2649529"/>
          <a:ext cx="8287575" cy="1445500"/>
        </p:xfrm>
        <a:graphic>
          <a:graphicData uri="http://schemas.openxmlformats.org/drawingml/2006/table">
            <a:tbl>
              <a:tblPr firstRow="1" bandRow="1">
                <a:noFill/>
                <a:tableStyleId>{FAD424B7-FA8F-46E9-9C54-9FF8C2CA9E4E}</a:tableStyleId>
              </a:tblPr>
              <a:tblGrid>
                <a:gridCol w="1402575">
                  <a:extLst>
                    <a:ext uri="{9D8B030D-6E8A-4147-A177-3AD203B41FA5}">
                      <a16:colId xmlns:a16="http://schemas.microsoft.com/office/drawing/2014/main" val="20000"/>
                    </a:ext>
                  </a:extLst>
                </a:gridCol>
                <a:gridCol w="3248825">
                  <a:extLst>
                    <a:ext uri="{9D8B030D-6E8A-4147-A177-3AD203B41FA5}">
                      <a16:colId xmlns:a16="http://schemas.microsoft.com/office/drawing/2014/main" val="20001"/>
                    </a:ext>
                  </a:extLst>
                </a:gridCol>
                <a:gridCol w="3636175">
                  <a:extLst>
                    <a:ext uri="{9D8B030D-6E8A-4147-A177-3AD203B41FA5}">
                      <a16:colId xmlns:a16="http://schemas.microsoft.com/office/drawing/2014/main" val="20002"/>
                    </a:ext>
                  </a:extLst>
                </a:gridCol>
              </a:tblGrid>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Introduction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0" marR="0" lvl="0" indent="0" algn="l" rtl="0">
                        <a:lnSpc>
                          <a:spcPct val="100000"/>
                        </a:lnSpc>
                        <a:spcBef>
                          <a:spcPts val="0"/>
                        </a:spcBef>
                        <a:spcAft>
                          <a:spcPts val="0"/>
                        </a:spcAft>
                        <a:buClr>
                          <a:srgbClr val="000000"/>
                        </a:buClr>
                        <a:buSzPts val="800"/>
                        <a:buFont typeface="Quattrocento Sans"/>
                        <a:buNone/>
                      </a:pPr>
                      <a:r>
                        <a:rPr lang="en" sz="800" b="1" i="0" u="none" strike="noStrike" cap="none">
                          <a:latin typeface="Quattrocento Sans"/>
                          <a:ea typeface="Quattrocento Sans"/>
                          <a:cs typeface="Quattrocento Sans"/>
                          <a:sym typeface="Quattrocento Sans"/>
                        </a:rPr>
                        <a:t>                        </a:t>
                      </a:r>
                      <a:r>
                        <a:rPr lang="en" sz="1100" b="1" i="0" u="none" strike="noStrike" cap="none">
                          <a:solidFill>
                            <a:srgbClr val="FFFFFF"/>
                          </a:solidFill>
                          <a:latin typeface="Quattrocento Sans"/>
                          <a:ea typeface="Quattrocento Sans"/>
                          <a:cs typeface="Quattrocento Sans"/>
                          <a:sym typeface="Quattrocento Sans"/>
                        </a:rPr>
                        <a:t>Worksheet</a:t>
                      </a:r>
                      <a:endParaRPr sz="1100" b="1" i="0" u="none" strike="noStrike" cap="none">
                        <a:latin typeface="Quattrocento Sans"/>
                        <a:ea typeface="Quattrocento Sans"/>
                        <a:cs typeface="Quattrocento Sans"/>
                        <a:sym typeface="Quattrocento Sans"/>
                      </a:endParaRPr>
                    </a:p>
                  </a:txBody>
                  <a:tcPr marL="0" marR="0" marT="57150" marB="0">
                    <a:solidFill>
                      <a:srgbClr val="0078D3"/>
                    </a:solidFill>
                  </a:tcPr>
                </a:tc>
                <a:extLst>
                  <a:ext uri="{0D108BD9-81ED-4DB2-BD59-A6C34878D82A}">
                    <a16:rowId xmlns:a16="http://schemas.microsoft.com/office/drawing/2014/main" val="10000"/>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Can I do it? </a:t>
                      </a:r>
                      <a:r>
                        <a:rPr lang="en" sz="1100" b="0" i="0" u="none" strike="noStrike" cap="none">
                          <a:solidFill>
                            <a:srgbClr val="FFFFFF"/>
                          </a:solidFill>
                          <a:latin typeface="Quattrocento Sans"/>
                          <a:ea typeface="Quattrocento Sans"/>
                          <a:cs typeface="Quattrocento Sans"/>
                          <a:sym typeface="Quattrocento Sans"/>
                        </a:rPr>
                        <a:t>[self-efficacy]</a:t>
                      </a:r>
                      <a:endParaRPr sz="1100" b="0"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1"/>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35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CS Challenge: Can I hack it?</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Slide deck, Worksheet </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2"/>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Is it possible? [mindset]</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3"/>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15-30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Wrap up and discussion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dirty="0">
                          <a:solidFill>
                            <a:srgbClr val="FFFFFF"/>
                          </a:solidFill>
                          <a:latin typeface="Quattrocento Sans"/>
                          <a:ea typeface="Quattrocento Sans"/>
                          <a:cs typeface="Quattrocento Sans"/>
                          <a:sym typeface="Quattrocento Sans"/>
                        </a:rPr>
                        <a:t>Post-survey</a:t>
                      </a:r>
                      <a:endParaRPr sz="1100" b="1" i="0" u="none" strike="noStrike" cap="none" dirty="0">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4"/>
                  </a:ext>
                </a:extLst>
              </a:tr>
            </a:tbl>
          </a:graphicData>
        </a:graphic>
      </p:graphicFrame>
      <p:sp>
        <p:nvSpPr>
          <p:cNvPr id="149" name="Google Shape;149;p7"/>
          <p:cNvSpPr txBox="1"/>
          <p:nvPr/>
        </p:nvSpPr>
        <p:spPr>
          <a:xfrm>
            <a:off x="380934" y="810096"/>
            <a:ext cx="3016800" cy="1218600"/>
          </a:xfrm>
          <a:prstGeom prst="rect">
            <a:avLst/>
          </a:prstGeom>
          <a:noFill/>
          <a:ln>
            <a:noFill/>
          </a:ln>
        </p:spPr>
        <p:txBody>
          <a:bodyPr spcFirstLastPara="1" wrap="square" lIns="0" tIns="7950" rIns="0" bIns="0" anchor="t" anchorCtr="0">
            <a:noAutofit/>
          </a:bodyPr>
          <a:lstStyle/>
          <a:p>
            <a:pPr marL="12700">
              <a:buSzPts val="2300"/>
            </a:pPr>
            <a:r>
              <a:rPr lang="en" sz="2300" b="1">
                <a:solidFill>
                  <a:schemeClr val="dk1"/>
                </a:solidFill>
                <a:latin typeface="Quattrocento Sans"/>
                <a:ea typeface="Quattrocento Sans"/>
                <a:cs typeface="Quattrocento Sans"/>
                <a:sym typeface="Quattrocento Sans"/>
              </a:rPr>
              <a:t>Recommended Agenda</a:t>
            </a:r>
            <a:endParaRPr sz="2300" b="1">
              <a:solidFill>
                <a:schemeClr val="dk1"/>
              </a:solidFill>
              <a:latin typeface="Quattrocento Sans"/>
              <a:ea typeface="Quattrocento Sans"/>
              <a:cs typeface="Quattrocento Sans"/>
              <a:sym typeface="Quattrocento Sans"/>
            </a:endParaRPr>
          </a:p>
          <a:p>
            <a:pPr marL="12700" marR="850900">
              <a:lnSpc>
                <a:spcPct val="104200"/>
              </a:lnSpc>
              <a:spcBef>
                <a:spcPts val="1200"/>
              </a:spcBef>
              <a:buSzPts val="800"/>
            </a:pPr>
            <a:r>
              <a:rPr lang="en" sz="800">
                <a:solidFill>
                  <a:schemeClr val="dk1"/>
                </a:solidFill>
                <a:latin typeface="Quattrocento Sans"/>
                <a:ea typeface="Quattrocento Sans"/>
                <a:cs typeface="Quattrocento Sans"/>
                <a:sym typeface="Quattrocento Sans"/>
              </a:rPr>
              <a:t>This session has been designed to work sequentially  and the agenda shows the approximate time you  will need to cover the material. Depending on your  group and time available together, you may choose  to adjust the timing of the agenda to enable more  discussion.</a:t>
            </a:r>
            <a:endParaRPr sz="900"/>
          </a:p>
        </p:txBody>
      </p:sp>
      <p:sp>
        <p:nvSpPr>
          <p:cNvPr id="6" name="Rounded Rectangular Callout 5">
            <a:extLst>
              <a:ext uri="{FF2B5EF4-FFF2-40B4-BE49-F238E27FC236}">
                <a16:creationId xmlns:a16="http://schemas.microsoft.com/office/drawing/2014/main" id="{D3165F58-3CC0-714C-AB5B-D78ED3D01435}"/>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100"/>
            </a:pPr>
            <a:r>
              <a:rPr lang="en-US" dirty="0"/>
              <a:t>After the CS challenge, you or your co-mentor (probably whomever did not do the first story share) will share a story to set up the second video. After this, we encourage a “round robin” where each student has a chance to share in the closing round (or they can pass). This brings many voices into the space before opening it up to more informal Q and A or discussion. You will learn more about what your mentees are interested in, whether some feature of your job, something about their classes, a tech topic, or something else entirely. You have the flexibility to adapt the end of the session to make sense for you, your co-mentor, and your cohort. </a:t>
            </a:r>
          </a:p>
        </p:txBody>
      </p:sp>
      <p:sp>
        <p:nvSpPr>
          <p:cNvPr id="2" name="Oval 1">
            <a:extLst>
              <a:ext uri="{FF2B5EF4-FFF2-40B4-BE49-F238E27FC236}">
                <a16:creationId xmlns:a16="http://schemas.microsoft.com/office/drawing/2014/main" id="{17FF84CC-A8BE-A44A-B465-ACDBF0512F3B}"/>
              </a:ext>
            </a:extLst>
          </p:cNvPr>
          <p:cNvSpPr/>
          <p:nvPr/>
        </p:nvSpPr>
        <p:spPr>
          <a:xfrm>
            <a:off x="388872" y="3446395"/>
            <a:ext cx="8287575" cy="436493"/>
          </a:xfrm>
          <a:prstGeom prst="ellipse">
            <a:avLst/>
          </a:prstGeom>
          <a:no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33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7"/>
          <p:cNvGraphicFramePr/>
          <p:nvPr/>
        </p:nvGraphicFramePr>
        <p:xfrm>
          <a:off x="388872" y="2649529"/>
          <a:ext cx="8287575" cy="1445500"/>
        </p:xfrm>
        <a:graphic>
          <a:graphicData uri="http://schemas.openxmlformats.org/drawingml/2006/table">
            <a:tbl>
              <a:tblPr firstRow="1" bandRow="1">
                <a:noFill/>
                <a:tableStyleId>{FAD424B7-FA8F-46E9-9C54-9FF8C2CA9E4E}</a:tableStyleId>
              </a:tblPr>
              <a:tblGrid>
                <a:gridCol w="1402575">
                  <a:extLst>
                    <a:ext uri="{9D8B030D-6E8A-4147-A177-3AD203B41FA5}">
                      <a16:colId xmlns:a16="http://schemas.microsoft.com/office/drawing/2014/main" val="20000"/>
                    </a:ext>
                  </a:extLst>
                </a:gridCol>
                <a:gridCol w="3248825">
                  <a:extLst>
                    <a:ext uri="{9D8B030D-6E8A-4147-A177-3AD203B41FA5}">
                      <a16:colId xmlns:a16="http://schemas.microsoft.com/office/drawing/2014/main" val="20001"/>
                    </a:ext>
                  </a:extLst>
                </a:gridCol>
                <a:gridCol w="3636175">
                  <a:extLst>
                    <a:ext uri="{9D8B030D-6E8A-4147-A177-3AD203B41FA5}">
                      <a16:colId xmlns:a16="http://schemas.microsoft.com/office/drawing/2014/main" val="20002"/>
                    </a:ext>
                  </a:extLst>
                </a:gridCol>
              </a:tblGrid>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Introduction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0" marR="0" lvl="0" indent="0" algn="l" rtl="0">
                        <a:lnSpc>
                          <a:spcPct val="100000"/>
                        </a:lnSpc>
                        <a:spcBef>
                          <a:spcPts val="0"/>
                        </a:spcBef>
                        <a:spcAft>
                          <a:spcPts val="0"/>
                        </a:spcAft>
                        <a:buClr>
                          <a:srgbClr val="000000"/>
                        </a:buClr>
                        <a:buSzPts val="800"/>
                        <a:buFont typeface="Quattrocento Sans"/>
                        <a:buNone/>
                      </a:pPr>
                      <a:r>
                        <a:rPr lang="en" sz="800" b="1" i="0" u="none" strike="noStrike" cap="none">
                          <a:latin typeface="Quattrocento Sans"/>
                          <a:ea typeface="Quattrocento Sans"/>
                          <a:cs typeface="Quattrocento Sans"/>
                          <a:sym typeface="Quattrocento Sans"/>
                        </a:rPr>
                        <a:t>                        </a:t>
                      </a:r>
                      <a:r>
                        <a:rPr lang="en" sz="1100" b="1" i="0" u="none" strike="noStrike" cap="none">
                          <a:solidFill>
                            <a:srgbClr val="FFFFFF"/>
                          </a:solidFill>
                          <a:latin typeface="Quattrocento Sans"/>
                          <a:ea typeface="Quattrocento Sans"/>
                          <a:cs typeface="Quattrocento Sans"/>
                          <a:sym typeface="Quattrocento Sans"/>
                        </a:rPr>
                        <a:t>Worksheet</a:t>
                      </a:r>
                      <a:endParaRPr sz="1100" b="1" i="0" u="none" strike="noStrike" cap="none">
                        <a:latin typeface="Quattrocento Sans"/>
                        <a:ea typeface="Quattrocento Sans"/>
                        <a:cs typeface="Quattrocento Sans"/>
                        <a:sym typeface="Quattrocento Sans"/>
                      </a:endParaRPr>
                    </a:p>
                  </a:txBody>
                  <a:tcPr marL="0" marR="0" marT="57150" marB="0">
                    <a:solidFill>
                      <a:srgbClr val="0078D3"/>
                    </a:solidFill>
                  </a:tcPr>
                </a:tc>
                <a:extLst>
                  <a:ext uri="{0D108BD9-81ED-4DB2-BD59-A6C34878D82A}">
                    <a16:rowId xmlns:a16="http://schemas.microsoft.com/office/drawing/2014/main" val="10000"/>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Can I do it? </a:t>
                      </a:r>
                      <a:r>
                        <a:rPr lang="en" sz="1100" b="0" i="0" u="none" strike="noStrike" cap="none">
                          <a:solidFill>
                            <a:srgbClr val="FFFFFF"/>
                          </a:solidFill>
                          <a:latin typeface="Quattrocento Sans"/>
                          <a:ea typeface="Quattrocento Sans"/>
                          <a:cs typeface="Quattrocento Sans"/>
                          <a:sym typeface="Quattrocento Sans"/>
                        </a:rPr>
                        <a:t>[self-efficacy]</a:t>
                      </a:r>
                      <a:endParaRPr sz="1100" b="0"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1"/>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35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CS Challenge: Can I hack it?</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Slide deck, Worksheet </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2"/>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Is it possible? [mindset]</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3"/>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15-30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Wrap up and discussion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dirty="0">
                          <a:solidFill>
                            <a:srgbClr val="FFFFFF"/>
                          </a:solidFill>
                          <a:latin typeface="Quattrocento Sans"/>
                          <a:ea typeface="Quattrocento Sans"/>
                          <a:cs typeface="Quattrocento Sans"/>
                          <a:sym typeface="Quattrocento Sans"/>
                        </a:rPr>
                        <a:t>Post-survey</a:t>
                      </a:r>
                      <a:endParaRPr sz="1100" b="1" i="0" u="none" strike="noStrike" cap="none" dirty="0">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4"/>
                  </a:ext>
                </a:extLst>
              </a:tr>
            </a:tbl>
          </a:graphicData>
        </a:graphic>
      </p:graphicFrame>
      <p:sp>
        <p:nvSpPr>
          <p:cNvPr id="149" name="Google Shape;149;p7"/>
          <p:cNvSpPr txBox="1"/>
          <p:nvPr/>
        </p:nvSpPr>
        <p:spPr>
          <a:xfrm>
            <a:off x="380934" y="810096"/>
            <a:ext cx="3016800" cy="1218600"/>
          </a:xfrm>
          <a:prstGeom prst="rect">
            <a:avLst/>
          </a:prstGeom>
          <a:noFill/>
          <a:ln>
            <a:noFill/>
          </a:ln>
        </p:spPr>
        <p:txBody>
          <a:bodyPr spcFirstLastPara="1" wrap="square" lIns="0" tIns="7950" rIns="0" bIns="0" anchor="t" anchorCtr="0">
            <a:noAutofit/>
          </a:bodyPr>
          <a:lstStyle/>
          <a:p>
            <a:pPr marL="12700">
              <a:buSzPts val="2300"/>
            </a:pPr>
            <a:r>
              <a:rPr lang="en" sz="2300" b="1">
                <a:solidFill>
                  <a:schemeClr val="dk1"/>
                </a:solidFill>
                <a:latin typeface="Quattrocento Sans"/>
                <a:ea typeface="Quattrocento Sans"/>
                <a:cs typeface="Quattrocento Sans"/>
                <a:sym typeface="Quattrocento Sans"/>
              </a:rPr>
              <a:t>Recommended Agenda</a:t>
            </a:r>
            <a:endParaRPr sz="2300" b="1">
              <a:solidFill>
                <a:schemeClr val="dk1"/>
              </a:solidFill>
              <a:latin typeface="Quattrocento Sans"/>
              <a:ea typeface="Quattrocento Sans"/>
              <a:cs typeface="Quattrocento Sans"/>
              <a:sym typeface="Quattrocento Sans"/>
            </a:endParaRPr>
          </a:p>
          <a:p>
            <a:pPr marL="12700" marR="850900">
              <a:lnSpc>
                <a:spcPct val="104200"/>
              </a:lnSpc>
              <a:spcBef>
                <a:spcPts val="1200"/>
              </a:spcBef>
              <a:buSzPts val="800"/>
            </a:pPr>
            <a:r>
              <a:rPr lang="en" sz="800">
                <a:solidFill>
                  <a:schemeClr val="dk1"/>
                </a:solidFill>
                <a:latin typeface="Quattrocento Sans"/>
                <a:ea typeface="Quattrocento Sans"/>
                <a:cs typeface="Quattrocento Sans"/>
                <a:sym typeface="Quattrocento Sans"/>
              </a:rPr>
              <a:t>This session has been designed to work sequentially  and the agenda shows the approximate time you  will need to cover the material. Depending on your  group and time available together, you may choose  to adjust the timing of the agenda to enable more  discussion.</a:t>
            </a:r>
            <a:endParaRPr sz="900"/>
          </a:p>
        </p:txBody>
      </p:sp>
      <p:sp>
        <p:nvSpPr>
          <p:cNvPr id="6" name="Rounded Rectangular Callout 5">
            <a:extLst>
              <a:ext uri="{FF2B5EF4-FFF2-40B4-BE49-F238E27FC236}">
                <a16:creationId xmlns:a16="http://schemas.microsoft.com/office/drawing/2014/main" id="{D3165F58-3CC0-714C-AB5B-D78ED3D01435}"/>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chemeClr val="dk1"/>
              </a:buClr>
              <a:buSzPts val="1100"/>
            </a:pPr>
            <a:r>
              <a:rPr lang="en-US" dirty="0">
                <a:solidFill>
                  <a:schemeClr val="bg1"/>
                </a:solidFill>
              </a:rPr>
              <a:t>Many mentors in the pilot found that they address all of the structured content in the first 75-90 mins, leaving a half hour for open questions or topics that they want to discuss. You might know from the mentee 1:1s some things that students want to hear more about, or you might find that something came up in the group session that people want to delve into more depth. You may choose to share where the topics have played a role in your own experiences (e.g., during an interview or collaboration in your current role), which can open up the conversation. Or, you may choose to end the session early; there is no pressure to “fill the time”.</a:t>
            </a:r>
          </a:p>
        </p:txBody>
      </p:sp>
      <p:sp>
        <p:nvSpPr>
          <p:cNvPr id="2" name="Oval 1">
            <a:extLst>
              <a:ext uri="{FF2B5EF4-FFF2-40B4-BE49-F238E27FC236}">
                <a16:creationId xmlns:a16="http://schemas.microsoft.com/office/drawing/2014/main" id="{17FF84CC-A8BE-A44A-B465-ACDBF0512F3B}"/>
              </a:ext>
            </a:extLst>
          </p:cNvPr>
          <p:cNvSpPr/>
          <p:nvPr/>
        </p:nvSpPr>
        <p:spPr>
          <a:xfrm>
            <a:off x="388872" y="3724690"/>
            <a:ext cx="8287575" cy="436493"/>
          </a:xfrm>
          <a:prstGeom prst="ellipse">
            <a:avLst/>
          </a:prstGeom>
          <a:no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22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a917e33f34_0_47"/>
          <p:cNvSpPr txBox="1">
            <a:spLocks noGrp="1"/>
          </p:cNvSpPr>
          <p:nvPr>
            <p:ph type="title"/>
          </p:nvPr>
        </p:nvSpPr>
        <p:spPr>
          <a:xfrm>
            <a:off x="235500" y="445025"/>
            <a:ext cx="3500400" cy="572700"/>
          </a:xfrm>
          <a:prstGeom prst="rect">
            <a:avLst/>
          </a:prstGeom>
          <a:noFill/>
          <a:ln>
            <a:noFill/>
          </a:ln>
        </p:spPr>
        <p:txBody>
          <a:bodyPr spcFirstLastPara="1" wrap="square" lIns="91425" tIns="91425" rIns="91425" bIns="91425" anchor="t" anchorCtr="0">
            <a:noAutofit/>
          </a:bodyPr>
          <a:lstStyle/>
          <a:p>
            <a:r>
              <a:rPr lang="en"/>
              <a:t>Three Resources</a:t>
            </a:r>
            <a:br>
              <a:rPr lang="en"/>
            </a:br>
            <a:endParaRPr/>
          </a:p>
        </p:txBody>
      </p:sp>
      <p:pic>
        <p:nvPicPr>
          <p:cNvPr id="155" name="Google Shape;155;ga917e33f34_0_47"/>
          <p:cNvPicPr preferRelativeResize="0"/>
          <p:nvPr/>
        </p:nvPicPr>
        <p:blipFill>
          <a:blip r:embed="rId3">
            <a:alphaModFix/>
          </a:blip>
          <a:stretch>
            <a:fillRect/>
          </a:stretch>
        </p:blipFill>
        <p:spPr>
          <a:xfrm>
            <a:off x="1281825" y="1422663"/>
            <a:ext cx="3500448" cy="1740736"/>
          </a:xfrm>
          <a:prstGeom prst="rect">
            <a:avLst/>
          </a:prstGeom>
          <a:noFill/>
          <a:ln>
            <a:noFill/>
          </a:ln>
        </p:spPr>
      </p:pic>
      <p:pic>
        <p:nvPicPr>
          <p:cNvPr id="156" name="Google Shape;156;ga917e33f34_0_47"/>
          <p:cNvPicPr preferRelativeResize="0"/>
          <p:nvPr/>
        </p:nvPicPr>
        <p:blipFill>
          <a:blip r:embed="rId4">
            <a:alphaModFix/>
          </a:blip>
          <a:stretch>
            <a:fillRect/>
          </a:stretch>
        </p:blipFill>
        <p:spPr>
          <a:xfrm>
            <a:off x="1522887" y="3351476"/>
            <a:ext cx="3500437" cy="1747851"/>
          </a:xfrm>
          <a:prstGeom prst="rect">
            <a:avLst/>
          </a:prstGeom>
          <a:noFill/>
          <a:ln>
            <a:noFill/>
          </a:ln>
        </p:spPr>
      </p:pic>
      <p:pic>
        <p:nvPicPr>
          <p:cNvPr id="157" name="Google Shape;157;ga917e33f34_0_47"/>
          <p:cNvPicPr preferRelativeResize="0"/>
          <p:nvPr/>
        </p:nvPicPr>
        <p:blipFill>
          <a:blip r:embed="rId5">
            <a:alphaModFix/>
          </a:blip>
          <a:stretch>
            <a:fillRect/>
          </a:stretch>
        </p:blipFill>
        <p:spPr>
          <a:xfrm>
            <a:off x="5239150" y="1819233"/>
            <a:ext cx="3500450" cy="1551905"/>
          </a:xfrm>
          <a:prstGeom prst="rect">
            <a:avLst/>
          </a:prstGeom>
          <a:noFill/>
          <a:ln>
            <a:noFill/>
          </a:ln>
        </p:spPr>
      </p:pic>
      <p:sp>
        <p:nvSpPr>
          <p:cNvPr id="158" name="Google Shape;158;ga917e33f34_0_47"/>
          <p:cNvSpPr txBox="1"/>
          <p:nvPr/>
        </p:nvSpPr>
        <p:spPr>
          <a:xfrm>
            <a:off x="5239150" y="1253463"/>
            <a:ext cx="3643200" cy="492600"/>
          </a:xfrm>
          <a:prstGeom prst="rect">
            <a:avLst/>
          </a:prstGeom>
          <a:noFill/>
          <a:ln>
            <a:noFill/>
          </a:ln>
        </p:spPr>
        <p:txBody>
          <a:bodyPr spcFirstLastPara="1" wrap="square" lIns="91425" tIns="91425" rIns="91425" bIns="91425" anchor="t" anchorCtr="0">
            <a:spAutoFit/>
          </a:bodyPr>
          <a:lstStyle/>
          <a:p>
            <a:r>
              <a:rPr lang="en" sz="2000" b="1"/>
              <a:t>Tech Resilience Video Pack</a:t>
            </a:r>
            <a:endParaRPr sz="2000" b="1"/>
          </a:p>
        </p:txBody>
      </p:sp>
      <p:sp>
        <p:nvSpPr>
          <p:cNvPr id="159" name="Google Shape;159;ga917e33f34_0_47"/>
          <p:cNvSpPr/>
          <p:nvPr/>
        </p:nvSpPr>
        <p:spPr>
          <a:xfrm>
            <a:off x="5312225" y="3597400"/>
            <a:ext cx="3354300" cy="750000"/>
          </a:xfrm>
          <a:prstGeom prst="wedgeRectCallout">
            <a:avLst>
              <a:gd name="adj1" fmla="val -57466"/>
              <a:gd name="adj2" fmla="val 904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2000" b="1"/>
              <a:t>To display during program sessions</a:t>
            </a:r>
            <a:endParaRPr sz="2000" b="1"/>
          </a:p>
        </p:txBody>
      </p:sp>
      <p:sp>
        <p:nvSpPr>
          <p:cNvPr id="160" name="Google Shape;160;ga917e33f34_0_47"/>
          <p:cNvSpPr/>
          <p:nvPr/>
        </p:nvSpPr>
        <p:spPr>
          <a:xfrm>
            <a:off x="0" y="1393025"/>
            <a:ext cx="1102200" cy="1178700"/>
          </a:xfrm>
          <a:prstGeom prst="wedgeEllipseCallout">
            <a:avLst>
              <a:gd name="adj1" fmla="val 66696"/>
              <a:gd name="adj2" fmla="val 513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2000" b="1"/>
              <a:t>For you</a:t>
            </a:r>
            <a:endParaRPr sz="2000" b="1"/>
          </a:p>
        </p:txBody>
      </p:sp>
      <p:sp>
        <p:nvSpPr>
          <p:cNvPr id="161" name="Google Shape;161;ga917e33f34_0_47"/>
          <p:cNvSpPr/>
          <p:nvPr/>
        </p:nvSpPr>
        <p:spPr>
          <a:xfrm>
            <a:off x="6751175" y="290850"/>
            <a:ext cx="1393200" cy="9336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2000" b="1"/>
              <a:t>Easy On-Line Access</a:t>
            </a:r>
            <a:endParaRPr sz="2000" b="1"/>
          </a:p>
        </p:txBody>
      </p:sp>
      <p:sp>
        <p:nvSpPr>
          <p:cNvPr id="10" name="Rounded Rectangular Callout 9">
            <a:extLst>
              <a:ext uri="{FF2B5EF4-FFF2-40B4-BE49-F238E27FC236}">
                <a16:creationId xmlns:a16="http://schemas.microsoft.com/office/drawing/2014/main" id="{593DAF03-C245-E045-88C7-2D8FAC3D166B}"/>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chemeClr val="dk1"/>
              </a:buClr>
              <a:buSzPts val="1100"/>
            </a:pPr>
            <a:r>
              <a:rPr lang="en-US" dirty="0">
                <a:solidFill>
                  <a:schemeClr val="bg1"/>
                </a:solidFill>
              </a:rPr>
              <a:t>You are provided with everything you need to run the program. </a:t>
            </a:r>
          </a:p>
          <a:p>
            <a:pPr lvl="0">
              <a:buSzPts val="1100"/>
            </a:pPr>
            <a:r>
              <a:rPr lang="en-US" dirty="0">
                <a:solidFill>
                  <a:schemeClr val="bg1"/>
                </a:solidFill>
              </a:rPr>
              <a:t>The </a:t>
            </a:r>
            <a:r>
              <a:rPr lang="en-US" b="1" dirty="0">
                <a:solidFill>
                  <a:schemeClr val="bg1"/>
                </a:solidFill>
              </a:rPr>
              <a:t>Mentor Guide</a:t>
            </a:r>
            <a:r>
              <a:rPr lang="en-US" dirty="0">
                <a:solidFill>
                  <a:schemeClr val="bg1"/>
                </a:solidFill>
              </a:rPr>
              <a:t> includes information for Learning Labs and suggested structure for your 1:1 meetings. You’ll also find facilitation tips specific to the various activities and topics.</a:t>
            </a:r>
          </a:p>
          <a:p>
            <a:pPr lvl="0">
              <a:buClr>
                <a:schemeClr val="dk1"/>
              </a:buClr>
              <a:buSzPts val="1100"/>
            </a:pPr>
            <a:endParaRPr lang="en-US" dirty="0">
              <a:solidFill>
                <a:schemeClr val="bg1"/>
              </a:solidFill>
            </a:endParaRPr>
          </a:p>
          <a:p>
            <a:pPr lvl="0">
              <a:buSzPts val="1100"/>
            </a:pPr>
            <a:r>
              <a:rPr lang="en-US" dirty="0">
                <a:solidFill>
                  <a:schemeClr val="bg1"/>
                </a:solidFill>
              </a:rPr>
              <a:t>The </a:t>
            </a:r>
            <a:r>
              <a:rPr lang="en-US" b="1" dirty="0">
                <a:solidFill>
                  <a:schemeClr val="bg1"/>
                </a:solidFill>
              </a:rPr>
              <a:t>Tech Resilience Video pack</a:t>
            </a:r>
            <a:r>
              <a:rPr lang="en-US" dirty="0">
                <a:solidFill>
                  <a:schemeClr val="bg1"/>
                </a:solidFill>
              </a:rPr>
              <a:t> includes the entire set of videos you will be showing across the sessions. Again, each session centers two video clips, each video is about 3 minutes long and were developed specifically for this program.</a:t>
            </a:r>
          </a:p>
          <a:p>
            <a:pPr lvl="0">
              <a:buSzPts val="1100"/>
            </a:pPr>
            <a:endParaRPr lang="en-US" dirty="0">
              <a:solidFill>
                <a:schemeClr val="bg1"/>
              </a:solidFill>
            </a:endParaRPr>
          </a:p>
          <a:p>
            <a:pPr lvl="0">
              <a:buSzPts val="1100"/>
            </a:pPr>
            <a:r>
              <a:rPr lang="en-US" dirty="0">
                <a:solidFill>
                  <a:schemeClr val="bg1"/>
                </a:solidFill>
              </a:rPr>
              <a:t>The </a:t>
            </a:r>
            <a:r>
              <a:rPr lang="en-US" b="1" dirty="0">
                <a:solidFill>
                  <a:schemeClr val="bg1"/>
                </a:solidFill>
              </a:rPr>
              <a:t>Mentee Slides</a:t>
            </a:r>
            <a:r>
              <a:rPr lang="en-US" dirty="0">
                <a:solidFill>
                  <a:schemeClr val="bg1"/>
                </a:solidFill>
              </a:rPr>
              <a:t> are intended to be mentee-facing; you may choose to screen share and display them as you move through the sessions.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
          <p:cNvSpPr/>
          <p:nvPr/>
        </p:nvSpPr>
        <p:spPr>
          <a:xfrm>
            <a:off x="0" y="0"/>
            <a:ext cx="9144000" cy="5143500"/>
          </a:xfrm>
          <a:custGeom>
            <a:avLst/>
            <a:gdLst/>
            <a:ahLst/>
            <a:cxnLst/>
            <a:rect l="l" t="t" r="r" b="b"/>
            <a:pathLst>
              <a:path w="14630400" h="8229600" extrusionOk="0">
                <a:moveTo>
                  <a:pt x="0" y="8229600"/>
                </a:moveTo>
                <a:lnTo>
                  <a:pt x="14630400" y="8229600"/>
                </a:lnTo>
                <a:lnTo>
                  <a:pt x="14630400" y="0"/>
                </a:lnTo>
                <a:lnTo>
                  <a:pt x="0" y="0"/>
                </a:lnTo>
                <a:lnTo>
                  <a:pt x="0" y="822960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67" name="Google Shape;167;p3"/>
          <p:cNvSpPr txBox="1"/>
          <p:nvPr/>
        </p:nvSpPr>
        <p:spPr>
          <a:xfrm>
            <a:off x="420688" y="801292"/>
            <a:ext cx="1763340" cy="358800"/>
          </a:xfrm>
          <a:prstGeom prst="rect">
            <a:avLst/>
          </a:prstGeom>
          <a:noFill/>
          <a:ln>
            <a:noFill/>
          </a:ln>
        </p:spPr>
        <p:txBody>
          <a:bodyPr spcFirstLastPara="1" wrap="square" lIns="0" tIns="7950" rIns="0" bIns="0" anchor="t" anchorCtr="0">
            <a:noAutofit/>
          </a:bodyPr>
          <a:lstStyle/>
          <a:p>
            <a:pPr marL="12700">
              <a:buSzPts val="2300"/>
            </a:pPr>
            <a:r>
              <a:rPr lang="en" sz="2300" b="1" dirty="0">
                <a:solidFill>
                  <a:srgbClr val="FFFFFF"/>
                </a:solidFill>
                <a:latin typeface="Quattrocento Sans"/>
                <a:ea typeface="Quattrocento Sans"/>
                <a:cs typeface="Quattrocento Sans"/>
                <a:sym typeface="Quattrocento Sans"/>
              </a:rPr>
              <a:t>The Commitment</a:t>
            </a:r>
            <a:endParaRPr sz="2300" b="1" dirty="0">
              <a:solidFill>
                <a:schemeClr val="dk1"/>
              </a:solidFill>
              <a:latin typeface="Quattrocento Sans"/>
              <a:ea typeface="Quattrocento Sans"/>
              <a:cs typeface="Quattrocento Sans"/>
              <a:sym typeface="Quattrocento Sans"/>
            </a:endParaRPr>
          </a:p>
        </p:txBody>
      </p:sp>
      <p:sp>
        <p:nvSpPr>
          <p:cNvPr id="168" name="Google Shape;168;p3"/>
          <p:cNvSpPr/>
          <p:nvPr/>
        </p:nvSpPr>
        <p:spPr>
          <a:xfrm>
            <a:off x="4572000" y="0"/>
            <a:ext cx="2286000" cy="2571750"/>
          </a:xfrm>
          <a:custGeom>
            <a:avLst/>
            <a:gdLst/>
            <a:ahLst/>
            <a:cxnLst/>
            <a:rect l="l" t="t" r="r" b="b"/>
            <a:pathLst>
              <a:path w="3657600" h="4114800" extrusionOk="0">
                <a:moveTo>
                  <a:pt x="0" y="4114800"/>
                </a:moveTo>
                <a:lnTo>
                  <a:pt x="3657600" y="4114800"/>
                </a:lnTo>
                <a:lnTo>
                  <a:pt x="3657600" y="0"/>
                </a:lnTo>
                <a:lnTo>
                  <a:pt x="0" y="0"/>
                </a:lnTo>
                <a:lnTo>
                  <a:pt x="0" y="4114800"/>
                </a:lnTo>
                <a:close/>
              </a:path>
            </a:pathLst>
          </a:custGeom>
          <a:solidFill>
            <a:srgbClr val="2FE4D0"/>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69" name="Google Shape;169;p3"/>
          <p:cNvSpPr/>
          <p:nvPr/>
        </p:nvSpPr>
        <p:spPr>
          <a:xfrm>
            <a:off x="6859438" y="0"/>
            <a:ext cx="2284809" cy="2571750"/>
          </a:xfrm>
          <a:custGeom>
            <a:avLst/>
            <a:gdLst/>
            <a:ahLst/>
            <a:cxnLst/>
            <a:rect l="l" t="t" r="r" b="b"/>
            <a:pathLst>
              <a:path w="3655694" h="4114800" extrusionOk="0">
                <a:moveTo>
                  <a:pt x="0" y="4114800"/>
                </a:moveTo>
                <a:lnTo>
                  <a:pt x="3655301" y="4114800"/>
                </a:lnTo>
                <a:lnTo>
                  <a:pt x="3655301" y="0"/>
                </a:lnTo>
                <a:lnTo>
                  <a:pt x="0" y="0"/>
                </a:lnTo>
                <a:lnTo>
                  <a:pt x="0" y="4114800"/>
                </a:lnTo>
                <a:close/>
              </a:path>
            </a:pathLst>
          </a:custGeom>
          <a:solidFill>
            <a:srgbClr val="274A46"/>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0" name="Google Shape;170;p3"/>
          <p:cNvSpPr txBox="1">
            <a:spLocks noGrp="1"/>
          </p:cNvSpPr>
          <p:nvPr>
            <p:ph type="title"/>
          </p:nvPr>
        </p:nvSpPr>
        <p:spPr>
          <a:xfrm>
            <a:off x="4750594" y="711474"/>
            <a:ext cx="355800" cy="793200"/>
          </a:xfrm>
          <a:prstGeom prst="rect">
            <a:avLst/>
          </a:prstGeom>
          <a:noFill/>
          <a:ln>
            <a:noFill/>
          </a:ln>
        </p:spPr>
        <p:txBody>
          <a:bodyPr spcFirstLastPara="1" wrap="square" lIns="0" tIns="8725" rIns="0" bIns="0" anchor="t" anchorCtr="0">
            <a:noAutofit/>
          </a:bodyPr>
          <a:lstStyle/>
          <a:p>
            <a:r>
              <a:rPr lang="en" sz="5100" b="1">
                <a:solidFill>
                  <a:srgbClr val="000000"/>
                </a:solidFill>
              </a:rPr>
              <a:t>7</a:t>
            </a:r>
            <a:endParaRPr sz="5100" b="1"/>
          </a:p>
        </p:txBody>
      </p:sp>
      <p:sp>
        <p:nvSpPr>
          <p:cNvPr id="171" name="Google Shape;171;p3"/>
          <p:cNvSpPr txBox="1"/>
          <p:nvPr/>
        </p:nvSpPr>
        <p:spPr>
          <a:xfrm>
            <a:off x="4750594" y="1251224"/>
            <a:ext cx="1800300" cy="792600"/>
          </a:xfrm>
          <a:prstGeom prst="rect">
            <a:avLst/>
          </a:prstGeom>
          <a:noFill/>
          <a:ln>
            <a:noFill/>
          </a:ln>
        </p:spPr>
        <p:txBody>
          <a:bodyPr spcFirstLastPara="1" wrap="square" lIns="0" tIns="8725" rIns="0" bIns="0" anchor="t" anchorCtr="0">
            <a:noAutofit/>
          </a:bodyPr>
          <a:lstStyle/>
          <a:p>
            <a:pPr>
              <a:buSzPts val="5100"/>
            </a:pPr>
            <a:r>
              <a:rPr lang="en" sz="5100" b="1">
                <a:solidFill>
                  <a:schemeClr val="dk1"/>
                </a:solidFill>
                <a:latin typeface="Quattrocento Sans"/>
                <a:ea typeface="Quattrocento Sans"/>
                <a:cs typeface="Quattrocento Sans"/>
                <a:sym typeface="Quattrocento Sans"/>
              </a:rPr>
              <a:t>weeks</a:t>
            </a:r>
            <a:endParaRPr sz="5100" b="1">
              <a:solidFill>
                <a:schemeClr val="dk1"/>
              </a:solidFill>
              <a:latin typeface="Quattrocento Sans"/>
              <a:ea typeface="Quattrocento Sans"/>
              <a:cs typeface="Quattrocento Sans"/>
              <a:sym typeface="Quattrocento Sans"/>
            </a:endParaRPr>
          </a:p>
        </p:txBody>
      </p:sp>
      <p:sp>
        <p:nvSpPr>
          <p:cNvPr id="172" name="Google Shape;172;p3"/>
          <p:cNvSpPr/>
          <p:nvPr/>
        </p:nvSpPr>
        <p:spPr>
          <a:xfrm>
            <a:off x="874395" y="3701731"/>
            <a:ext cx="7468394" cy="0"/>
          </a:xfrm>
          <a:custGeom>
            <a:avLst/>
            <a:gdLst/>
            <a:ahLst/>
            <a:cxnLst/>
            <a:rect l="l" t="t" r="r" b="b"/>
            <a:pathLst>
              <a:path w="11949430" h="120000" extrusionOk="0">
                <a:moveTo>
                  <a:pt x="0" y="0"/>
                </a:moveTo>
                <a:lnTo>
                  <a:pt x="11949430"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3" name="Google Shape;173;p3"/>
          <p:cNvSpPr/>
          <p:nvPr/>
        </p:nvSpPr>
        <p:spPr>
          <a:xfrm>
            <a:off x="493951"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4" name="Google Shape;174;p3"/>
          <p:cNvSpPr/>
          <p:nvPr/>
        </p:nvSpPr>
        <p:spPr>
          <a:xfrm>
            <a:off x="493951"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5" name="Google Shape;175;p3"/>
          <p:cNvSpPr/>
          <p:nvPr/>
        </p:nvSpPr>
        <p:spPr>
          <a:xfrm>
            <a:off x="1768104"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6" name="Google Shape;176;p3"/>
          <p:cNvSpPr/>
          <p:nvPr/>
        </p:nvSpPr>
        <p:spPr>
          <a:xfrm>
            <a:off x="1768104"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7" name="Google Shape;177;p3"/>
          <p:cNvSpPr txBox="1"/>
          <p:nvPr/>
        </p:nvSpPr>
        <p:spPr>
          <a:xfrm>
            <a:off x="1901949" y="3545199"/>
            <a:ext cx="1485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1</a:t>
            </a:r>
            <a:endParaRPr sz="1900">
              <a:solidFill>
                <a:schemeClr val="dk1"/>
              </a:solidFill>
              <a:latin typeface="Quattrocento Sans"/>
              <a:ea typeface="Quattrocento Sans"/>
              <a:cs typeface="Quattrocento Sans"/>
              <a:sym typeface="Quattrocento Sans"/>
            </a:endParaRPr>
          </a:p>
        </p:txBody>
      </p:sp>
      <p:sp>
        <p:nvSpPr>
          <p:cNvPr id="178" name="Google Shape;178;p3"/>
          <p:cNvSpPr/>
          <p:nvPr/>
        </p:nvSpPr>
        <p:spPr>
          <a:xfrm>
            <a:off x="3042259"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9" name="Google Shape;179;p3"/>
          <p:cNvSpPr/>
          <p:nvPr/>
        </p:nvSpPr>
        <p:spPr>
          <a:xfrm>
            <a:off x="3042259"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0" name="Google Shape;180;p3"/>
          <p:cNvSpPr txBox="1"/>
          <p:nvPr/>
        </p:nvSpPr>
        <p:spPr>
          <a:xfrm>
            <a:off x="3175754" y="3545199"/>
            <a:ext cx="1488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2</a:t>
            </a:r>
            <a:endParaRPr sz="1900">
              <a:solidFill>
                <a:schemeClr val="dk1"/>
              </a:solidFill>
              <a:latin typeface="Quattrocento Sans"/>
              <a:ea typeface="Quattrocento Sans"/>
              <a:cs typeface="Quattrocento Sans"/>
              <a:sym typeface="Quattrocento Sans"/>
            </a:endParaRPr>
          </a:p>
        </p:txBody>
      </p:sp>
      <p:sp>
        <p:nvSpPr>
          <p:cNvPr id="181" name="Google Shape;181;p3"/>
          <p:cNvSpPr/>
          <p:nvPr/>
        </p:nvSpPr>
        <p:spPr>
          <a:xfrm>
            <a:off x="4316413"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2" name="Google Shape;182;p3"/>
          <p:cNvSpPr/>
          <p:nvPr/>
        </p:nvSpPr>
        <p:spPr>
          <a:xfrm>
            <a:off x="4316413"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3" name="Google Shape;183;p3"/>
          <p:cNvSpPr txBox="1"/>
          <p:nvPr/>
        </p:nvSpPr>
        <p:spPr>
          <a:xfrm>
            <a:off x="4447745" y="3545200"/>
            <a:ext cx="2847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3</a:t>
            </a:r>
            <a:endParaRPr sz="1900">
              <a:solidFill>
                <a:schemeClr val="dk1"/>
              </a:solidFill>
              <a:latin typeface="Quattrocento Sans"/>
              <a:ea typeface="Quattrocento Sans"/>
              <a:cs typeface="Quattrocento Sans"/>
              <a:sym typeface="Quattrocento Sans"/>
            </a:endParaRPr>
          </a:p>
        </p:txBody>
      </p:sp>
      <p:sp>
        <p:nvSpPr>
          <p:cNvPr id="184" name="Google Shape;184;p3"/>
          <p:cNvSpPr/>
          <p:nvPr/>
        </p:nvSpPr>
        <p:spPr>
          <a:xfrm>
            <a:off x="5590565"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5" name="Google Shape;185;p3"/>
          <p:cNvSpPr/>
          <p:nvPr/>
        </p:nvSpPr>
        <p:spPr>
          <a:xfrm>
            <a:off x="5590565"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6" name="Google Shape;186;p3"/>
          <p:cNvSpPr txBox="1"/>
          <p:nvPr/>
        </p:nvSpPr>
        <p:spPr>
          <a:xfrm>
            <a:off x="5724411" y="3545199"/>
            <a:ext cx="1485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4</a:t>
            </a:r>
            <a:endParaRPr sz="1900">
              <a:solidFill>
                <a:schemeClr val="dk1"/>
              </a:solidFill>
              <a:latin typeface="Quattrocento Sans"/>
              <a:ea typeface="Quattrocento Sans"/>
              <a:cs typeface="Quattrocento Sans"/>
              <a:sym typeface="Quattrocento Sans"/>
            </a:endParaRPr>
          </a:p>
        </p:txBody>
      </p:sp>
      <p:sp>
        <p:nvSpPr>
          <p:cNvPr id="187" name="Google Shape;187;p3"/>
          <p:cNvSpPr/>
          <p:nvPr/>
        </p:nvSpPr>
        <p:spPr>
          <a:xfrm>
            <a:off x="6864720"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8" name="Google Shape;188;p3"/>
          <p:cNvSpPr/>
          <p:nvPr/>
        </p:nvSpPr>
        <p:spPr>
          <a:xfrm>
            <a:off x="6864720"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9" name="Google Shape;189;p3"/>
          <p:cNvSpPr txBox="1"/>
          <p:nvPr/>
        </p:nvSpPr>
        <p:spPr>
          <a:xfrm>
            <a:off x="6998216" y="3545199"/>
            <a:ext cx="1488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5</a:t>
            </a:r>
            <a:endParaRPr sz="1900">
              <a:solidFill>
                <a:schemeClr val="dk1"/>
              </a:solidFill>
              <a:latin typeface="Quattrocento Sans"/>
              <a:ea typeface="Quattrocento Sans"/>
              <a:cs typeface="Quattrocento Sans"/>
              <a:sym typeface="Quattrocento Sans"/>
            </a:endParaRPr>
          </a:p>
        </p:txBody>
      </p:sp>
      <p:sp>
        <p:nvSpPr>
          <p:cNvPr id="190" name="Google Shape;190;p3"/>
          <p:cNvSpPr/>
          <p:nvPr/>
        </p:nvSpPr>
        <p:spPr>
          <a:xfrm>
            <a:off x="8138874"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1" name="Google Shape;191;p3"/>
          <p:cNvSpPr/>
          <p:nvPr/>
        </p:nvSpPr>
        <p:spPr>
          <a:xfrm>
            <a:off x="8138874"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2" name="Google Shape;192;p3"/>
          <p:cNvSpPr txBox="1"/>
          <p:nvPr/>
        </p:nvSpPr>
        <p:spPr>
          <a:xfrm>
            <a:off x="8274987" y="3545199"/>
            <a:ext cx="1437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6</a:t>
            </a:r>
            <a:endParaRPr sz="1900">
              <a:solidFill>
                <a:schemeClr val="dk1"/>
              </a:solidFill>
              <a:latin typeface="Quattrocento Sans"/>
              <a:ea typeface="Quattrocento Sans"/>
              <a:cs typeface="Quattrocento Sans"/>
              <a:sym typeface="Quattrocento Sans"/>
            </a:endParaRPr>
          </a:p>
        </p:txBody>
      </p:sp>
      <p:sp>
        <p:nvSpPr>
          <p:cNvPr id="193" name="Google Shape;193;p3"/>
          <p:cNvSpPr/>
          <p:nvPr/>
        </p:nvSpPr>
        <p:spPr>
          <a:xfrm>
            <a:off x="70580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4" name="Google Shape;194;p3"/>
          <p:cNvSpPr/>
          <p:nvPr/>
        </p:nvSpPr>
        <p:spPr>
          <a:xfrm>
            <a:off x="325014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5" name="Google Shape;195;p3"/>
          <p:cNvSpPr/>
          <p:nvPr/>
        </p:nvSpPr>
        <p:spPr>
          <a:xfrm>
            <a:off x="452826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6" name="Google Shape;196;p3"/>
          <p:cNvSpPr/>
          <p:nvPr/>
        </p:nvSpPr>
        <p:spPr>
          <a:xfrm>
            <a:off x="5794481"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7" name="Google Shape;197;p3"/>
          <p:cNvSpPr/>
          <p:nvPr/>
        </p:nvSpPr>
        <p:spPr>
          <a:xfrm>
            <a:off x="706863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8" name="Google Shape;198;p3"/>
          <p:cNvSpPr/>
          <p:nvPr/>
        </p:nvSpPr>
        <p:spPr>
          <a:xfrm>
            <a:off x="1917382"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9" name="Google Shape;199;p3"/>
          <p:cNvSpPr/>
          <p:nvPr/>
        </p:nvSpPr>
        <p:spPr>
          <a:xfrm>
            <a:off x="8346757"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200" name="Google Shape;200;p3"/>
          <p:cNvSpPr txBox="1"/>
          <p:nvPr/>
        </p:nvSpPr>
        <p:spPr>
          <a:xfrm>
            <a:off x="512946" y="4109656"/>
            <a:ext cx="385800" cy="237300"/>
          </a:xfrm>
          <a:prstGeom prst="rect">
            <a:avLst/>
          </a:prstGeom>
          <a:noFill/>
          <a:ln>
            <a:noFill/>
          </a:ln>
        </p:spPr>
        <p:txBody>
          <a:bodyPr spcFirstLastPara="1" wrap="square" lIns="0" tIns="3175" rIns="0" bIns="0" anchor="t" anchorCtr="0">
            <a:noAutofit/>
          </a:bodyPr>
          <a:lstStyle/>
          <a:p>
            <a:pPr marL="25400" indent="-12700">
              <a:lnSpc>
                <a:spcPct val="104200"/>
              </a:lnSpc>
              <a:buSzPts val="800"/>
            </a:pPr>
            <a:r>
              <a:rPr lang="en" sz="800">
                <a:solidFill>
                  <a:srgbClr val="FFFFFF"/>
                </a:solidFill>
                <a:latin typeface="Quattrocento Sans"/>
                <a:ea typeface="Quattrocento Sans"/>
                <a:cs typeface="Quattrocento Sans"/>
                <a:sym typeface="Quattrocento Sans"/>
              </a:rPr>
              <a:t>Prep and  logistics</a:t>
            </a:r>
            <a:endParaRPr sz="800">
              <a:solidFill>
                <a:schemeClr val="dk1"/>
              </a:solidFill>
              <a:latin typeface="Quattrocento Sans"/>
              <a:ea typeface="Quattrocento Sans"/>
              <a:cs typeface="Quattrocento Sans"/>
              <a:sym typeface="Quattrocento Sans"/>
            </a:endParaRPr>
          </a:p>
        </p:txBody>
      </p:sp>
      <p:sp>
        <p:nvSpPr>
          <p:cNvPr id="201" name="Google Shape;201;p3"/>
          <p:cNvSpPr txBox="1"/>
          <p:nvPr/>
        </p:nvSpPr>
        <p:spPr>
          <a:xfrm>
            <a:off x="4816000" y="4109642"/>
            <a:ext cx="1526100" cy="559200"/>
          </a:xfrm>
          <a:prstGeom prst="rect">
            <a:avLst/>
          </a:prstGeom>
          <a:noFill/>
          <a:ln>
            <a:noFill/>
          </a:ln>
        </p:spPr>
        <p:txBody>
          <a:bodyPr spcFirstLastPara="1" wrap="square" lIns="0" tIns="3175" rIns="0" bIns="0" anchor="t" anchorCtr="0">
            <a:noAutofit/>
          </a:bodyPr>
          <a:lstStyle/>
          <a:p>
            <a:pPr marL="12700" indent="127000">
              <a:lnSpc>
                <a:spcPct val="104200"/>
              </a:lnSpc>
              <a:buSzPts val="800"/>
            </a:pPr>
            <a:r>
              <a:rPr lang="en" sz="800">
                <a:solidFill>
                  <a:srgbClr val="FFFFFF"/>
                </a:solidFill>
                <a:latin typeface="Quattrocento Sans"/>
                <a:ea typeface="Quattrocento Sans"/>
                <a:cs typeface="Quattrocento Sans"/>
                <a:sym typeface="Quattrocento Sans"/>
              </a:rPr>
              <a:t>Weekly   Learning Labs</a:t>
            </a:r>
            <a:endParaRPr sz="800">
              <a:solidFill>
                <a:srgbClr val="FFFFFF"/>
              </a:solidFill>
              <a:latin typeface="Quattrocento Sans"/>
              <a:ea typeface="Quattrocento Sans"/>
              <a:cs typeface="Quattrocento Sans"/>
              <a:sym typeface="Quattrocento Sans"/>
            </a:endParaRPr>
          </a:p>
          <a:p>
            <a:pPr marL="12700" indent="127000">
              <a:lnSpc>
                <a:spcPct val="104200"/>
              </a:lnSpc>
              <a:buSzPts val="800"/>
            </a:pPr>
            <a:r>
              <a:rPr lang="en" sz="800">
                <a:solidFill>
                  <a:srgbClr val="FFFFFF"/>
                </a:solidFill>
                <a:latin typeface="Quattrocento Sans"/>
                <a:ea typeface="Quattrocento Sans"/>
                <a:cs typeface="Quattrocento Sans"/>
                <a:sym typeface="Quattrocento Sans"/>
              </a:rPr>
              <a:t>Group mentoring sessions</a:t>
            </a:r>
            <a:endParaRPr sz="800">
              <a:solidFill>
                <a:srgbClr val="FFFFFF"/>
              </a:solidFill>
              <a:latin typeface="Quattrocento Sans"/>
              <a:ea typeface="Quattrocento Sans"/>
              <a:cs typeface="Quattrocento Sans"/>
              <a:sym typeface="Quattrocento Sans"/>
            </a:endParaRPr>
          </a:p>
        </p:txBody>
      </p:sp>
      <p:sp>
        <p:nvSpPr>
          <p:cNvPr id="202" name="Google Shape;202;p3"/>
          <p:cNvSpPr txBox="1"/>
          <p:nvPr/>
        </p:nvSpPr>
        <p:spPr>
          <a:xfrm>
            <a:off x="1547723" y="3031041"/>
            <a:ext cx="805500" cy="235200"/>
          </a:xfrm>
          <a:prstGeom prst="rect">
            <a:avLst/>
          </a:prstGeom>
          <a:noFill/>
          <a:ln>
            <a:noFill/>
          </a:ln>
        </p:spPr>
        <p:txBody>
          <a:bodyPr spcFirstLastPara="1" wrap="square" lIns="0" tIns="3175" rIns="0" bIns="0" anchor="t" anchorCtr="0">
            <a:noAutofit/>
          </a:bodyPr>
          <a:lstStyle/>
          <a:p>
            <a:pPr marL="12700" indent="165100">
              <a:lnSpc>
                <a:spcPct val="104200"/>
              </a:lnSpc>
              <a:buSzPts val="800"/>
            </a:pPr>
            <a:r>
              <a:rPr lang="en" sz="800">
                <a:solidFill>
                  <a:srgbClr val="FFFFFF"/>
                </a:solidFill>
                <a:latin typeface="Quattrocento Sans"/>
                <a:ea typeface="Quattrocento Sans"/>
                <a:cs typeface="Quattrocento Sans"/>
                <a:sym typeface="Quattrocento Sans"/>
              </a:rPr>
              <a:t>Welcome  </a:t>
            </a:r>
            <a:br>
              <a:rPr lang="en" sz="800">
                <a:solidFill>
                  <a:srgbClr val="FFFFFF"/>
                </a:solidFill>
                <a:latin typeface="Quattrocento Sans"/>
                <a:ea typeface="Quattrocento Sans"/>
                <a:cs typeface="Quattrocento Sans"/>
                <a:sym typeface="Quattrocento Sans"/>
              </a:rPr>
            </a:br>
            <a:r>
              <a:rPr lang="en" sz="800">
                <a:solidFill>
                  <a:srgbClr val="FFFFFF"/>
                </a:solidFill>
                <a:latin typeface="Quattrocento Sans"/>
                <a:ea typeface="Quattrocento Sans"/>
                <a:cs typeface="Quattrocento Sans"/>
                <a:sym typeface="Quattrocento Sans"/>
              </a:rPr>
              <a:t>1:1’s with mentees</a:t>
            </a:r>
            <a:endParaRPr sz="800">
              <a:solidFill>
                <a:schemeClr val="dk1"/>
              </a:solidFill>
              <a:latin typeface="Quattrocento Sans"/>
              <a:ea typeface="Quattrocento Sans"/>
              <a:cs typeface="Quattrocento Sans"/>
              <a:sym typeface="Quattrocento Sans"/>
            </a:endParaRPr>
          </a:p>
        </p:txBody>
      </p:sp>
      <p:sp>
        <p:nvSpPr>
          <p:cNvPr id="203" name="Google Shape;203;p3"/>
          <p:cNvSpPr txBox="1"/>
          <p:nvPr/>
        </p:nvSpPr>
        <p:spPr>
          <a:xfrm>
            <a:off x="7977097" y="3150103"/>
            <a:ext cx="805500" cy="123300"/>
          </a:xfrm>
          <a:prstGeom prst="rect">
            <a:avLst/>
          </a:prstGeom>
          <a:noFill/>
          <a:ln>
            <a:noFill/>
          </a:ln>
        </p:spPr>
        <p:txBody>
          <a:bodyPr spcFirstLastPara="1" wrap="square" lIns="0" tIns="7950" rIns="0" bIns="0" anchor="t" anchorCtr="0">
            <a:noAutofit/>
          </a:bodyPr>
          <a:lstStyle/>
          <a:p>
            <a:pPr marL="12700">
              <a:buSzPts val="800"/>
            </a:pPr>
            <a:r>
              <a:rPr lang="en" sz="800">
                <a:solidFill>
                  <a:srgbClr val="FFFFFF"/>
                </a:solidFill>
                <a:latin typeface="Quattrocento Sans"/>
                <a:ea typeface="Quattrocento Sans"/>
                <a:cs typeface="Quattrocento Sans"/>
                <a:sym typeface="Quattrocento Sans"/>
              </a:rPr>
              <a:t>1:1’s with mentees</a:t>
            </a:r>
            <a:endParaRPr sz="800">
              <a:solidFill>
                <a:schemeClr val="dk1"/>
              </a:solidFill>
              <a:latin typeface="Quattrocento Sans"/>
              <a:ea typeface="Quattrocento Sans"/>
              <a:cs typeface="Quattrocento Sans"/>
              <a:sym typeface="Quattrocento Sans"/>
            </a:endParaRPr>
          </a:p>
        </p:txBody>
      </p:sp>
      <p:sp>
        <p:nvSpPr>
          <p:cNvPr id="204" name="Google Shape;204;p3"/>
          <p:cNvSpPr/>
          <p:nvPr/>
        </p:nvSpPr>
        <p:spPr>
          <a:xfrm>
            <a:off x="3246174" y="4088673"/>
            <a:ext cx="3826669" cy="0"/>
          </a:xfrm>
          <a:custGeom>
            <a:avLst/>
            <a:gdLst/>
            <a:ahLst/>
            <a:cxnLst/>
            <a:rect l="l" t="t" r="r" b="b"/>
            <a:pathLst>
              <a:path w="6122670" h="120000" extrusionOk="0">
                <a:moveTo>
                  <a:pt x="0" y="0"/>
                </a:moveTo>
                <a:lnTo>
                  <a:pt x="6122289"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205" name="Google Shape;205;p3"/>
          <p:cNvSpPr txBox="1"/>
          <p:nvPr/>
        </p:nvSpPr>
        <p:spPr>
          <a:xfrm>
            <a:off x="420688" y="144932"/>
            <a:ext cx="1283100" cy="123300"/>
          </a:xfrm>
          <a:prstGeom prst="rect">
            <a:avLst/>
          </a:prstGeom>
          <a:noFill/>
          <a:ln>
            <a:noFill/>
          </a:ln>
        </p:spPr>
        <p:txBody>
          <a:bodyPr spcFirstLastPara="1" wrap="square" lIns="0" tIns="7950" rIns="0" bIns="0" anchor="t" anchorCtr="0">
            <a:noAutofit/>
          </a:bodyPr>
          <a:lstStyle/>
          <a:p>
            <a:pPr marL="12700">
              <a:buSzPts val="800"/>
            </a:pPr>
            <a:r>
              <a:rPr lang="en" sz="800">
                <a:solidFill>
                  <a:srgbClr val="FFFFFF"/>
                </a:solidFill>
                <a:latin typeface="Quattrocento Sans"/>
                <a:ea typeface="Quattrocento Sans"/>
                <a:cs typeface="Quattrocento Sans"/>
                <a:sym typeface="Quattrocento Sans"/>
              </a:rPr>
              <a:t>Growth and Resilience in Tech</a:t>
            </a:r>
            <a:endParaRPr sz="800">
              <a:solidFill>
                <a:schemeClr val="dk1"/>
              </a:solidFill>
              <a:latin typeface="Quattrocento Sans"/>
              <a:ea typeface="Quattrocento Sans"/>
              <a:cs typeface="Quattrocento Sans"/>
              <a:sym typeface="Quattrocento Sans"/>
            </a:endParaRPr>
          </a:p>
        </p:txBody>
      </p:sp>
      <p:sp>
        <p:nvSpPr>
          <p:cNvPr id="206" name="Google Shape;206;p3"/>
          <p:cNvSpPr txBox="1"/>
          <p:nvPr/>
        </p:nvSpPr>
        <p:spPr>
          <a:xfrm>
            <a:off x="6916928" y="728871"/>
            <a:ext cx="2036700" cy="792600"/>
          </a:xfrm>
          <a:prstGeom prst="rect">
            <a:avLst/>
          </a:prstGeom>
          <a:noFill/>
          <a:ln>
            <a:noFill/>
          </a:ln>
        </p:spPr>
        <p:txBody>
          <a:bodyPr spcFirstLastPara="1" wrap="square" lIns="0" tIns="8725" rIns="0" bIns="0" anchor="t" anchorCtr="0">
            <a:noAutofit/>
          </a:bodyPr>
          <a:lstStyle/>
          <a:p>
            <a:pPr>
              <a:buSzPts val="5100"/>
            </a:pPr>
            <a:r>
              <a:rPr lang="en" sz="5100" b="1">
                <a:solidFill>
                  <a:srgbClr val="FFFFFF"/>
                </a:solidFill>
                <a:latin typeface="Quattrocento Sans"/>
                <a:ea typeface="Quattrocento Sans"/>
                <a:cs typeface="Quattrocento Sans"/>
                <a:sym typeface="Quattrocento Sans"/>
              </a:rPr>
              <a:t>~2 hr/</a:t>
            </a:r>
            <a:endParaRPr sz="5100" b="1">
              <a:solidFill>
                <a:schemeClr val="dk1"/>
              </a:solidFill>
              <a:latin typeface="Quattrocento Sans"/>
              <a:ea typeface="Quattrocento Sans"/>
              <a:cs typeface="Quattrocento Sans"/>
              <a:sym typeface="Quattrocento Sans"/>
            </a:endParaRPr>
          </a:p>
        </p:txBody>
      </p:sp>
      <p:sp>
        <p:nvSpPr>
          <p:cNvPr id="207" name="Google Shape;207;p3"/>
          <p:cNvSpPr txBox="1"/>
          <p:nvPr/>
        </p:nvSpPr>
        <p:spPr>
          <a:xfrm>
            <a:off x="7071343" y="1268621"/>
            <a:ext cx="1526100" cy="793200"/>
          </a:xfrm>
          <a:prstGeom prst="rect">
            <a:avLst/>
          </a:prstGeom>
          <a:noFill/>
          <a:ln>
            <a:noFill/>
          </a:ln>
        </p:spPr>
        <p:txBody>
          <a:bodyPr spcFirstLastPara="1" wrap="square" lIns="0" tIns="8725" rIns="0" bIns="0" anchor="t" anchorCtr="0">
            <a:noAutofit/>
          </a:bodyPr>
          <a:lstStyle/>
          <a:p>
            <a:pPr>
              <a:buSzPts val="5100"/>
            </a:pPr>
            <a:r>
              <a:rPr lang="en" sz="5100" b="1">
                <a:solidFill>
                  <a:srgbClr val="FFFFFF"/>
                </a:solidFill>
                <a:latin typeface="Quattrocento Sans"/>
                <a:ea typeface="Quattrocento Sans"/>
                <a:cs typeface="Quattrocento Sans"/>
                <a:sym typeface="Quattrocento Sans"/>
              </a:rPr>
              <a:t>week</a:t>
            </a:r>
            <a:endParaRPr sz="5100" b="1">
              <a:solidFill>
                <a:schemeClr val="dk1"/>
              </a:solidFill>
              <a:latin typeface="Quattrocento Sans"/>
              <a:ea typeface="Quattrocento Sans"/>
              <a:cs typeface="Quattrocento Sans"/>
              <a:sym typeface="Quattrocento Sans"/>
            </a:endParaRPr>
          </a:p>
        </p:txBody>
      </p:sp>
      <p:sp>
        <p:nvSpPr>
          <p:cNvPr id="208" name="Google Shape;208;p3"/>
          <p:cNvSpPr txBox="1"/>
          <p:nvPr/>
        </p:nvSpPr>
        <p:spPr>
          <a:xfrm>
            <a:off x="638050" y="3545200"/>
            <a:ext cx="415800" cy="415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0</a:t>
            </a:r>
            <a:endParaRPr sz="1900">
              <a:solidFill>
                <a:schemeClr val="dk1"/>
              </a:solidFill>
              <a:latin typeface="Quattrocento Sans"/>
              <a:ea typeface="Quattrocento Sans"/>
              <a:cs typeface="Quattrocento Sans"/>
              <a:sym typeface="Quattrocento Sans"/>
            </a:endParaRPr>
          </a:p>
        </p:txBody>
      </p:sp>
      <p:sp>
        <p:nvSpPr>
          <p:cNvPr id="45" name="Rounded Rectangular Callout 44">
            <a:extLst>
              <a:ext uri="{FF2B5EF4-FFF2-40B4-BE49-F238E27FC236}">
                <a16:creationId xmlns:a16="http://schemas.microsoft.com/office/drawing/2014/main" id="{5AAB65B7-0D30-3F43-81D2-065ED34D972D}"/>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100"/>
            </a:pPr>
            <a:r>
              <a:rPr lang="en-US" dirty="0"/>
              <a:t>Let’s review the timeline. Your commitment to the program is for 7 weeks.</a:t>
            </a:r>
          </a:p>
        </p:txBody>
      </p:sp>
    </p:spTree>
    <p:extLst>
      <p:ext uri="{BB962C8B-B14F-4D97-AF65-F5344CB8AC3E}">
        <p14:creationId xmlns:p14="http://schemas.microsoft.com/office/powerpoint/2010/main" val="2007665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3"/>
          <p:cNvSpPr/>
          <p:nvPr/>
        </p:nvSpPr>
        <p:spPr>
          <a:xfrm>
            <a:off x="0" y="0"/>
            <a:ext cx="9144000" cy="5143500"/>
          </a:xfrm>
          <a:custGeom>
            <a:avLst/>
            <a:gdLst/>
            <a:ahLst/>
            <a:cxnLst/>
            <a:rect l="l" t="t" r="r" b="b"/>
            <a:pathLst>
              <a:path w="14630400" h="8229600" extrusionOk="0">
                <a:moveTo>
                  <a:pt x="0" y="8229600"/>
                </a:moveTo>
                <a:lnTo>
                  <a:pt x="14630400" y="8229600"/>
                </a:lnTo>
                <a:lnTo>
                  <a:pt x="14630400" y="0"/>
                </a:lnTo>
                <a:lnTo>
                  <a:pt x="0" y="0"/>
                </a:lnTo>
                <a:lnTo>
                  <a:pt x="0" y="822960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67" name="Google Shape;167;p3"/>
          <p:cNvSpPr txBox="1"/>
          <p:nvPr/>
        </p:nvSpPr>
        <p:spPr>
          <a:xfrm>
            <a:off x="420687" y="801292"/>
            <a:ext cx="1932535" cy="358800"/>
          </a:xfrm>
          <a:prstGeom prst="rect">
            <a:avLst/>
          </a:prstGeom>
          <a:noFill/>
          <a:ln>
            <a:noFill/>
          </a:ln>
        </p:spPr>
        <p:txBody>
          <a:bodyPr spcFirstLastPara="1" wrap="square" lIns="0" tIns="7950" rIns="0" bIns="0" anchor="t" anchorCtr="0">
            <a:noAutofit/>
          </a:bodyPr>
          <a:lstStyle/>
          <a:p>
            <a:pPr marL="12700">
              <a:buSzPts val="2300"/>
            </a:pPr>
            <a:r>
              <a:rPr lang="en" sz="2300" b="1" dirty="0">
                <a:solidFill>
                  <a:srgbClr val="FFFFFF"/>
                </a:solidFill>
                <a:latin typeface="Quattrocento Sans"/>
                <a:ea typeface="Quattrocento Sans"/>
                <a:cs typeface="Quattrocento Sans"/>
                <a:sym typeface="Quattrocento Sans"/>
              </a:rPr>
              <a:t>The Commitment</a:t>
            </a:r>
            <a:endParaRPr sz="2300" b="1" dirty="0">
              <a:solidFill>
                <a:schemeClr val="dk1"/>
              </a:solidFill>
              <a:latin typeface="Quattrocento Sans"/>
              <a:ea typeface="Quattrocento Sans"/>
              <a:cs typeface="Quattrocento Sans"/>
              <a:sym typeface="Quattrocento Sans"/>
            </a:endParaRPr>
          </a:p>
        </p:txBody>
      </p:sp>
      <p:sp>
        <p:nvSpPr>
          <p:cNvPr id="168" name="Google Shape;168;p3"/>
          <p:cNvSpPr/>
          <p:nvPr/>
        </p:nvSpPr>
        <p:spPr>
          <a:xfrm>
            <a:off x="4572000" y="0"/>
            <a:ext cx="2286000" cy="2571750"/>
          </a:xfrm>
          <a:custGeom>
            <a:avLst/>
            <a:gdLst/>
            <a:ahLst/>
            <a:cxnLst/>
            <a:rect l="l" t="t" r="r" b="b"/>
            <a:pathLst>
              <a:path w="3657600" h="4114800" extrusionOk="0">
                <a:moveTo>
                  <a:pt x="0" y="4114800"/>
                </a:moveTo>
                <a:lnTo>
                  <a:pt x="3657600" y="4114800"/>
                </a:lnTo>
                <a:lnTo>
                  <a:pt x="3657600" y="0"/>
                </a:lnTo>
                <a:lnTo>
                  <a:pt x="0" y="0"/>
                </a:lnTo>
                <a:lnTo>
                  <a:pt x="0" y="4114800"/>
                </a:lnTo>
                <a:close/>
              </a:path>
            </a:pathLst>
          </a:custGeom>
          <a:solidFill>
            <a:srgbClr val="2FE4D0"/>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69" name="Google Shape;169;p3"/>
          <p:cNvSpPr/>
          <p:nvPr/>
        </p:nvSpPr>
        <p:spPr>
          <a:xfrm>
            <a:off x="6859438" y="0"/>
            <a:ext cx="2284809" cy="2571750"/>
          </a:xfrm>
          <a:custGeom>
            <a:avLst/>
            <a:gdLst/>
            <a:ahLst/>
            <a:cxnLst/>
            <a:rect l="l" t="t" r="r" b="b"/>
            <a:pathLst>
              <a:path w="3655694" h="4114800" extrusionOk="0">
                <a:moveTo>
                  <a:pt x="0" y="4114800"/>
                </a:moveTo>
                <a:lnTo>
                  <a:pt x="3655301" y="4114800"/>
                </a:lnTo>
                <a:lnTo>
                  <a:pt x="3655301" y="0"/>
                </a:lnTo>
                <a:lnTo>
                  <a:pt x="0" y="0"/>
                </a:lnTo>
                <a:lnTo>
                  <a:pt x="0" y="4114800"/>
                </a:lnTo>
                <a:close/>
              </a:path>
            </a:pathLst>
          </a:custGeom>
          <a:solidFill>
            <a:srgbClr val="274A46"/>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0" name="Google Shape;170;p3"/>
          <p:cNvSpPr txBox="1">
            <a:spLocks noGrp="1"/>
          </p:cNvSpPr>
          <p:nvPr>
            <p:ph type="title"/>
          </p:nvPr>
        </p:nvSpPr>
        <p:spPr>
          <a:xfrm>
            <a:off x="4750594" y="711474"/>
            <a:ext cx="355800" cy="793200"/>
          </a:xfrm>
          <a:prstGeom prst="rect">
            <a:avLst/>
          </a:prstGeom>
          <a:noFill/>
          <a:ln>
            <a:noFill/>
          </a:ln>
        </p:spPr>
        <p:txBody>
          <a:bodyPr spcFirstLastPara="1" wrap="square" lIns="0" tIns="8725" rIns="0" bIns="0" anchor="t" anchorCtr="0">
            <a:noAutofit/>
          </a:bodyPr>
          <a:lstStyle/>
          <a:p>
            <a:r>
              <a:rPr lang="en" sz="5100" b="1">
                <a:solidFill>
                  <a:srgbClr val="000000"/>
                </a:solidFill>
              </a:rPr>
              <a:t>7</a:t>
            </a:r>
            <a:endParaRPr sz="5100" b="1"/>
          </a:p>
        </p:txBody>
      </p:sp>
      <p:sp>
        <p:nvSpPr>
          <p:cNvPr id="171" name="Google Shape;171;p3"/>
          <p:cNvSpPr txBox="1"/>
          <p:nvPr/>
        </p:nvSpPr>
        <p:spPr>
          <a:xfrm>
            <a:off x="4750594" y="1251224"/>
            <a:ext cx="1800300" cy="792600"/>
          </a:xfrm>
          <a:prstGeom prst="rect">
            <a:avLst/>
          </a:prstGeom>
          <a:noFill/>
          <a:ln>
            <a:noFill/>
          </a:ln>
        </p:spPr>
        <p:txBody>
          <a:bodyPr spcFirstLastPara="1" wrap="square" lIns="0" tIns="8725" rIns="0" bIns="0" anchor="t" anchorCtr="0">
            <a:noAutofit/>
          </a:bodyPr>
          <a:lstStyle/>
          <a:p>
            <a:pPr>
              <a:buSzPts val="5100"/>
            </a:pPr>
            <a:r>
              <a:rPr lang="en" sz="5100" b="1">
                <a:solidFill>
                  <a:schemeClr val="dk1"/>
                </a:solidFill>
                <a:latin typeface="Quattrocento Sans"/>
                <a:ea typeface="Quattrocento Sans"/>
                <a:cs typeface="Quattrocento Sans"/>
                <a:sym typeface="Quattrocento Sans"/>
              </a:rPr>
              <a:t>weeks</a:t>
            </a:r>
            <a:endParaRPr sz="5100" b="1">
              <a:solidFill>
                <a:schemeClr val="dk1"/>
              </a:solidFill>
              <a:latin typeface="Quattrocento Sans"/>
              <a:ea typeface="Quattrocento Sans"/>
              <a:cs typeface="Quattrocento Sans"/>
              <a:sym typeface="Quattrocento Sans"/>
            </a:endParaRPr>
          </a:p>
        </p:txBody>
      </p:sp>
      <p:sp>
        <p:nvSpPr>
          <p:cNvPr id="172" name="Google Shape;172;p3"/>
          <p:cNvSpPr/>
          <p:nvPr/>
        </p:nvSpPr>
        <p:spPr>
          <a:xfrm>
            <a:off x="874395" y="3701731"/>
            <a:ext cx="7468394" cy="0"/>
          </a:xfrm>
          <a:custGeom>
            <a:avLst/>
            <a:gdLst/>
            <a:ahLst/>
            <a:cxnLst/>
            <a:rect l="l" t="t" r="r" b="b"/>
            <a:pathLst>
              <a:path w="11949430" h="120000" extrusionOk="0">
                <a:moveTo>
                  <a:pt x="0" y="0"/>
                </a:moveTo>
                <a:lnTo>
                  <a:pt x="11949430"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3" name="Google Shape;173;p3"/>
          <p:cNvSpPr/>
          <p:nvPr/>
        </p:nvSpPr>
        <p:spPr>
          <a:xfrm>
            <a:off x="493951"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4" name="Google Shape;174;p3"/>
          <p:cNvSpPr/>
          <p:nvPr/>
        </p:nvSpPr>
        <p:spPr>
          <a:xfrm>
            <a:off x="493951"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38100" cap="flat" cmpd="sng">
            <a:solidFill>
              <a:srgbClr val="FFFF00"/>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5" name="Google Shape;175;p3"/>
          <p:cNvSpPr/>
          <p:nvPr/>
        </p:nvSpPr>
        <p:spPr>
          <a:xfrm>
            <a:off x="1768104"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6" name="Google Shape;176;p3"/>
          <p:cNvSpPr/>
          <p:nvPr/>
        </p:nvSpPr>
        <p:spPr>
          <a:xfrm>
            <a:off x="1768104"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7" name="Google Shape;177;p3"/>
          <p:cNvSpPr txBox="1"/>
          <p:nvPr/>
        </p:nvSpPr>
        <p:spPr>
          <a:xfrm>
            <a:off x="1901949" y="3545199"/>
            <a:ext cx="1485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1</a:t>
            </a:r>
            <a:endParaRPr sz="1900">
              <a:solidFill>
                <a:schemeClr val="dk1"/>
              </a:solidFill>
              <a:latin typeface="Quattrocento Sans"/>
              <a:ea typeface="Quattrocento Sans"/>
              <a:cs typeface="Quattrocento Sans"/>
              <a:sym typeface="Quattrocento Sans"/>
            </a:endParaRPr>
          </a:p>
        </p:txBody>
      </p:sp>
      <p:sp>
        <p:nvSpPr>
          <p:cNvPr id="178" name="Google Shape;178;p3"/>
          <p:cNvSpPr/>
          <p:nvPr/>
        </p:nvSpPr>
        <p:spPr>
          <a:xfrm>
            <a:off x="3042259"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9" name="Google Shape;179;p3"/>
          <p:cNvSpPr/>
          <p:nvPr/>
        </p:nvSpPr>
        <p:spPr>
          <a:xfrm>
            <a:off x="3042259"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0" name="Google Shape;180;p3"/>
          <p:cNvSpPr txBox="1"/>
          <p:nvPr/>
        </p:nvSpPr>
        <p:spPr>
          <a:xfrm>
            <a:off x="3175754" y="3545199"/>
            <a:ext cx="1488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2</a:t>
            </a:r>
            <a:endParaRPr sz="1900">
              <a:solidFill>
                <a:schemeClr val="dk1"/>
              </a:solidFill>
              <a:latin typeface="Quattrocento Sans"/>
              <a:ea typeface="Quattrocento Sans"/>
              <a:cs typeface="Quattrocento Sans"/>
              <a:sym typeface="Quattrocento Sans"/>
            </a:endParaRPr>
          </a:p>
        </p:txBody>
      </p:sp>
      <p:sp>
        <p:nvSpPr>
          <p:cNvPr id="181" name="Google Shape;181;p3"/>
          <p:cNvSpPr/>
          <p:nvPr/>
        </p:nvSpPr>
        <p:spPr>
          <a:xfrm>
            <a:off x="4316413"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2" name="Google Shape;182;p3"/>
          <p:cNvSpPr/>
          <p:nvPr/>
        </p:nvSpPr>
        <p:spPr>
          <a:xfrm>
            <a:off x="4316413"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3" name="Google Shape;183;p3"/>
          <p:cNvSpPr txBox="1"/>
          <p:nvPr/>
        </p:nvSpPr>
        <p:spPr>
          <a:xfrm>
            <a:off x="4447745" y="3545200"/>
            <a:ext cx="2847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3</a:t>
            </a:r>
            <a:endParaRPr sz="1900">
              <a:solidFill>
                <a:schemeClr val="dk1"/>
              </a:solidFill>
              <a:latin typeface="Quattrocento Sans"/>
              <a:ea typeface="Quattrocento Sans"/>
              <a:cs typeface="Quattrocento Sans"/>
              <a:sym typeface="Quattrocento Sans"/>
            </a:endParaRPr>
          </a:p>
        </p:txBody>
      </p:sp>
      <p:sp>
        <p:nvSpPr>
          <p:cNvPr id="184" name="Google Shape;184;p3"/>
          <p:cNvSpPr/>
          <p:nvPr/>
        </p:nvSpPr>
        <p:spPr>
          <a:xfrm>
            <a:off x="5590565"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5" name="Google Shape;185;p3"/>
          <p:cNvSpPr/>
          <p:nvPr/>
        </p:nvSpPr>
        <p:spPr>
          <a:xfrm>
            <a:off x="5590565"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6" name="Google Shape;186;p3"/>
          <p:cNvSpPr txBox="1"/>
          <p:nvPr/>
        </p:nvSpPr>
        <p:spPr>
          <a:xfrm>
            <a:off x="5724411" y="3545199"/>
            <a:ext cx="1485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4</a:t>
            </a:r>
            <a:endParaRPr sz="1900">
              <a:solidFill>
                <a:schemeClr val="dk1"/>
              </a:solidFill>
              <a:latin typeface="Quattrocento Sans"/>
              <a:ea typeface="Quattrocento Sans"/>
              <a:cs typeface="Quattrocento Sans"/>
              <a:sym typeface="Quattrocento Sans"/>
            </a:endParaRPr>
          </a:p>
        </p:txBody>
      </p:sp>
      <p:sp>
        <p:nvSpPr>
          <p:cNvPr id="187" name="Google Shape;187;p3"/>
          <p:cNvSpPr/>
          <p:nvPr/>
        </p:nvSpPr>
        <p:spPr>
          <a:xfrm>
            <a:off x="6864720"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8" name="Google Shape;188;p3"/>
          <p:cNvSpPr/>
          <p:nvPr/>
        </p:nvSpPr>
        <p:spPr>
          <a:xfrm>
            <a:off x="6864720"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9" name="Google Shape;189;p3"/>
          <p:cNvSpPr txBox="1"/>
          <p:nvPr/>
        </p:nvSpPr>
        <p:spPr>
          <a:xfrm>
            <a:off x="6998216" y="3545199"/>
            <a:ext cx="1488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5</a:t>
            </a:r>
            <a:endParaRPr sz="1900">
              <a:solidFill>
                <a:schemeClr val="dk1"/>
              </a:solidFill>
              <a:latin typeface="Quattrocento Sans"/>
              <a:ea typeface="Quattrocento Sans"/>
              <a:cs typeface="Quattrocento Sans"/>
              <a:sym typeface="Quattrocento Sans"/>
            </a:endParaRPr>
          </a:p>
        </p:txBody>
      </p:sp>
      <p:sp>
        <p:nvSpPr>
          <p:cNvPr id="190" name="Google Shape;190;p3"/>
          <p:cNvSpPr/>
          <p:nvPr/>
        </p:nvSpPr>
        <p:spPr>
          <a:xfrm>
            <a:off x="8138874"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1" name="Google Shape;191;p3"/>
          <p:cNvSpPr/>
          <p:nvPr/>
        </p:nvSpPr>
        <p:spPr>
          <a:xfrm>
            <a:off x="8138874"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2" name="Google Shape;192;p3"/>
          <p:cNvSpPr txBox="1"/>
          <p:nvPr/>
        </p:nvSpPr>
        <p:spPr>
          <a:xfrm>
            <a:off x="8274987" y="3545199"/>
            <a:ext cx="1437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6</a:t>
            </a:r>
            <a:endParaRPr sz="1900">
              <a:solidFill>
                <a:schemeClr val="dk1"/>
              </a:solidFill>
              <a:latin typeface="Quattrocento Sans"/>
              <a:ea typeface="Quattrocento Sans"/>
              <a:cs typeface="Quattrocento Sans"/>
              <a:sym typeface="Quattrocento Sans"/>
            </a:endParaRPr>
          </a:p>
        </p:txBody>
      </p:sp>
      <p:sp>
        <p:nvSpPr>
          <p:cNvPr id="193" name="Google Shape;193;p3"/>
          <p:cNvSpPr/>
          <p:nvPr/>
        </p:nvSpPr>
        <p:spPr>
          <a:xfrm>
            <a:off x="70580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4" name="Google Shape;194;p3"/>
          <p:cNvSpPr/>
          <p:nvPr/>
        </p:nvSpPr>
        <p:spPr>
          <a:xfrm>
            <a:off x="325014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5" name="Google Shape;195;p3"/>
          <p:cNvSpPr/>
          <p:nvPr/>
        </p:nvSpPr>
        <p:spPr>
          <a:xfrm>
            <a:off x="452826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6" name="Google Shape;196;p3"/>
          <p:cNvSpPr/>
          <p:nvPr/>
        </p:nvSpPr>
        <p:spPr>
          <a:xfrm>
            <a:off x="5794481"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7" name="Google Shape;197;p3"/>
          <p:cNvSpPr/>
          <p:nvPr/>
        </p:nvSpPr>
        <p:spPr>
          <a:xfrm>
            <a:off x="706863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8" name="Google Shape;198;p3"/>
          <p:cNvSpPr/>
          <p:nvPr/>
        </p:nvSpPr>
        <p:spPr>
          <a:xfrm>
            <a:off x="1917382"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9" name="Google Shape;199;p3"/>
          <p:cNvSpPr/>
          <p:nvPr/>
        </p:nvSpPr>
        <p:spPr>
          <a:xfrm>
            <a:off x="8346757"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200" name="Google Shape;200;p3"/>
          <p:cNvSpPr txBox="1"/>
          <p:nvPr/>
        </p:nvSpPr>
        <p:spPr>
          <a:xfrm>
            <a:off x="512946" y="4109656"/>
            <a:ext cx="385800" cy="237300"/>
          </a:xfrm>
          <a:prstGeom prst="rect">
            <a:avLst/>
          </a:prstGeom>
          <a:noFill/>
          <a:ln>
            <a:noFill/>
          </a:ln>
        </p:spPr>
        <p:txBody>
          <a:bodyPr spcFirstLastPara="1" wrap="square" lIns="0" tIns="3175" rIns="0" bIns="0" anchor="t" anchorCtr="0">
            <a:noAutofit/>
          </a:bodyPr>
          <a:lstStyle/>
          <a:p>
            <a:pPr marL="25400" indent="-12700">
              <a:lnSpc>
                <a:spcPct val="104200"/>
              </a:lnSpc>
              <a:buSzPts val="800"/>
            </a:pPr>
            <a:r>
              <a:rPr lang="en" sz="800">
                <a:solidFill>
                  <a:srgbClr val="FFFFFF"/>
                </a:solidFill>
                <a:latin typeface="Quattrocento Sans"/>
                <a:ea typeface="Quattrocento Sans"/>
                <a:cs typeface="Quattrocento Sans"/>
                <a:sym typeface="Quattrocento Sans"/>
              </a:rPr>
              <a:t>Prep and  logistics</a:t>
            </a:r>
            <a:endParaRPr sz="800">
              <a:solidFill>
                <a:schemeClr val="dk1"/>
              </a:solidFill>
              <a:latin typeface="Quattrocento Sans"/>
              <a:ea typeface="Quattrocento Sans"/>
              <a:cs typeface="Quattrocento Sans"/>
              <a:sym typeface="Quattrocento Sans"/>
            </a:endParaRPr>
          </a:p>
        </p:txBody>
      </p:sp>
      <p:sp>
        <p:nvSpPr>
          <p:cNvPr id="201" name="Google Shape;201;p3"/>
          <p:cNvSpPr txBox="1"/>
          <p:nvPr/>
        </p:nvSpPr>
        <p:spPr>
          <a:xfrm>
            <a:off x="4816000" y="4109642"/>
            <a:ext cx="1526100" cy="559200"/>
          </a:xfrm>
          <a:prstGeom prst="rect">
            <a:avLst/>
          </a:prstGeom>
          <a:noFill/>
          <a:ln>
            <a:noFill/>
          </a:ln>
        </p:spPr>
        <p:txBody>
          <a:bodyPr spcFirstLastPara="1" wrap="square" lIns="0" tIns="3175" rIns="0" bIns="0" anchor="t" anchorCtr="0">
            <a:noAutofit/>
          </a:bodyPr>
          <a:lstStyle/>
          <a:p>
            <a:pPr marL="12700" indent="127000">
              <a:lnSpc>
                <a:spcPct val="104200"/>
              </a:lnSpc>
              <a:buSzPts val="800"/>
            </a:pPr>
            <a:r>
              <a:rPr lang="en" sz="800">
                <a:solidFill>
                  <a:srgbClr val="FFFFFF"/>
                </a:solidFill>
                <a:latin typeface="Quattrocento Sans"/>
                <a:ea typeface="Quattrocento Sans"/>
                <a:cs typeface="Quattrocento Sans"/>
                <a:sym typeface="Quattrocento Sans"/>
              </a:rPr>
              <a:t>Weekly   Learning Labs</a:t>
            </a:r>
            <a:endParaRPr sz="800">
              <a:solidFill>
                <a:srgbClr val="FFFFFF"/>
              </a:solidFill>
              <a:latin typeface="Quattrocento Sans"/>
              <a:ea typeface="Quattrocento Sans"/>
              <a:cs typeface="Quattrocento Sans"/>
              <a:sym typeface="Quattrocento Sans"/>
            </a:endParaRPr>
          </a:p>
          <a:p>
            <a:pPr marL="12700" indent="127000">
              <a:lnSpc>
                <a:spcPct val="104200"/>
              </a:lnSpc>
              <a:buSzPts val="800"/>
            </a:pPr>
            <a:r>
              <a:rPr lang="en" sz="800">
                <a:solidFill>
                  <a:srgbClr val="FFFFFF"/>
                </a:solidFill>
                <a:latin typeface="Quattrocento Sans"/>
                <a:ea typeface="Quattrocento Sans"/>
                <a:cs typeface="Quattrocento Sans"/>
                <a:sym typeface="Quattrocento Sans"/>
              </a:rPr>
              <a:t>Group mentoring sessions</a:t>
            </a:r>
            <a:endParaRPr sz="800">
              <a:solidFill>
                <a:srgbClr val="FFFFFF"/>
              </a:solidFill>
              <a:latin typeface="Quattrocento Sans"/>
              <a:ea typeface="Quattrocento Sans"/>
              <a:cs typeface="Quattrocento Sans"/>
              <a:sym typeface="Quattrocento Sans"/>
            </a:endParaRPr>
          </a:p>
        </p:txBody>
      </p:sp>
      <p:sp>
        <p:nvSpPr>
          <p:cNvPr id="202" name="Google Shape;202;p3"/>
          <p:cNvSpPr txBox="1"/>
          <p:nvPr/>
        </p:nvSpPr>
        <p:spPr>
          <a:xfrm>
            <a:off x="1547723" y="3031041"/>
            <a:ext cx="805500" cy="235200"/>
          </a:xfrm>
          <a:prstGeom prst="rect">
            <a:avLst/>
          </a:prstGeom>
          <a:noFill/>
          <a:ln>
            <a:noFill/>
          </a:ln>
        </p:spPr>
        <p:txBody>
          <a:bodyPr spcFirstLastPara="1" wrap="square" lIns="0" tIns="3175" rIns="0" bIns="0" anchor="t" anchorCtr="0">
            <a:noAutofit/>
          </a:bodyPr>
          <a:lstStyle/>
          <a:p>
            <a:pPr marL="12700" indent="165100">
              <a:lnSpc>
                <a:spcPct val="104200"/>
              </a:lnSpc>
              <a:buSzPts val="800"/>
            </a:pPr>
            <a:r>
              <a:rPr lang="en" sz="800">
                <a:solidFill>
                  <a:srgbClr val="FFFFFF"/>
                </a:solidFill>
                <a:latin typeface="Quattrocento Sans"/>
                <a:ea typeface="Quattrocento Sans"/>
                <a:cs typeface="Quattrocento Sans"/>
                <a:sym typeface="Quattrocento Sans"/>
              </a:rPr>
              <a:t>Welcome  </a:t>
            </a:r>
            <a:br>
              <a:rPr lang="en" sz="800">
                <a:solidFill>
                  <a:srgbClr val="FFFFFF"/>
                </a:solidFill>
                <a:latin typeface="Quattrocento Sans"/>
                <a:ea typeface="Quattrocento Sans"/>
                <a:cs typeface="Quattrocento Sans"/>
                <a:sym typeface="Quattrocento Sans"/>
              </a:rPr>
            </a:br>
            <a:r>
              <a:rPr lang="en" sz="800">
                <a:solidFill>
                  <a:srgbClr val="FFFFFF"/>
                </a:solidFill>
                <a:latin typeface="Quattrocento Sans"/>
                <a:ea typeface="Quattrocento Sans"/>
                <a:cs typeface="Quattrocento Sans"/>
                <a:sym typeface="Quattrocento Sans"/>
              </a:rPr>
              <a:t>1:1’s with mentees</a:t>
            </a:r>
            <a:endParaRPr sz="800">
              <a:solidFill>
                <a:schemeClr val="dk1"/>
              </a:solidFill>
              <a:latin typeface="Quattrocento Sans"/>
              <a:ea typeface="Quattrocento Sans"/>
              <a:cs typeface="Quattrocento Sans"/>
              <a:sym typeface="Quattrocento Sans"/>
            </a:endParaRPr>
          </a:p>
        </p:txBody>
      </p:sp>
      <p:sp>
        <p:nvSpPr>
          <p:cNvPr id="203" name="Google Shape;203;p3"/>
          <p:cNvSpPr txBox="1"/>
          <p:nvPr/>
        </p:nvSpPr>
        <p:spPr>
          <a:xfrm>
            <a:off x="7977097" y="3150103"/>
            <a:ext cx="805500" cy="123300"/>
          </a:xfrm>
          <a:prstGeom prst="rect">
            <a:avLst/>
          </a:prstGeom>
          <a:noFill/>
          <a:ln>
            <a:noFill/>
          </a:ln>
        </p:spPr>
        <p:txBody>
          <a:bodyPr spcFirstLastPara="1" wrap="square" lIns="0" tIns="7950" rIns="0" bIns="0" anchor="t" anchorCtr="0">
            <a:noAutofit/>
          </a:bodyPr>
          <a:lstStyle/>
          <a:p>
            <a:pPr marL="12700">
              <a:buSzPts val="800"/>
            </a:pPr>
            <a:r>
              <a:rPr lang="en" sz="800">
                <a:solidFill>
                  <a:srgbClr val="FFFFFF"/>
                </a:solidFill>
                <a:latin typeface="Quattrocento Sans"/>
                <a:ea typeface="Quattrocento Sans"/>
                <a:cs typeface="Quattrocento Sans"/>
                <a:sym typeface="Quattrocento Sans"/>
              </a:rPr>
              <a:t>1:1’s with mentees</a:t>
            </a:r>
            <a:endParaRPr sz="800">
              <a:solidFill>
                <a:schemeClr val="dk1"/>
              </a:solidFill>
              <a:latin typeface="Quattrocento Sans"/>
              <a:ea typeface="Quattrocento Sans"/>
              <a:cs typeface="Quattrocento Sans"/>
              <a:sym typeface="Quattrocento Sans"/>
            </a:endParaRPr>
          </a:p>
        </p:txBody>
      </p:sp>
      <p:sp>
        <p:nvSpPr>
          <p:cNvPr id="204" name="Google Shape;204;p3"/>
          <p:cNvSpPr/>
          <p:nvPr/>
        </p:nvSpPr>
        <p:spPr>
          <a:xfrm>
            <a:off x="3246174" y="4088673"/>
            <a:ext cx="3826669" cy="0"/>
          </a:xfrm>
          <a:custGeom>
            <a:avLst/>
            <a:gdLst/>
            <a:ahLst/>
            <a:cxnLst/>
            <a:rect l="l" t="t" r="r" b="b"/>
            <a:pathLst>
              <a:path w="6122670" h="120000" extrusionOk="0">
                <a:moveTo>
                  <a:pt x="0" y="0"/>
                </a:moveTo>
                <a:lnTo>
                  <a:pt x="6122289"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205" name="Google Shape;205;p3"/>
          <p:cNvSpPr txBox="1"/>
          <p:nvPr/>
        </p:nvSpPr>
        <p:spPr>
          <a:xfrm>
            <a:off x="420688" y="144932"/>
            <a:ext cx="1283100" cy="123300"/>
          </a:xfrm>
          <a:prstGeom prst="rect">
            <a:avLst/>
          </a:prstGeom>
          <a:noFill/>
          <a:ln>
            <a:noFill/>
          </a:ln>
        </p:spPr>
        <p:txBody>
          <a:bodyPr spcFirstLastPara="1" wrap="square" lIns="0" tIns="7950" rIns="0" bIns="0" anchor="t" anchorCtr="0">
            <a:noAutofit/>
          </a:bodyPr>
          <a:lstStyle/>
          <a:p>
            <a:pPr marL="12700">
              <a:buSzPts val="800"/>
            </a:pPr>
            <a:r>
              <a:rPr lang="en" sz="800">
                <a:solidFill>
                  <a:srgbClr val="FFFFFF"/>
                </a:solidFill>
                <a:latin typeface="Quattrocento Sans"/>
                <a:ea typeface="Quattrocento Sans"/>
                <a:cs typeface="Quattrocento Sans"/>
                <a:sym typeface="Quattrocento Sans"/>
              </a:rPr>
              <a:t>Growth and Resilience in Tech</a:t>
            </a:r>
            <a:endParaRPr sz="800">
              <a:solidFill>
                <a:schemeClr val="dk1"/>
              </a:solidFill>
              <a:latin typeface="Quattrocento Sans"/>
              <a:ea typeface="Quattrocento Sans"/>
              <a:cs typeface="Quattrocento Sans"/>
              <a:sym typeface="Quattrocento Sans"/>
            </a:endParaRPr>
          </a:p>
        </p:txBody>
      </p:sp>
      <p:sp>
        <p:nvSpPr>
          <p:cNvPr id="206" name="Google Shape;206;p3"/>
          <p:cNvSpPr txBox="1"/>
          <p:nvPr/>
        </p:nvSpPr>
        <p:spPr>
          <a:xfrm>
            <a:off x="6916928" y="728871"/>
            <a:ext cx="2036700" cy="792600"/>
          </a:xfrm>
          <a:prstGeom prst="rect">
            <a:avLst/>
          </a:prstGeom>
          <a:noFill/>
          <a:ln>
            <a:noFill/>
          </a:ln>
        </p:spPr>
        <p:txBody>
          <a:bodyPr spcFirstLastPara="1" wrap="square" lIns="0" tIns="8725" rIns="0" bIns="0" anchor="t" anchorCtr="0">
            <a:noAutofit/>
          </a:bodyPr>
          <a:lstStyle/>
          <a:p>
            <a:pPr>
              <a:buSzPts val="5100"/>
            </a:pPr>
            <a:r>
              <a:rPr lang="en" sz="5100" b="1">
                <a:solidFill>
                  <a:srgbClr val="FFFFFF"/>
                </a:solidFill>
                <a:latin typeface="Quattrocento Sans"/>
                <a:ea typeface="Quattrocento Sans"/>
                <a:cs typeface="Quattrocento Sans"/>
                <a:sym typeface="Quattrocento Sans"/>
              </a:rPr>
              <a:t>~2 hr/</a:t>
            </a:r>
            <a:endParaRPr sz="5100" b="1">
              <a:solidFill>
                <a:schemeClr val="dk1"/>
              </a:solidFill>
              <a:latin typeface="Quattrocento Sans"/>
              <a:ea typeface="Quattrocento Sans"/>
              <a:cs typeface="Quattrocento Sans"/>
              <a:sym typeface="Quattrocento Sans"/>
            </a:endParaRPr>
          </a:p>
        </p:txBody>
      </p:sp>
      <p:sp>
        <p:nvSpPr>
          <p:cNvPr id="207" name="Google Shape;207;p3"/>
          <p:cNvSpPr txBox="1"/>
          <p:nvPr/>
        </p:nvSpPr>
        <p:spPr>
          <a:xfrm>
            <a:off x="7071343" y="1268621"/>
            <a:ext cx="1526100" cy="793200"/>
          </a:xfrm>
          <a:prstGeom prst="rect">
            <a:avLst/>
          </a:prstGeom>
          <a:noFill/>
          <a:ln>
            <a:noFill/>
          </a:ln>
        </p:spPr>
        <p:txBody>
          <a:bodyPr spcFirstLastPara="1" wrap="square" lIns="0" tIns="8725" rIns="0" bIns="0" anchor="t" anchorCtr="0">
            <a:noAutofit/>
          </a:bodyPr>
          <a:lstStyle/>
          <a:p>
            <a:pPr>
              <a:buSzPts val="5100"/>
            </a:pPr>
            <a:r>
              <a:rPr lang="en" sz="5100" b="1">
                <a:solidFill>
                  <a:srgbClr val="FFFFFF"/>
                </a:solidFill>
                <a:latin typeface="Quattrocento Sans"/>
                <a:ea typeface="Quattrocento Sans"/>
                <a:cs typeface="Quattrocento Sans"/>
                <a:sym typeface="Quattrocento Sans"/>
              </a:rPr>
              <a:t>week</a:t>
            </a:r>
            <a:endParaRPr sz="5100" b="1">
              <a:solidFill>
                <a:schemeClr val="dk1"/>
              </a:solidFill>
              <a:latin typeface="Quattrocento Sans"/>
              <a:ea typeface="Quattrocento Sans"/>
              <a:cs typeface="Quattrocento Sans"/>
              <a:sym typeface="Quattrocento Sans"/>
            </a:endParaRPr>
          </a:p>
        </p:txBody>
      </p:sp>
      <p:sp>
        <p:nvSpPr>
          <p:cNvPr id="208" name="Google Shape;208;p3"/>
          <p:cNvSpPr txBox="1"/>
          <p:nvPr/>
        </p:nvSpPr>
        <p:spPr>
          <a:xfrm>
            <a:off x="638050" y="3545200"/>
            <a:ext cx="415800" cy="415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0</a:t>
            </a:r>
            <a:endParaRPr sz="1900">
              <a:solidFill>
                <a:schemeClr val="dk1"/>
              </a:solidFill>
              <a:latin typeface="Quattrocento Sans"/>
              <a:ea typeface="Quattrocento Sans"/>
              <a:cs typeface="Quattrocento Sans"/>
              <a:sym typeface="Quattrocento Sans"/>
            </a:endParaRPr>
          </a:p>
        </p:txBody>
      </p:sp>
      <p:sp>
        <p:nvSpPr>
          <p:cNvPr id="45" name="Rounded Rectangular Callout 44">
            <a:extLst>
              <a:ext uri="{FF2B5EF4-FFF2-40B4-BE49-F238E27FC236}">
                <a16:creationId xmlns:a16="http://schemas.microsoft.com/office/drawing/2014/main" id="{5AAB65B7-0D30-3F43-81D2-065ED34D972D}"/>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100"/>
            </a:pPr>
            <a:r>
              <a:rPr lang="en-US" dirty="0">
                <a:solidFill>
                  <a:schemeClr val="bg1"/>
                </a:solidFill>
              </a:rPr>
              <a:t>First, there is a prep session, prior to the program, when you and your co-mentor meet on your own to review the toolkit. You schedule this meeting with your co-mentor at your own convenience. </a:t>
            </a:r>
          </a:p>
          <a:p>
            <a:pPr lvl="0">
              <a:buSzPts val="1100"/>
            </a:pPr>
            <a:endParaRPr lang="en-US" dirty="0">
              <a:solidFill>
                <a:schemeClr val="bg1"/>
              </a:solidFill>
            </a:endParaRPr>
          </a:p>
          <a:p>
            <a:pPr lvl="0">
              <a:buSzPts val="1100"/>
            </a:pPr>
            <a:r>
              <a:rPr lang="en-US" dirty="0">
                <a:solidFill>
                  <a:schemeClr val="bg1"/>
                </a:solidFill>
              </a:rPr>
              <a:t>You’ll talk about which parts each of you want to lead within the sessions. You’ll also send out an invite to your mentees inviting them to the first group session. Many mentors divide up their mentees, each mentor taking half. Mentors then send emails to “their” mentees to invite them to the meeting. Other mentors may do this differently and send one collective email from both mentors to the entire cohort. It is your choice how to do this logistically. </a:t>
            </a:r>
          </a:p>
          <a:p>
            <a:pPr lvl="0">
              <a:buSzPts val="1100"/>
            </a:pPr>
            <a:endParaRPr lang="en-US" dirty="0">
              <a:solidFill>
                <a:schemeClr val="bg1"/>
              </a:solidFill>
            </a:endParaRPr>
          </a:p>
          <a:p>
            <a:pPr lvl="0">
              <a:buSzPts val="1100"/>
            </a:pPr>
            <a:r>
              <a:rPr lang="en-US" dirty="0">
                <a:solidFill>
                  <a:schemeClr val="bg1"/>
                </a:solidFill>
              </a:rPr>
              <a:t>You see this prep week on the schedule as Week 0.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3"/>
          <p:cNvSpPr/>
          <p:nvPr/>
        </p:nvSpPr>
        <p:spPr>
          <a:xfrm>
            <a:off x="0" y="0"/>
            <a:ext cx="9144000" cy="5143500"/>
          </a:xfrm>
          <a:custGeom>
            <a:avLst/>
            <a:gdLst/>
            <a:ahLst/>
            <a:cxnLst/>
            <a:rect l="l" t="t" r="r" b="b"/>
            <a:pathLst>
              <a:path w="14630400" h="8229600" extrusionOk="0">
                <a:moveTo>
                  <a:pt x="0" y="8229600"/>
                </a:moveTo>
                <a:lnTo>
                  <a:pt x="14630400" y="8229600"/>
                </a:lnTo>
                <a:lnTo>
                  <a:pt x="14630400" y="0"/>
                </a:lnTo>
                <a:lnTo>
                  <a:pt x="0" y="0"/>
                </a:lnTo>
                <a:lnTo>
                  <a:pt x="0" y="822960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67" name="Google Shape;167;p3"/>
          <p:cNvSpPr txBox="1"/>
          <p:nvPr/>
        </p:nvSpPr>
        <p:spPr>
          <a:xfrm>
            <a:off x="420687" y="801292"/>
            <a:ext cx="1932535" cy="358800"/>
          </a:xfrm>
          <a:prstGeom prst="rect">
            <a:avLst/>
          </a:prstGeom>
          <a:noFill/>
          <a:ln>
            <a:noFill/>
          </a:ln>
        </p:spPr>
        <p:txBody>
          <a:bodyPr spcFirstLastPara="1" wrap="square" lIns="0" tIns="7950" rIns="0" bIns="0" anchor="t" anchorCtr="0">
            <a:noAutofit/>
          </a:bodyPr>
          <a:lstStyle/>
          <a:p>
            <a:pPr marL="12700">
              <a:buSzPts val="2300"/>
            </a:pPr>
            <a:r>
              <a:rPr lang="en" sz="2300" b="1" dirty="0">
                <a:solidFill>
                  <a:srgbClr val="FFFFFF"/>
                </a:solidFill>
                <a:latin typeface="Quattrocento Sans"/>
                <a:ea typeface="Quattrocento Sans"/>
                <a:cs typeface="Quattrocento Sans"/>
                <a:sym typeface="Quattrocento Sans"/>
              </a:rPr>
              <a:t>The Commitment</a:t>
            </a:r>
            <a:endParaRPr sz="2300" b="1" dirty="0">
              <a:solidFill>
                <a:schemeClr val="dk1"/>
              </a:solidFill>
              <a:latin typeface="Quattrocento Sans"/>
              <a:ea typeface="Quattrocento Sans"/>
              <a:cs typeface="Quattrocento Sans"/>
              <a:sym typeface="Quattrocento Sans"/>
            </a:endParaRPr>
          </a:p>
        </p:txBody>
      </p:sp>
      <p:sp>
        <p:nvSpPr>
          <p:cNvPr id="168" name="Google Shape;168;p3"/>
          <p:cNvSpPr/>
          <p:nvPr/>
        </p:nvSpPr>
        <p:spPr>
          <a:xfrm>
            <a:off x="4572000" y="0"/>
            <a:ext cx="2286000" cy="2571750"/>
          </a:xfrm>
          <a:custGeom>
            <a:avLst/>
            <a:gdLst/>
            <a:ahLst/>
            <a:cxnLst/>
            <a:rect l="l" t="t" r="r" b="b"/>
            <a:pathLst>
              <a:path w="3657600" h="4114800" extrusionOk="0">
                <a:moveTo>
                  <a:pt x="0" y="4114800"/>
                </a:moveTo>
                <a:lnTo>
                  <a:pt x="3657600" y="4114800"/>
                </a:lnTo>
                <a:lnTo>
                  <a:pt x="3657600" y="0"/>
                </a:lnTo>
                <a:lnTo>
                  <a:pt x="0" y="0"/>
                </a:lnTo>
                <a:lnTo>
                  <a:pt x="0" y="4114800"/>
                </a:lnTo>
                <a:close/>
              </a:path>
            </a:pathLst>
          </a:custGeom>
          <a:solidFill>
            <a:srgbClr val="2FE4D0"/>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69" name="Google Shape;169;p3"/>
          <p:cNvSpPr/>
          <p:nvPr/>
        </p:nvSpPr>
        <p:spPr>
          <a:xfrm>
            <a:off x="6859438" y="0"/>
            <a:ext cx="2284809" cy="2571750"/>
          </a:xfrm>
          <a:custGeom>
            <a:avLst/>
            <a:gdLst/>
            <a:ahLst/>
            <a:cxnLst/>
            <a:rect l="l" t="t" r="r" b="b"/>
            <a:pathLst>
              <a:path w="3655694" h="4114800" extrusionOk="0">
                <a:moveTo>
                  <a:pt x="0" y="4114800"/>
                </a:moveTo>
                <a:lnTo>
                  <a:pt x="3655301" y="4114800"/>
                </a:lnTo>
                <a:lnTo>
                  <a:pt x="3655301" y="0"/>
                </a:lnTo>
                <a:lnTo>
                  <a:pt x="0" y="0"/>
                </a:lnTo>
                <a:lnTo>
                  <a:pt x="0" y="4114800"/>
                </a:lnTo>
                <a:close/>
              </a:path>
            </a:pathLst>
          </a:custGeom>
          <a:solidFill>
            <a:srgbClr val="274A46"/>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0" name="Google Shape;170;p3"/>
          <p:cNvSpPr txBox="1">
            <a:spLocks noGrp="1"/>
          </p:cNvSpPr>
          <p:nvPr>
            <p:ph type="title"/>
          </p:nvPr>
        </p:nvSpPr>
        <p:spPr>
          <a:xfrm>
            <a:off x="4750594" y="711474"/>
            <a:ext cx="355800" cy="793200"/>
          </a:xfrm>
          <a:prstGeom prst="rect">
            <a:avLst/>
          </a:prstGeom>
          <a:noFill/>
          <a:ln>
            <a:noFill/>
          </a:ln>
        </p:spPr>
        <p:txBody>
          <a:bodyPr spcFirstLastPara="1" wrap="square" lIns="0" tIns="8725" rIns="0" bIns="0" anchor="t" anchorCtr="0">
            <a:noAutofit/>
          </a:bodyPr>
          <a:lstStyle/>
          <a:p>
            <a:r>
              <a:rPr lang="en" sz="5100" b="1">
                <a:solidFill>
                  <a:srgbClr val="000000"/>
                </a:solidFill>
              </a:rPr>
              <a:t>7</a:t>
            </a:r>
            <a:endParaRPr sz="5100" b="1"/>
          </a:p>
        </p:txBody>
      </p:sp>
      <p:sp>
        <p:nvSpPr>
          <p:cNvPr id="171" name="Google Shape;171;p3"/>
          <p:cNvSpPr txBox="1"/>
          <p:nvPr/>
        </p:nvSpPr>
        <p:spPr>
          <a:xfrm>
            <a:off x="4750594" y="1251224"/>
            <a:ext cx="1800300" cy="792600"/>
          </a:xfrm>
          <a:prstGeom prst="rect">
            <a:avLst/>
          </a:prstGeom>
          <a:noFill/>
          <a:ln>
            <a:noFill/>
          </a:ln>
        </p:spPr>
        <p:txBody>
          <a:bodyPr spcFirstLastPara="1" wrap="square" lIns="0" tIns="8725" rIns="0" bIns="0" anchor="t" anchorCtr="0">
            <a:noAutofit/>
          </a:bodyPr>
          <a:lstStyle/>
          <a:p>
            <a:pPr>
              <a:buSzPts val="5100"/>
            </a:pPr>
            <a:r>
              <a:rPr lang="en" sz="5100" b="1">
                <a:solidFill>
                  <a:schemeClr val="dk1"/>
                </a:solidFill>
                <a:latin typeface="Quattrocento Sans"/>
                <a:ea typeface="Quattrocento Sans"/>
                <a:cs typeface="Quattrocento Sans"/>
                <a:sym typeface="Quattrocento Sans"/>
              </a:rPr>
              <a:t>weeks</a:t>
            </a:r>
            <a:endParaRPr sz="5100" b="1">
              <a:solidFill>
                <a:schemeClr val="dk1"/>
              </a:solidFill>
              <a:latin typeface="Quattrocento Sans"/>
              <a:ea typeface="Quattrocento Sans"/>
              <a:cs typeface="Quattrocento Sans"/>
              <a:sym typeface="Quattrocento Sans"/>
            </a:endParaRPr>
          </a:p>
        </p:txBody>
      </p:sp>
      <p:sp>
        <p:nvSpPr>
          <p:cNvPr id="172" name="Google Shape;172;p3"/>
          <p:cNvSpPr/>
          <p:nvPr/>
        </p:nvSpPr>
        <p:spPr>
          <a:xfrm>
            <a:off x="874395" y="3701731"/>
            <a:ext cx="7468394" cy="0"/>
          </a:xfrm>
          <a:custGeom>
            <a:avLst/>
            <a:gdLst/>
            <a:ahLst/>
            <a:cxnLst/>
            <a:rect l="l" t="t" r="r" b="b"/>
            <a:pathLst>
              <a:path w="11949430" h="120000" extrusionOk="0">
                <a:moveTo>
                  <a:pt x="0" y="0"/>
                </a:moveTo>
                <a:lnTo>
                  <a:pt x="11949430"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3" name="Google Shape;173;p3"/>
          <p:cNvSpPr/>
          <p:nvPr/>
        </p:nvSpPr>
        <p:spPr>
          <a:xfrm>
            <a:off x="493951"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4" name="Google Shape;174;p3"/>
          <p:cNvSpPr/>
          <p:nvPr/>
        </p:nvSpPr>
        <p:spPr>
          <a:xfrm>
            <a:off x="493951"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5" name="Google Shape;175;p3"/>
          <p:cNvSpPr/>
          <p:nvPr/>
        </p:nvSpPr>
        <p:spPr>
          <a:xfrm>
            <a:off x="1768104"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w="38100">
            <a:solidFill>
              <a:srgbClr val="FFFF00"/>
            </a:solid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6" name="Google Shape;176;p3"/>
          <p:cNvSpPr/>
          <p:nvPr/>
        </p:nvSpPr>
        <p:spPr>
          <a:xfrm>
            <a:off x="1768104"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7" name="Google Shape;177;p3"/>
          <p:cNvSpPr txBox="1"/>
          <p:nvPr/>
        </p:nvSpPr>
        <p:spPr>
          <a:xfrm>
            <a:off x="1901949" y="3545199"/>
            <a:ext cx="1485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1</a:t>
            </a:r>
            <a:endParaRPr sz="1900">
              <a:solidFill>
                <a:schemeClr val="dk1"/>
              </a:solidFill>
              <a:latin typeface="Quattrocento Sans"/>
              <a:ea typeface="Quattrocento Sans"/>
              <a:cs typeface="Quattrocento Sans"/>
              <a:sym typeface="Quattrocento Sans"/>
            </a:endParaRPr>
          </a:p>
        </p:txBody>
      </p:sp>
      <p:sp>
        <p:nvSpPr>
          <p:cNvPr id="178" name="Google Shape;178;p3"/>
          <p:cNvSpPr/>
          <p:nvPr/>
        </p:nvSpPr>
        <p:spPr>
          <a:xfrm>
            <a:off x="3042259"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9" name="Google Shape;179;p3"/>
          <p:cNvSpPr/>
          <p:nvPr/>
        </p:nvSpPr>
        <p:spPr>
          <a:xfrm>
            <a:off x="3042259"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0" name="Google Shape;180;p3"/>
          <p:cNvSpPr txBox="1"/>
          <p:nvPr/>
        </p:nvSpPr>
        <p:spPr>
          <a:xfrm>
            <a:off x="3175754" y="3545199"/>
            <a:ext cx="1488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2</a:t>
            </a:r>
            <a:endParaRPr sz="1900">
              <a:solidFill>
                <a:schemeClr val="dk1"/>
              </a:solidFill>
              <a:latin typeface="Quattrocento Sans"/>
              <a:ea typeface="Quattrocento Sans"/>
              <a:cs typeface="Quattrocento Sans"/>
              <a:sym typeface="Quattrocento Sans"/>
            </a:endParaRPr>
          </a:p>
        </p:txBody>
      </p:sp>
      <p:sp>
        <p:nvSpPr>
          <p:cNvPr id="181" name="Google Shape;181;p3"/>
          <p:cNvSpPr/>
          <p:nvPr/>
        </p:nvSpPr>
        <p:spPr>
          <a:xfrm>
            <a:off x="4316413"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2" name="Google Shape;182;p3"/>
          <p:cNvSpPr/>
          <p:nvPr/>
        </p:nvSpPr>
        <p:spPr>
          <a:xfrm>
            <a:off x="4316413"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3" name="Google Shape;183;p3"/>
          <p:cNvSpPr txBox="1"/>
          <p:nvPr/>
        </p:nvSpPr>
        <p:spPr>
          <a:xfrm>
            <a:off x="4447745" y="3545200"/>
            <a:ext cx="2847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3</a:t>
            </a:r>
            <a:endParaRPr sz="1900">
              <a:solidFill>
                <a:schemeClr val="dk1"/>
              </a:solidFill>
              <a:latin typeface="Quattrocento Sans"/>
              <a:ea typeface="Quattrocento Sans"/>
              <a:cs typeface="Quattrocento Sans"/>
              <a:sym typeface="Quattrocento Sans"/>
            </a:endParaRPr>
          </a:p>
        </p:txBody>
      </p:sp>
      <p:sp>
        <p:nvSpPr>
          <p:cNvPr id="184" name="Google Shape;184;p3"/>
          <p:cNvSpPr/>
          <p:nvPr/>
        </p:nvSpPr>
        <p:spPr>
          <a:xfrm>
            <a:off x="5590565"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5" name="Google Shape;185;p3"/>
          <p:cNvSpPr/>
          <p:nvPr/>
        </p:nvSpPr>
        <p:spPr>
          <a:xfrm>
            <a:off x="5590565"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6" name="Google Shape;186;p3"/>
          <p:cNvSpPr txBox="1"/>
          <p:nvPr/>
        </p:nvSpPr>
        <p:spPr>
          <a:xfrm>
            <a:off x="5724411" y="3545199"/>
            <a:ext cx="1485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4</a:t>
            </a:r>
            <a:endParaRPr sz="1900">
              <a:solidFill>
                <a:schemeClr val="dk1"/>
              </a:solidFill>
              <a:latin typeface="Quattrocento Sans"/>
              <a:ea typeface="Quattrocento Sans"/>
              <a:cs typeface="Quattrocento Sans"/>
              <a:sym typeface="Quattrocento Sans"/>
            </a:endParaRPr>
          </a:p>
        </p:txBody>
      </p:sp>
      <p:sp>
        <p:nvSpPr>
          <p:cNvPr id="187" name="Google Shape;187;p3"/>
          <p:cNvSpPr/>
          <p:nvPr/>
        </p:nvSpPr>
        <p:spPr>
          <a:xfrm>
            <a:off x="6864720"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8" name="Google Shape;188;p3"/>
          <p:cNvSpPr/>
          <p:nvPr/>
        </p:nvSpPr>
        <p:spPr>
          <a:xfrm>
            <a:off x="6864720"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9" name="Google Shape;189;p3"/>
          <p:cNvSpPr txBox="1"/>
          <p:nvPr/>
        </p:nvSpPr>
        <p:spPr>
          <a:xfrm>
            <a:off x="6998216" y="3545199"/>
            <a:ext cx="1488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5</a:t>
            </a:r>
            <a:endParaRPr sz="1900">
              <a:solidFill>
                <a:schemeClr val="dk1"/>
              </a:solidFill>
              <a:latin typeface="Quattrocento Sans"/>
              <a:ea typeface="Quattrocento Sans"/>
              <a:cs typeface="Quattrocento Sans"/>
              <a:sym typeface="Quattrocento Sans"/>
            </a:endParaRPr>
          </a:p>
        </p:txBody>
      </p:sp>
      <p:sp>
        <p:nvSpPr>
          <p:cNvPr id="190" name="Google Shape;190;p3"/>
          <p:cNvSpPr/>
          <p:nvPr/>
        </p:nvSpPr>
        <p:spPr>
          <a:xfrm>
            <a:off x="8138874"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1" name="Google Shape;191;p3"/>
          <p:cNvSpPr/>
          <p:nvPr/>
        </p:nvSpPr>
        <p:spPr>
          <a:xfrm>
            <a:off x="8138874"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2" name="Google Shape;192;p3"/>
          <p:cNvSpPr txBox="1"/>
          <p:nvPr/>
        </p:nvSpPr>
        <p:spPr>
          <a:xfrm>
            <a:off x="8274987" y="3545199"/>
            <a:ext cx="1437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6</a:t>
            </a:r>
            <a:endParaRPr sz="1900">
              <a:solidFill>
                <a:schemeClr val="dk1"/>
              </a:solidFill>
              <a:latin typeface="Quattrocento Sans"/>
              <a:ea typeface="Quattrocento Sans"/>
              <a:cs typeface="Quattrocento Sans"/>
              <a:sym typeface="Quattrocento Sans"/>
            </a:endParaRPr>
          </a:p>
        </p:txBody>
      </p:sp>
      <p:sp>
        <p:nvSpPr>
          <p:cNvPr id="193" name="Google Shape;193;p3"/>
          <p:cNvSpPr/>
          <p:nvPr/>
        </p:nvSpPr>
        <p:spPr>
          <a:xfrm>
            <a:off x="70580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4" name="Google Shape;194;p3"/>
          <p:cNvSpPr/>
          <p:nvPr/>
        </p:nvSpPr>
        <p:spPr>
          <a:xfrm>
            <a:off x="325014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5" name="Google Shape;195;p3"/>
          <p:cNvSpPr/>
          <p:nvPr/>
        </p:nvSpPr>
        <p:spPr>
          <a:xfrm>
            <a:off x="452826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6" name="Google Shape;196;p3"/>
          <p:cNvSpPr/>
          <p:nvPr/>
        </p:nvSpPr>
        <p:spPr>
          <a:xfrm>
            <a:off x="5794481"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7" name="Google Shape;197;p3"/>
          <p:cNvSpPr/>
          <p:nvPr/>
        </p:nvSpPr>
        <p:spPr>
          <a:xfrm>
            <a:off x="706863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8" name="Google Shape;198;p3"/>
          <p:cNvSpPr/>
          <p:nvPr/>
        </p:nvSpPr>
        <p:spPr>
          <a:xfrm>
            <a:off x="1917382"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9" name="Google Shape;199;p3"/>
          <p:cNvSpPr/>
          <p:nvPr/>
        </p:nvSpPr>
        <p:spPr>
          <a:xfrm>
            <a:off x="8346757"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200" name="Google Shape;200;p3"/>
          <p:cNvSpPr txBox="1"/>
          <p:nvPr/>
        </p:nvSpPr>
        <p:spPr>
          <a:xfrm>
            <a:off x="512946" y="4109656"/>
            <a:ext cx="385800" cy="237300"/>
          </a:xfrm>
          <a:prstGeom prst="rect">
            <a:avLst/>
          </a:prstGeom>
          <a:noFill/>
          <a:ln>
            <a:noFill/>
          </a:ln>
        </p:spPr>
        <p:txBody>
          <a:bodyPr spcFirstLastPara="1" wrap="square" lIns="0" tIns="3175" rIns="0" bIns="0" anchor="t" anchorCtr="0">
            <a:noAutofit/>
          </a:bodyPr>
          <a:lstStyle/>
          <a:p>
            <a:pPr marL="25400" indent="-12700">
              <a:lnSpc>
                <a:spcPct val="104200"/>
              </a:lnSpc>
              <a:buSzPts val="800"/>
            </a:pPr>
            <a:r>
              <a:rPr lang="en" sz="800">
                <a:solidFill>
                  <a:srgbClr val="FFFFFF"/>
                </a:solidFill>
                <a:latin typeface="Quattrocento Sans"/>
                <a:ea typeface="Quattrocento Sans"/>
                <a:cs typeface="Quattrocento Sans"/>
                <a:sym typeface="Quattrocento Sans"/>
              </a:rPr>
              <a:t>Prep and  logistics</a:t>
            </a:r>
            <a:endParaRPr sz="800">
              <a:solidFill>
                <a:schemeClr val="dk1"/>
              </a:solidFill>
              <a:latin typeface="Quattrocento Sans"/>
              <a:ea typeface="Quattrocento Sans"/>
              <a:cs typeface="Quattrocento Sans"/>
              <a:sym typeface="Quattrocento Sans"/>
            </a:endParaRPr>
          </a:p>
        </p:txBody>
      </p:sp>
      <p:sp>
        <p:nvSpPr>
          <p:cNvPr id="201" name="Google Shape;201;p3"/>
          <p:cNvSpPr txBox="1"/>
          <p:nvPr/>
        </p:nvSpPr>
        <p:spPr>
          <a:xfrm>
            <a:off x="4816000" y="4109642"/>
            <a:ext cx="1526100" cy="559200"/>
          </a:xfrm>
          <a:prstGeom prst="rect">
            <a:avLst/>
          </a:prstGeom>
          <a:noFill/>
          <a:ln>
            <a:noFill/>
          </a:ln>
        </p:spPr>
        <p:txBody>
          <a:bodyPr spcFirstLastPara="1" wrap="square" lIns="0" tIns="3175" rIns="0" bIns="0" anchor="t" anchorCtr="0">
            <a:noAutofit/>
          </a:bodyPr>
          <a:lstStyle/>
          <a:p>
            <a:pPr marL="12700" indent="127000">
              <a:lnSpc>
                <a:spcPct val="104200"/>
              </a:lnSpc>
              <a:buSzPts val="800"/>
            </a:pPr>
            <a:r>
              <a:rPr lang="en" sz="800">
                <a:solidFill>
                  <a:srgbClr val="FFFFFF"/>
                </a:solidFill>
                <a:latin typeface="Quattrocento Sans"/>
                <a:ea typeface="Quattrocento Sans"/>
                <a:cs typeface="Quattrocento Sans"/>
                <a:sym typeface="Quattrocento Sans"/>
              </a:rPr>
              <a:t>Weekly   Learning Labs</a:t>
            </a:r>
            <a:endParaRPr sz="800">
              <a:solidFill>
                <a:srgbClr val="FFFFFF"/>
              </a:solidFill>
              <a:latin typeface="Quattrocento Sans"/>
              <a:ea typeface="Quattrocento Sans"/>
              <a:cs typeface="Quattrocento Sans"/>
              <a:sym typeface="Quattrocento Sans"/>
            </a:endParaRPr>
          </a:p>
          <a:p>
            <a:pPr marL="12700" indent="127000">
              <a:lnSpc>
                <a:spcPct val="104200"/>
              </a:lnSpc>
              <a:buSzPts val="800"/>
            </a:pPr>
            <a:r>
              <a:rPr lang="en" sz="800">
                <a:solidFill>
                  <a:srgbClr val="FFFFFF"/>
                </a:solidFill>
                <a:latin typeface="Quattrocento Sans"/>
                <a:ea typeface="Quattrocento Sans"/>
                <a:cs typeface="Quattrocento Sans"/>
                <a:sym typeface="Quattrocento Sans"/>
              </a:rPr>
              <a:t>Group mentoring sessions</a:t>
            </a:r>
            <a:endParaRPr sz="800">
              <a:solidFill>
                <a:srgbClr val="FFFFFF"/>
              </a:solidFill>
              <a:latin typeface="Quattrocento Sans"/>
              <a:ea typeface="Quattrocento Sans"/>
              <a:cs typeface="Quattrocento Sans"/>
              <a:sym typeface="Quattrocento Sans"/>
            </a:endParaRPr>
          </a:p>
        </p:txBody>
      </p:sp>
      <p:sp>
        <p:nvSpPr>
          <p:cNvPr id="202" name="Google Shape;202;p3"/>
          <p:cNvSpPr txBox="1"/>
          <p:nvPr/>
        </p:nvSpPr>
        <p:spPr>
          <a:xfrm>
            <a:off x="1547723" y="3031041"/>
            <a:ext cx="805500" cy="235200"/>
          </a:xfrm>
          <a:prstGeom prst="rect">
            <a:avLst/>
          </a:prstGeom>
          <a:noFill/>
          <a:ln>
            <a:noFill/>
          </a:ln>
        </p:spPr>
        <p:txBody>
          <a:bodyPr spcFirstLastPara="1" wrap="square" lIns="0" tIns="3175" rIns="0" bIns="0" anchor="t" anchorCtr="0">
            <a:noAutofit/>
          </a:bodyPr>
          <a:lstStyle/>
          <a:p>
            <a:pPr marL="12700" indent="165100">
              <a:lnSpc>
                <a:spcPct val="104200"/>
              </a:lnSpc>
              <a:buSzPts val="800"/>
            </a:pPr>
            <a:r>
              <a:rPr lang="en" sz="800">
                <a:solidFill>
                  <a:srgbClr val="FFFFFF"/>
                </a:solidFill>
                <a:latin typeface="Quattrocento Sans"/>
                <a:ea typeface="Quattrocento Sans"/>
                <a:cs typeface="Quattrocento Sans"/>
                <a:sym typeface="Quattrocento Sans"/>
              </a:rPr>
              <a:t>Welcome  </a:t>
            </a:r>
            <a:br>
              <a:rPr lang="en" sz="800">
                <a:solidFill>
                  <a:srgbClr val="FFFFFF"/>
                </a:solidFill>
                <a:latin typeface="Quattrocento Sans"/>
                <a:ea typeface="Quattrocento Sans"/>
                <a:cs typeface="Quattrocento Sans"/>
                <a:sym typeface="Quattrocento Sans"/>
              </a:rPr>
            </a:br>
            <a:r>
              <a:rPr lang="en" sz="800">
                <a:solidFill>
                  <a:srgbClr val="FFFFFF"/>
                </a:solidFill>
                <a:latin typeface="Quattrocento Sans"/>
                <a:ea typeface="Quattrocento Sans"/>
                <a:cs typeface="Quattrocento Sans"/>
                <a:sym typeface="Quattrocento Sans"/>
              </a:rPr>
              <a:t>1:1’s with mentees</a:t>
            </a:r>
            <a:endParaRPr sz="800">
              <a:solidFill>
                <a:schemeClr val="dk1"/>
              </a:solidFill>
              <a:latin typeface="Quattrocento Sans"/>
              <a:ea typeface="Quattrocento Sans"/>
              <a:cs typeface="Quattrocento Sans"/>
              <a:sym typeface="Quattrocento Sans"/>
            </a:endParaRPr>
          </a:p>
        </p:txBody>
      </p:sp>
      <p:sp>
        <p:nvSpPr>
          <p:cNvPr id="203" name="Google Shape;203;p3"/>
          <p:cNvSpPr txBox="1"/>
          <p:nvPr/>
        </p:nvSpPr>
        <p:spPr>
          <a:xfrm>
            <a:off x="7977097" y="3150103"/>
            <a:ext cx="805500" cy="123300"/>
          </a:xfrm>
          <a:prstGeom prst="rect">
            <a:avLst/>
          </a:prstGeom>
          <a:noFill/>
          <a:ln>
            <a:noFill/>
          </a:ln>
        </p:spPr>
        <p:txBody>
          <a:bodyPr spcFirstLastPara="1" wrap="square" lIns="0" tIns="7950" rIns="0" bIns="0" anchor="t" anchorCtr="0">
            <a:noAutofit/>
          </a:bodyPr>
          <a:lstStyle/>
          <a:p>
            <a:pPr marL="12700">
              <a:buSzPts val="800"/>
            </a:pPr>
            <a:r>
              <a:rPr lang="en" sz="800">
                <a:solidFill>
                  <a:srgbClr val="FFFFFF"/>
                </a:solidFill>
                <a:latin typeface="Quattrocento Sans"/>
                <a:ea typeface="Quattrocento Sans"/>
                <a:cs typeface="Quattrocento Sans"/>
                <a:sym typeface="Quattrocento Sans"/>
              </a:rPr>
              <a:t>1:1’s with mentees</a:t>
            </a:r>
            <a:endParaRPr sz="800">
              <a:solidFill>
                <a:schemeClr val="dk1"/>
              </a:solidFill>
              <a:latin typeface="Quattrocento Sans"/>
              <a:ea typeface="Quattrocento Sans"/>
              <a:cs typeface="Quattrocento Sans"/>
              <a:sym typeface="Quattrocento Sans"/>
            </a:endParaRPr>
          </a:p>
        </p:txBody>
      </p:sp>
      <p:sp>
        <p:nvSpPr>
          <p:cNvPr id="204" name="Google Shape;204;p3"/>
          <p:cNvSpPr/>
          <p:nvPr/>
        </p:nvSpPr>
        <p:spPr>
          <a:xfrm>
            <a:off x="3246174" y="4088673"/>
            <a:ext cx="3826669" cy="0"/>
          </a:xfrm>
          <a:custGeom>
            <a:avLst/>
            <a:gdLst/>
            <a:ahLst/>
            <a:cxnLst/>
            <a:rect l="l" t="t" r="r" b="b"/>
            <a:pathLst>
              <a:path w="6122670" h="120000" extrusionOk="0">
                <a:moveTo>
                  <a:pt x="0" y="0"/>
                </a:moveTo>
                <a:lnTo>
                  <a:pt x="6122289"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205" name="Google Shape;205;p3"/>
          <p:cNvSpPr txBox="1"/>
          <p:nvPr/>
        </p:nvSpPr>
        <p:spPr>
          <a:xfrm>
            <a:off x="420688" y="144932"/>
            <a:ext cx="1283100" cy="123300"/>
          </a:xfrm>
          <a:prstGeom prst="rect">
            <a:avLst/>
          </a:prstGeom>
          <a:noFill/>
          <a:ln>
            <a:noFill/>
          </a:ln>
        </p:spPr>
        <p:txBody>
          <a:bodyPr spcFirstLastPara="1" wrap="square" lIns="0" tIns="7950" rIns="0" bIns="0" anchor="t" anchorCtr="0">
            <a:noAutofit/>
          </a:bodyPr>
          <a:lstStyle/>
          <a:p>
            <a:pPr marL="12700">
              <a:buSzPts val="800"/>
            </a:pPr>
            <a:r>
              <a:rPr lang="en" sz="800">
                <a:solidFill>
                  <a:srgbClr val="FFFFFF"/>
                </a:solidFill>
                <a:latin typeface="Quattrocento Sans"/>
                <a:ea typeface="Quattrocento Sans"/>
                <a:cs typeface="Quattrocento Sans"/>
                <a:sym typeface="Quattrocento Sans"/>
              </a:rPr>
              <a:t>Growth and Resilience in Tech</a:t>
            </a:r>
            <a:endParaRPr sz="800">
              <a:solidFill>
                <a:schemeClr val="dk1"/>
              </a:solidFill>
              <a:latin typeface="Quattrocento Sans"/>
              <a:ea typeface="Quattrocento Sans"/>
              <a:cs typeface="Quattrocento Sans"/>
              <a:sym typeface="Quattrocento Sans"/>
            </a:endParaRPr>
          </a:p>
        </p:txBody>
      </p:sp>
      <p:sp>
        <p:nvSpPr>
          <p:cNvPr id="206" name="Google Shape;206;p3"/>
          <p:cNvSpPr txBox="1"/>
          <p:nvPr/>
        </p:nvSpPr>
        <p:spPr>
          <a:xfrm>
            <a:off x="6916928" y="728871"/>
            <a:ext cx="2036700" cy="792600"/>
          </a:xfrm>
          <a:prstGeom prst="rect">
            <a:avLst/>
          </a:prstGeom>
          <a:noFill/>
          <a:ln>
            <a:noFill/>
          </a:ln>
        </p:spPr>
        <p:txBody>
          <a:bodyPr spcFirstLastPara="1" wrap="square" lIns="0" tIns="8725" rIns="0" bIns="0" anchor="t" anchorCtr="0">
            <a:noAutofit/>
          </a:bodyPr>
          <a:lstStyle/>
          <a:p>
            <a:pPr>
              <a:buSzPts val="5100"/>
            </a:pPr>
            <a:r>
              <a:rPr lang="en" sz="5100" b="1">
                <a:solidFill>
                  <a:srgbClr val="FFFFFF"/>
                </a:solidFill>
                <a:latin typeface="Quattrocento Sans"/>
                <a:ea typeface="Quattrocento Sans"/>
                <a:cs typeface="Quattrocento Sans"/>
                <a:sym typeface="Quattrocento Sans"/>
              </a:rPr>
              <a:t>~2 hr/</a:t>
            </a:r>
            <a:endParaRPr sz="5100" b="1">
              <a:solidFill>
                <a:schemeClr val="dk1"/>
              </a:solidFill>
              <a:latin typeface="Quattrocento Sans"/>
              <a:ea typeface="Quattrocento Sans"/>
              <a:cs typeface="Quattrocento Sans"/>
              <a:sym typeface="Quattrocento Sans"/>
            </a:endParaRPr>
          </a:p>
        </p:txBody>
      </p:sp>
      <p:sp>
        <p:nvSpPr>
          <p:cNvPr id="207" name="Google Shape;207;p3"/>
          <p:cNvSpPr txBox="1"/>
          <p:nvPr/>
        </p:nvSpPr>
        <p:spPr>
          <a:xfrm>
            <a:off x="7071343" y="1268621"/>
            <a:ext cx="1526100" cy="793200"/>
          </a:xfrm>
          <a:prstGeom prst="rect">
            <a:avLst/>
          </a:prstGeom>
          <a:noFill/>
          <a:ln>
            <a:noFill/>
          </a:ln>
        </p:spPr>
        <p:txBody>
          <a:bodyPr spcFirstLastPara="1" wrap="square" lIns="0" tIns="8725" rIns="0" bIns="0" anchor="t" anchorCtr="0">
            <a:noAutofit/>
          </a:bodyPr>
          <a:lstStyle/>
          <a:p>
            <a:pPr>
              <a:buSzPts val="5100"/>
            </a:pPr>
            <a:r>
              <a:rPr lang="en" sz="5100" b="1">
                <a:solidFill>
                  <a:srgbClr val="FFFFFF"/>
                </a:solidFill>
                <a:latin typeface="Quattrocento Sans"/>
                <a:ea typeface="Quattrocento Sans"/>
                <a:cs typeface="Quattrocento Sans"/>
                <a:sym typeface="Quattrocento Sans"/>
              </a:rPr>
              <a:t>week</a:t>
            </a:r>
            <a:endParaRPr sz="5100" b="1">
              <a:solidFill>
                <a:schemeClr val="dk1"/>
              </a:solidFill>
              <a:latin typeface="Quattrocento Sans"/>
              <a:ea typeface="Quattrocento Sans"/>
              <a:cs typeface="Quattrocento Sans"/>
              <a:sym typeface="Quattrocento Sans"/>
            </a:endParaRPr>
          </a:p>
        </p:txBody>
      </p:sp>
      <p:sp>
        <p:nvSpPr>
          <p:cNvPr id="208" name="Google Shape;208;p3"/>
          <p:cNvSpPr txBox="1"/>
          <p:nvPr/>
        </p:nvSpPr>
        <p:spPr>
          <a:xfrm>
            <a:off x="638050" y="3545200"/>
            <a:ext cx="415800" cy="415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0</a:t>
            </a:r>
            <a:endParaRPr sz="1900">
              <a:solidFill>
                <a:schemeClr val="dk1"/>
              </a:solidFill>
              <a:latin typeface="Quattrocento Sans"/>
              <a:ea typeface="Quattrocento Sans"/>
              <a:cs typeface="Quattrocento Sans"/>
              <a:sym typeface="Quattrocento Sans"/>
            </a:endParaRPr>
          </a:p>
        </p:txBody>
      </p:sp>
      <p:sp>
        <p:nvSpPr>
          <p:cNvPr id="45" name="Rounded Rectangular Callout 44">
            <a:extLst>
              <a:ext uri="{FF2B5EF4-FFF2-40B4-BE49-F238E27FC236}">
                <a16:creationId xmlns:a16="http://schemas.microsoft.com/office/drawing/2014/main" id="{5AAB65B7-0D30-3F43-81D2-065ED34D972D}"/>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chemeClr val="dk1"/>
              </a:buClr>
              <a:buSzPts val="1100"/>
            </a:pPr>
            <a:r>
              <a:rPr lang="en-US" dirty="0">
                <a:solidFill>
                  <a:schemeClr val="bg1"/>
                </a:solidFill>
              </a:rPr>
              <a:t>The program itself runs for 6 weeks. Students are told this is a 6 week program. You will hear us talk about Program Session 1 or Program Session 5. This language keeps us all on the same page.</a:t>
            </a:r>
          </a:p>
          <a:p>
            <a:pPr lvl="0">
              <a:buSzPts val="1100"/>
            </a:pPr>
            <a:endParaRPr lang="en-US" dirty="0">
              <a:solidFill>
                <a:schemeClr val="bg1"/>
              </a:solidFill>
            </a:endParaRPr>
          </a:p>
          <a:p>
            <a:pPr lvl="0">
              <a:buSzPts val="1100"/>
            </a:pPr>
            <a:r>
              <a:rPr lang="en-US" dirty="0">
                <a:solidFill>
                  <a:schemeClr val="bg1"/>
                </a:solidFill>
              </a:rPr>
              <a:t>In week 1, you’ll welcome your 12-16 mentees in a group session. This first session is only 1 hour long. </a:t>
            </a:r>
          </a:p>
          <a:p>
            <a:pPr lvl="0">
              <a:buSzPts val="1100"/>
            </a:pPr>
            <a:endParaRPr lang="en-US" dirty="0">
              <a:solidFill>
                <a:schemeClr val="bg1"/>
              </a:solidFill>
            </a:endParaRPr>
          </a:p>
          <a:p>
            <a:pPr lvl="0">
              <a:buSzPts val="1100"/>
            </a:pPr>
            <a:r>
              <a:rPr lang="en-US" dirty="0">
                <a:solidFill>
                  <a:schemeClr val="bg1"/>
                </a:solidFill>
              </a:rPr>
              <a:t>At the end of this first session, you’ll each invite 6-8 mentees to schedule with you individually for a short one-on-one meeting to get to know them a bit better. Each student will have filled out an info sheet already, and you’ll have this to work from, and that will make an initial conversation easier to start. You can offer the meeting times at your convenience.  Since the first session is only one hour, some mentors decide to offer 1:1s immediately after the group session out of convenience for them. If you decide to go this route, be sure to alert the students to your plan.</a:t>
            </a:r>
          </a:p>
        </p:txBody>
      </p:sp>
    </p:spTree>
    <p:extLst>
      <p:ext uri="{BB962C8B-B14F-4D97-AF65-F5344CB8AC3E}">
        <p14:creationId xmlns:p14="http://schemas.microsoft.com/office/powerpoint/2010/main" val="144031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
          <p:cNvSpPr/>
          <p:nvPr/>
        </p:nvSpPr>
        <p:spPr>
          <a:xfrm>
            <a:off x="0" y="0"/>
            <a:ext cx="9144000" cy="5143500"/>
          </a:xfrm>
          <a:custGeom>
            <a:avLst/>
            <a:gdLst/>
            <a:ahLst/>
            <a:cxnLst/>
            <a:rect l="l" t="t" r="r" b="b"/>
            <a:pathLst>
              <a:path w="14630400" h="8229600" extrusionOk="0">
                <a:moveTo>
                  <a:pt x="0" y="8229600"/>
                </a:moveTo>
                <a:lnTo>
                  <a:pt x="14630400" y="8229600"/>
                </a:lnTo>
                <a:lnTo>
                  <a:pt x="14630400" y="0"/>
                </a:lnTo>
                <a:lnTo>
                  <a:pt x="0" y="0"/>
                </a:lnTo>
                <a:lnTo>
                  <a:pt x="0" y="822960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67" name="Google Shape;167;p3"/>
          <p:cNvSpPr txBox="1"/>
          <p:nvPr/>
        </p:nvSpPr>
        <p:spPr>
          <a:xfrm>
            <a:off x="420687" y="801292"/>
            <a:ext cx="2057469" cy="358800"/>
          </a:xfrm>
          <a:prstGeom prst="rect">
            <a:avLst/>
          </a:prstGeom>
          <a:noFill/>
          <a:ln>
            <a:noFill/>
          </a:ln>
        </p:spPr>
        <p:txBody>
          <a:bodyPr spcFirstLastPara="1" wrap="square" lIns="0" tIns="7950" rIns="0" bIns="0" anchor="t" anchorCtr="0">
            <a:noAutofit/>
          </a:bodyPr>
          <a:lstStyle/>
          <a:p>
            <a:pPr marL="12700">
              <a:buSzPts val="2300"/>
            </a:pPr>
            <a:r>
              <a:rPr lang="en" sz="2300" b="1" dirty="0">
                <a:solidFill>
                  <a:srgbClr val="FFFFFF"/>
                </a:solidFill>
                <a:latin typeface="Quattrocento Sans"/>
                <a:ea typeface="Quattrocento Sans"/>
                <a:cs typeface="Quattrocento Sans"/>
                <a:sym typeface="Quattrocento Sans"/>
              </a:rPr>
              <a:t>The Commitment</a:t>
            </a:r>
            <a:endParaRPr sz="2300" b="1" dirty="0">
              <a:solidFill>
                <a:schemeClr val="dk1"/>
              </a:solidFill>
              <a:latin typeface="Quattrocento Sans"/>
              <a:ea typeface="Quattrocento Sans"/>
              <a:cs typeface="Quattrocento Sans"/>
              <a:sym typeface="Quattrocento Sans"/>
            </a:endParaRPr>
          </a:p>
        </p:txBody>
      </p:sp>
      <p:sp>
        <p:nvSpPr>
          <p:cNvPr id="168" name="Google Shape;168;p3"/>
          <p:cNvSpPr/>
          <p:nvPr/>
        </p:nvSpPr>
        <p:spPr>
          <a:xfrm>
            <a:off x="4572000" y="0"/>
            <a:ext cx="2286000" cy="2571750"/>
          </a:xfrm>
          <a:custGeom>
            <a:avLst/>
            <a:gdLst/>
            <a:ahLst/>
            <a:cxnLst/>
            <a:rect l="l" t="t" r="r" b="b"/>
            <a:pathLst>
              <a:path w="3657600" h="4114800" extrusionOk="0">
                <a:moveTo>
                  <a:pt x="0" y="4114800"/>
                </a:moveTo>
                <a:lnTo>
                  <a:pt x="3657600" y="4114800"/>
                </a:lnTo>
                <a:lnTo>
                  <a:pt x="3657600" y="0"/>
                </a:lnTo>
                <a:lnTo>
                  <a:pt x="0" y="0"/>
                </a:lnTo>
                <a:lnTo>
                  <a:pt x="0" y="4114800"/>
                </a:lnTo>
                <a:close/>
              </a:path>
            </a:pathLst>
          </a:custGeom>
          <a:solidFill>
            <a:srgbClr val="2FE4D0"/>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69" name="Google Shape;169;p3"/>
          <p:cNvSpPr/>
          <p:nvPr/>
        </p:nvSpPr>
        <p:spPr>
          <a:xfrm>
            <a:off x="6859438" y="0"/>
            <a:ext cx="2284809" cy="2571750"/>
          </a:xfrm>
          <a:custGeom>
            <a:avLst/>
            <a:gdLst/>
            <a:ahLst/>
            <a:cxnLst/>
            <a:rect l="l" t="t" r="r" b="b"/>
            <a:pathLst>
              <a:path w="3655694" h="4114800" extrusionOk="0">
                <a:moveTo>
                  <a:pt x="0" y="4114800"/>
                </a:moveTo>
                <a:lnTo>
                  <a:pt x="3655301" y="4114800"/>
                </a:lnTo>
                <a:lnTo>
                  <a:pt x="3655301" y="0"/>
                </a:lnTo>
                <a:lnTo>
                  <a:pt x="0" y="0"/>
                </a:lnTo>
                <a:lnTo>
                  <a:pt x="0" y="4114800"/>
                </a:lnTo>
                <a:close/>
              </a:path>
            </a:pathLst>
          </a:custGeom>
          <a:solidFill>
            <a:srgbClr val="274A46"/>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0" name="Google Shape;170;p3"/>
          <p:cNvSpPr txBox="1">
            <a:spLocks noGrp="1"/>
          </p:cNvSpPr>
          <p:nvPr>
            <p:ph type="title"/>
          </p:nvPr>
        </p:nvSpPr>
        <p:spPr>
          <a:xfrm>
            <a:off x="4750594" y="711474"/>
            <a:ext cx="355800" cy="793200"/>
          </a:xfrm>
          <a:prstGeom prst="rect">
            <a:avLst/>
          </a:prstGeom>
          <a:noFill/>
          <a:ln>
            <a:noFill/>
          </a:ln>
        </p:spPr>
        <p:txBody>
          <a:bodyPr spcFirstLastPara="1" wrap="square" lIns="0" tIns="8725" rIns="0" bIns="0" anchor="t" anchorCtr="0">
            <a:noAutofit/>
          </a:bodyPr>
          <a:lstStyle/>
          <a:p>
            <a:r>
              <a:rPr lang="en" sz="5100" b="1">
                <a:solidFill>
                  <a:srgbClr val="000000"/>
                </a:solidFill>
              </a:rPr>
              <a:t>7</a:t>
            </a:r>
            <a:endParaRPr sz="5100" b="1"/>
          </a:p>
        </p:txBody>
      </p:sp>
      <p:sp>
        <p:nvSpPr>
          <p:cNvPr id="171" name="Google Shape;171;p3"/>
          <p:cNvSpPr txBox="1"/>
          <p:nvPr/>
        </p:nvSpPr>
        <p:spPr>
          <a:xfrm>
            <a:off x="4750594" y="1251224"/>
            <a:ext cx="1800300" cy="792600"/>
          </a:xfrm>
          <a:prstGeom prst="rect">
            <a:avLst/>
          </a:prstGeom>
          <a:noFill/>
          <a:ln>
            <a:noFill/>
          </a:ln>
        </p:spPr>
        <p:txBody>
          <a:bodyPr spcFirstLastPara="1" wrap="square" lIns="0" tIns="8725" rIns="0" bIns="0" anchor="t" anchorCtr="0">
            <a:noAutofit/>
          </a:bodyPr>
          <a:lstStyle/>
          <a:p>
            <a:pPr>
              <a:buSzPts val="5100"/>
            </a:pPr>
            <a:r>
              <a:rPr lang="en" sz="5100" b="1">
                <a:solidFill>
                  <a:schemeClr val="dk1"/>
                </a:solidFill>
                <a:latin typeface="Quattrocento Sans"/>
                <a:ea typeface="Quattrocento Sans"/>
                <a:cs typeface="Quattrocento Sans"/>
                <a:sym typeface="Quattrocento Sans"/>
              </a:rPr>
              <a:t>weeks</a:t>
            </a:r>
            <a:endParaRPr sz="5100" b="1">
              <a:solidFill>
                <a:schemeClr val="dk1"/>
              </a:solidFill>
              <a:latin typeface="Quattrocento Sans"/>
              <a:ea typeface="Quattrocento Sans"/>
              <a:cs typeface="Quattrocento Sans"/>
              <a:sym typeface="Quattrocento Sans"/>
            </a:endParaRPr>
          </a:p>
        </p:txBody>
      </p:sp>
      <p:sp>
        <p:nvSpPr>
          <p:cNvPr id="172" name="Google Shape;172;p3"/>
          <p:cNvSpPr/>
          <p:nvPr/>
        </p:nvSpPr>
        <p:spPr>
          <a:xfrm>
            <a:off x="874395" y="3701731"/>
            <a:ext cx="7468394" cy="0"/>
          </a:xfrm>
          <a:custGeom>
            <a:avLst/>
            <a:gdLst/>
            <a:ahLst/>
            <a:cxnLst/>
            <a:rect l="l" t="t" r="r" b="b"/>
            <a:pathLst>
              <a:path w="11949430" h="120000" extrusionOk="0">
                <a:moveTo>
                  <a:pt x="0" y="0"/>
                </a:moveTo>
                <a:lnTo>
                  <a:pt x="11949430"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3" name="Google Shape;173;p3"/>
          <p:cNvSpPr/>
          <p:nvPr/>
        </p:nvSpPr>
        <p:spPr>
          <a:xfrm>
            <a:off x="493951"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4" name="Google Shape;174;p3"/>
          <p:cNvSpPr/>
          <p:nvPr/>
        </p:nvSpPr>
        <p:spPr>
          <a:xfrm>
            <a:off x="493951"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5" name="Google Shape;175;p3"/>
          <p:cNvSpPr/>
          <p:nvPr/>
        </p:nvSpPr>
        <p:spPr>
          <a:xfrm>
            <a:off x="1768104"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6" name="Google Shape;176;p3"/>
          <p:cNvSpPr/>
          <p:nvPr/>
        </p:nvSpPr>
        <p:spPr>
          <a:xfrm>
            <a:off x="1768104"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7" name="Google Shape;177;p3"/>
          <p:cNvSpPr txBox="1"/>
          <p:nvPr/>
        </p:nvSpPr>
        <p:spPr>
          <a:xfrm>
            <a:off x="1901949" y="3545199"/>
            <a:ext cx="1485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1</a:t>
            </a:r>
            <a:endParaRPr sz="1900">
              <a:solidFill>
                <a:schemeClr val="dk1"/>
              </a:solidFill>
              <a:latin typeface="Quattrocento Sans"/>
              <a:ea typeface="Quattrocento Sans"/>
              <a:cs typeface="Quattrocento Sans"/>
              <a:sym typeface="Quattrocento Sans"/>
            </a:endParaRPr>
          </a:p>
        </p:txBody>
      </p:sp>
      <p:sp>
        <p:nvSpPr>
          <p:cNvPr id="178" name="Google Shape;178;p3"/>
          <p:cNvSpPr/>
          <p:nvPr/>
        </p:nvSpPr>
        <p:spPr>
          <a:xfrm>
            <a:off x="3042259"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79" name="Google Shape;179;p3"/>
          <p:cNvSpPr/>
          <p:nvPr/>
        </p:nvSpPr>
        <p:spPr>
          <a:xfrm>
            <a:off x="3042259"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0" name="Google Shape;180;p3"/>
          <p:cNvSpPr txBox="1"/>
          <p:nvPr/>
        </p:nvSpPr>
        <p:spPr>
          <a:xfrm>
            <a:off x="3175754" y="3545199"/>
            <a:ext cx="1488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2</a:t>
            </a:r>
            <a:endParaRPr sz="1900">
              <a:solidFill>
                <a:schemeClr val="dk1"/>
              </a:solidFill>
              <a:latin typeface="Quattrocento Sans"/>
              <a:ea typeface="Quattrocento Sans"/>
              <a:cs typeface="Quattrocento Sans"/>
              <a:sym typeface="Quattrocento Sans"/>
            </a:endParaRPr>
          </a:p>
        </p:txBody>
      </p:sp>
      <p:sp>
        <p:nvSpPr>
          <p:cNvPr id="181" name="Google Shape;181;p3"/>
          <p:cNvSpPr/>
          <p:nvPr/>
        </p:nvSpPr>
        <p:spPr>
          <a:xfrm>
            <a:off x="4316413"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2" name="Google Shape;182;p3"/>
          <p:cNvSpPr/>
          <p:nvPr/>
        </p:nvSpPr>
        <p:spPr>
          <a:xfrm>
            <a:off x="4316413"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3" name="Google Shape;183;p3"/>
          <p:cNvSpPr txBox="1"/>
          <p:nvPr/>
        </p:nvSpPr>
        <p:spPr>
          <a:xfrm>
            <a:off x="4447745" y="3545200"/>
            <a:ext cx="2847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3</a:t>
            </a:r>
            <a:endParaRPr sz="1900">
              <a:solidFill>
                <a:schemeClr val="dk1"/>
              </a:solidFill>
              <a:latin typeface="Quattrocento Sans"/>
              <a:ea typeface="Quattrocento Sans"/>
              <a:cs typeface="Quattrocento Sans"/>
              <a:sym typeface="Quattrocento Sans"/>
            </a:endParaRPr>
          </a:p>
        </p:txBody>
      </p:sp>
      <p:sp>
        <p:nvSpPr>
          <p:cNvPr id="184" name="Google Shape;184;p3"/>
          <p:cNvSpPr/>
          <p:nvPr/>
        </p:nvSpPr>
        <p:spPr>
          <a:xfrm>
            <a:off x="5590565"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5" name="Google Shape;185;p3"/>
          <p:cNvSpPr/>
          <p:nvPr/>
        </p:nvSpPr>
        <p:spPr>
          <a:xfrm>
            <a:off x="5590565"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6" name="Google Shape;186;p3"/>
          <p:cNvSpPr txBox="1"/>
          <p:nvPr/>
        </p:nvSpPr>
        <p:spPr>
          <a:xfrm>
            <a:off x="5724411" y="3545199"/>
            <a:ext cx="1485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4</a:t>
            </a:r>
            <a:endParaRPr sz="1900">
              <a:solidFill>
                <a:schemeClr val="dk1"/>
              </a:solidFill>
              <a:latin typeface="Quattrocento Sans"/>
              <a:ea typeface="Quattrocento Sans"/>
              <a:cs typeface="Quattrocento Sans"/>
              <a:sym typeface="Quattrocento Sans"/>
            </a:endParaRPr>
          </a:p>
        </p:txBody>
      </p:sp>
      <p:sp>
        <p:nvSpPr>
          <p:cNvPr id="187" name="Google Shape;187;p3"/>
          <p:cNvSpPr/>
          <p:nvPr/>
        </p:nvSpPr>
        <p:spPr>
          <a:xfrm>
            <a:off x="6864720"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8" name="Google Shape;188;p3"/>
          <p:cNvSpPr/>
          <p:nvPr/>
        </p:nvSpPr>
        <p:spPr>
          <a:xfrm>
            <a:off x="6864720"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38100" cap="flat" cmpd="sng">
            <a:solidFill>
              <a:srgbClr val="FFFF00"/>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89" name="Google Shape;189;p3"/>
          <p:cNvSpPr txBox="1"/>
          <p:nvPr/>
        </p:nvSpPr>
        <p:spPr>
          <a:xfrm>
            <a:off x="6998216" y="3545199"/>
            <a:ext cx="1488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5</a:t>
            </a:r>
            <a:endParaRPr sz="1900">
              <a:solidFill>
                <a:schemeClr val="dk1"/>
              </a:solidFill>
              <a:latin typeface="Quattrocento Sans"/>
              <a:ea typeface="Quattrocento Sans"/>
              <a:cs typeface="Quattrocento Sans"/>
              <a:sym typeface="Quattrocento Sans"/>
            </a:endParaRPr>
          </a:p>
        </p:txBody>
      </p:sp>
      <p:sp>
        <p:nvSpPr>
          <p:cNvPr id="190" name="Google Shape;190;p3"/>
          <p:cNvSpPr/>
          <p:nvPr/>
        </p:nvSpPr>
        <p:spPr>
          <a:xfrm>
            <a:off x="8138874"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w="38100">
            <a:solidFill>
              <a:srgbClr val="FFFF00"/>
            </a:solid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1" name="Google Shape;191;p3"/>
          <p:cNvSpPr/>
          <p:nvPr/>
        </p:nvSpPr>
        <p:spPr>
          <a:xfrm>
            <a:off x="8138874"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2" name="Google Shape;192;p3"/>
          <p:cNvSpPr txBox="1"/>
          <p:nvPr/>
        </p:nvSpPr>
        <p:spPr>
          <a:xfrm>
            <a:off x="8274987" y="3545199"/>
            <a:ext cx="143700" cy="301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6</a:t>
            </a:r>
            <a:endParaRPr sz="1900">
              <a:solidFill>
                <a:schemeClr val="dk1"/>
              </a:solidFill>
              <a:latin typeface="Quattrocento Sans"/>
              <a:ea typeface="Quattrocento Sans"/>
              <a:cs typeface="Quattrocento Sans"/>
              <a:sym typeface="Quattrocento Sans"/>
            </a:endParaRPr>
          </a:p>
        </p:txBody>
      </p:sp>
      <p:sp>
        <p:nvSpPr>
          <p:cNvPr id="193" name="Google Shape;193;p3"/>
          <p:cNvSpPr/>
          <p:nvPr/>
        </p:nvSpPr>
        <p:spPr>
          <a:xfrm>
            <a:off x="70580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4" name="Google Shape;194;p3"/>
          <p:cNvSpPr/>
          <p:nvPr/>
        </p:nvSpPr>
        <p:spPr>
          <a:xfrm>
            <a:off x="325014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5" name="Google Shape;195;p3"/>
          <p:cNvSpPr/>
          <p:nvPr/>
        </p:nvSpPr>
        <p:spPr>
          <a:xfrm>
            <a:off x="452826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6" name="Google Shape;196;p3"/>
          <p:cNvSpPr/>
          <p:nvPr/>
        </p:nvSpPr>
        <p:spPr>
          <a:xfrm>
            <a:off x="5794481"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7" name="Google Shape;197;p3"/>
          <p:cNvSpPr/>
          <p:nvPr/>
        </p:nvSpPr>
        <p:spPr>
          <a:xfrm>
            <a:off x="706863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8" name="Google Shape;198;p3"/>
          <p:cNvSpPr/>
          <p:nvPr/>
        </p:nvSpPr>
        <p:spPr>
          <a:xfrm>
            <a:off x="1917382"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99" name="Google Shape;199;p3"/>
          <p:cNvSpPr/>
          <p:nvPr/>
        </p:nvSpPr>
        <p:spPr>
          <a:xfrm>
            <a:off x="8346757"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200" name="Google Shape;200;p3"/>
          <p:cNvSpPr txBox="1"/>
          <p:nvPr/>
        </p:nvSpPr>
        <p:spPr>
          <a:xfrm>
            <a:off x="512946" y="4109656"/>
            <a:ext cx="385800" cy="237300"/>
          </a:xfrm>
          <a:prstGeom prst="rect">
            <a:avLst/>
          </a:prstGeom>
          <a:noFill/>
          <a:ln>
            <a:noFill/>
          </a:ln>
        </p:spPr>
        <p:txBody>
          <a:bodyPr spcFirstLastPara="1" wrap="square" lIns="0" tIns="3175" rIns="0" bIns="0" anchor="t" anchorCtr="0">
            <a:noAutofit/>
          </a:bodyPr>
          <a:lstStyle/>
          <a:p>
            <a:pPr marL="25400" indent="-12700">
              <a:lnSpc>
                <a:spcPct val="104200"/>
              </a:lnSpc>
              <a:buSzPts val="800"/>
            </a:pPr>
            <a:r>
              <a:rPr lang="en" sz="800">
                <a:solidFill>
                  <a:srgbClr val="FFFFFF"/>
                </a:solidFill>
                <a:latin typeface="Quattrocento Sans"/>
                <a:ea typeface="Quattrocento Sans"/>
                <a:cs typeface="Quattrocento Sans"/>
                <a:sym typeface="Quattrocento Sans"/>
              </a:rPr>
              <a:t>Prep and  logistics</a:t>
            </a:r>
            <a:endParaRPr sz="800">
              <a:solidFill>
                <a:schemeClr val="dk1"/>
              </a:solidFill>
              <a:latin typeface="Quattrocento Sans"/>
              <a:ea typeface="Quattrocento Sans"/>
              <a:cs typeface="Quattrocento Sans"/>
              <a:sym typeface="Quattrocento Sans"/>
            </a:endParaRPr>
          </a:p>
        </p:txBody>
      </p:sp>
      <p:sp>
        <p:nvSpPr>
          <p:cNvPr id="201" name="Google Shape;201;p3"/>
          <p:cNvSpPr txBox="1"/>
          <p:nvPr/>
        </p:nvSpPr>
        <p:spPr>
          <a:xfrm>
            <a:off x="4816000" y="4109642"/>
            <a:ext cx="1526100" cy="559200"/>
          </a:xfrm>
          <a:prstGeom prst="rect">
            <a:avLst/>
          </a:prstGeom>
          <a:noFill/>
          <a:ln>
            <a:noFill/>
          </a:ln>
        </p:spPr>
        <p:txBody>
          <a:bodyPr spcFirstLastPara="1" wrap="square" lIns="0" tIns="3175" rIns="0" bIns="0" anchor="t" anchorCtr="0">
            <a:noAutofit/>
          </a:bodyPr>
          <a:lstStyle/>
          <a:p>
            <a:pPr marL="12700" indent="127000">
              <a:lnSpc>
                <a:spcPct val="104200"/>
              </a:lnSpc>
              <a:buSzPts val="800"/>
            </a:pPr>
            <a:r>
              <a:rPr lang="en" sz="800">
                <a:solidFill>
                  <a:srgbClr val="FFFFFF"/>
                </a:solidFill>
                <a:latin typeface="Quattrocento Sans"/>
                <a:ea typeface="Quattrocento Sans"/>
                <a:cs typeface="Quattrocento Sans"/>
                <a:sym typeface="Quattrocento Sans"/>
              </a:rPr>
              <a:t>Weekly   Learning Labs</a:t>
            </a:r>
            <a:endParaRPr sz="800">
              <a:solidFill>
                <a:srgbClr val="FFFFFF"/>
              </a:solidFill>
              <a:latin typeface="Quattrocento Sans"/>
              <a:ea typeface="Quattrocento Sans"/>
              <a:cs typeface="Quattrocento Sans"/>
              <a:sym typeface="Quattrocento Sans"/>
            </a:endParaRPr>
          </a:p>
          <a:p>
            <a:pPr marL="12700" indent="127000">
              <a:lnSpc>
                <a:spcPct val="104200"/>
              </a:lnSpc>
              <a:buSzPts val="800"/>
            </a:pPr>
            <a:r>
              <a:rPr lang="en" sz="800">
                <a:solidFill>
                  <a:srgbClr val="FFFFFF"/>
                </a:solidFill>
                <a:latin typeface="Quattrocento Sans"/>
                <a:ea typeface="Quattrocento Sans"/>
                <a:cs typeface="Quattrocento Sans"/>
                <a:sym typeface="Quattrocento Sans"/>
              </a:rPr>
              <a:t>Group mentoring sessions</a:t>
            </a:r>
            <a:endParaRPr sz="800">
              <a:solidFill>
                <a:srgbClr val="FFFFFF"/>
              </a:solidFill>
              <a:latin typeface="Quattrocento Sans"/>
              <a:ea typeface="Quattrocento Sans"/>
              <a:cs typeface="Quattrocento Sans"/>
              <a:sym typeface="Quattrocento Sans"/>
            </a:endParaRPr>
          </a:p>
        </p:txBody>
      </p:sp>
      <p:sp>
        <p:nvSpPr>
          <p:cNvPr id="202" name="Google Shape;202;p3"/>
          <p:cNvSpPr txBox="1"/>
          <p:nvPr/>
        </p:nvSpPr>
        <p:spPr>
          <a:xfrm>
            <a:off x="1547723" y="3031041"/>
            <a:ext cx="805500" cy="235200"/>
          </a:xfrm>
          <a:prstGeom prst="rect">
            <a:avLst/>
          </a:prstGeom>
          <a:noFill/>
          <a:ln>
            <a:noFill/>
          </a:ln>
        </p:spPr>
        <p:txBody>
          <a:bodyPr spcFirstLastPara="1" wrap="square" lIns="0" tIns="3175" rIns="0" bIns="0" anchor="t" anchorCtr="0">
            <a:noAutofit/>
          </a:bodyPr>
          <a:lstStyle/>
          <a:p>
            <a:pPr marL="12700" indent="165100">
              <a:lnSpc>
                <a:spcPct val="104200"/>
              </a:lnSpc>
              <a:buSzPts val="800"/>
            </a:pPr>
            <a:r>
              <a:rPr lang="en" sz="800">
                <a:solidFill>
                  <a:srgbClr val="FFFFFF"/>
                </a:solidFill>
                <a:latin typeface="Quattrocento Sans"/>
                <a:ea typeface="Quattrocento Sans"/>
                <a:cs typeface="Quattrocento Sans"/>
                <a:sym typeface="Quattrocento Sans"/>
              </a:rPr>
              <a:t>Welcome  </a:t>
            </a:r>
            <a:br>
              <a:rPr lang="en" sz="800">
                <a:solidFill>
                  <a:srgbClr val="FFFFFF"/>
                </a:solidFill>
                <a:latin typeface="Quattrocento Sans"/>
                <a:ea typeface="Quattrocento Sans"/>
                <a:cs typeface="Quattrocento Sans"/>
                <a:sym typeface="Quattrocento Sans"/>
              </a:rPr>
            </a:br>
            <a:r>
              <a:rPr lang="en" sz="800">
                <a:solidFill>
                  <a:srgbClr val="FFFFFF"/>
                </a:solidFill>
                <a:latin typeface="Quattrocento Sans"/>
                <a:ea typeface="Quattrocento Sans"/>
                <a:cs typeface="Quattrocento Sans"/>
                <a:sym typeface="Quattrocento Sans"/>
              </a:rPr>
              <a:t>1:1’s with mentees</a:t>
            </a:r>
            <a:endParaRPr sz="800">
              <a:solidFill>
                <a:schemeClr val="dk1"/>
              </a:solidFill>
              <a:latin typeface="Quattrocento Sans"/>
              <a:ea typeface="Quattrocento Sans"/>
              <a:cs typeface="Quattrocento Sans"/>
              <a:sym typeface="Quattrocento Sans"/>
            </a:endParaRPr>
          </a:p>
        </p:txBody>
      </p:sp>
      <p:sp>
        <p:nvSpPr>
          <p:cNvPr id="203" name="Google Shape;203;p3"/>
          <p:cNvSpPr txBox="1"/>
          <p:nvPr/>
        </p:nvSpPr>
        <p:spPr>
          <a:xfrm>
            <a:off x="7977097" y="3150103"/>
            <a:ext cx="805500" cy="123300"/>
          </a:xfrm>
          <a:prstGeom prst="rect">
            <a:avLst/>
          </a:prstGeom>
          <a:noFill/>
          <a:ln>
            <a:noFill/>
          </a:ln>
        </p:spPr>
        <p:txBody>
          <a:bodyPr spcFirstLastPara="1" wrap="square" lIns="0" tIns="7950" rIns="0" bIns="0" anchor="t" anchorCtr="0">
            <a:noAutofit/>
          </a:bodyPr>
          <a:lstStyle/>
          <a:p>
            <a:pPr marL="12700">
              <a:buSzPts val="800"/>
            </a:pPr>
            <a:r>
              <a:rPr lang="en" sz="800">
                <a:solidFill>
                  <a:srgbClr val="FFFFFF"/>
                </a:solidFill>
                <a:latin typeface="Quattrocento Sans"/>
                <a:ea typeface="Quattrocento Sans"/>
                <a:cs typeface="Quattrocento Sans"/>
                <a:sym typeface="Quattrocento Sans"/>
              </a:rPr>
              <a:t>1:1’s with mentees</a:t>
            </a:r>
            <a:endParaRPr sz="800">
              <a:solidFill>
                <a:schemeClr val="dk1"/>
              </a:solidFill>
              <a:latin typeface="Quattrocento Sans"/>
              <a:ea typeface="Quattrocento Sans"/>
              <a:cs typeface="Quattrocento Sans"/>
              <a:sym typeface="Quattrocento Sans"/>
            </a:endParaRPr>
          </a:p>
        </p:txBody>
      </p:sp>
      <p:sp>
        <p:nvSpPr>
          <p:cNvPr id="204" name="Google Shape;204;p3"/>
          <p:cNvSpPr/>
          <p:nvPr/>
        </p:nvSpPr>
        <p:spPr>
          <a:xfrm>
            <a:off x="3246174" y="4088673"/>
            <a:ext cx="3826669" cy="0"/>
          </a:xfrm>
          <a:custGeom>
            <a:avLst/>
            <a:gdLst/>
            <a:ahLst/>
            <a:cxnLst/>
            <a:rect l="l" t="t" r="r" b="b"/>
            <a:pathLst>
              <a:path w="6122670" h="120000" extrusionOk="0">
                <a:moveTo>
                  <a:pt x="0" y="0"/>
                </a:moveTo>
                <a:lnTo>
                  <a:pt x="6122289"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205" name="Google Shape;205;p3"/>
          <p:cNvSpPr txBox="1"/>
          <p:nvPr/>
        </p:nvSpPr>
        <p:spPr>
          <a:xfrm>
            <a:off x="420688" y="144932"/>
            <a:ext cx="1283100" cy="123300"/>
          </a:xfrm>
          <a:prstGeom prst="rect">
            <a:avLst/>
          </a:prstGeom>
          <a:noFill/>
          <a:ln>
            <a:noFill/>
          </a:ln>
        </p:spPr>
        <p:txBody>
          <a:bodyPr spcFirstLastPara="1" wrap="square" lIns="0" tIns="7950" rIns="0" bIns="0" anchor="t" anchorCtr="0">
            <a:noAutofit/>
          </a:bodyPr>
          <a:lstStyle/>
          <a:p>
            <a:pPr marL="12700">
              <a:buSzPts val="800"/>
            </a:pPr>
            <a:r>
              <a:rPr lang="en" sz="800">
                <a:solidFill>
                  <a:srgbClr val="FFFFFF"/>
                </a:solidFill>
                <a:latin typeface="Quattrocento Sans"/>
                <a:ea typeface="Quattrocento Sans"/>
                <a:cs typeface="Quattrocento Sans"/>
                <a:sym typeface="Quattrocento Sans"/>
              </a:rPr>
              <a:t>Growth and Resilience in Tech</a:t>
            </a:r>
            <a:endParaRPr sz="800">
              <a:solidFill>
                <a:schemeClr val="dk1"/>
              </a:solidFill>
              <a:latin typeface="Quattrocento Sans"/>
              <a:ea typeface="Quattrocento Sans"/>
              <a:cs typeface="Quattrocento Sans"/>
              <a:sym typeface="Quattrocento Sans"/>
            </a:endParaRPr>
          </a:p>
        </p:txBody>
      </p:sp>
      <p:sp>
        <p:nvSpPr>
          <p:cNvPr id="206" name="Google Shape;206;p3"/>
          <p:cNvSpPr txBox="1"/>
          <p:nvPr/>
        </p:nvSpPr>
        <p:spPr>
          <a:xfrm>
            <a:off x="6916928" y="728871"/>
            <a:ext cx="2036700" cy="792600"/>
          </a:xfrm>
          <a:prstGeom prst="rect">
            <a:avLst/>
          </a:prstGeom>
          <a:noFill/>
          <a:ln>
            <a:noFill/>
          </a:ln>
        </p:spPr>
        <p:txBody>
          <a:bodyPr spcFirstLastPara="1" wrap="square" lIns="0" tIns="8725" rIns="0" bIns="0" anchor="t" anchorCtr="0">
            <a:noAutofit/>
          </a:bodyPr>
          <a:lstStyle/>
          <a:p>
            <a:pPr>
              <a:buSzPts val="5100"/>
            </a:pPr>
            <a:r>
              <a:rPr lang="en" sz="5100" b="1">
                <a:solidFill>
                  <a:srgbClr val="FFFFFF"/>
                </a:solidFill>
                <a:latin typeface="Quattrocento Sans"/>
                <a:ea typeface="Quattrocento Sans"/>
                <a:cs typeface="Quattrocento Sans"/>
                <a:sym typeface="Quattrocento Sans"/>
              </a:rPr>
              <a:t>~2 hr/</a:t>
            </a:r>
            <a:endParaRPr sz="5100" b="1">
              <a:solidFill>
                <a:schemeClr val="dk1"/>
              </a:solidFill>
              <a:latin typeface="Quattrocento Sans"/>
              <a:ea typeface="Quattrocento Sans"/>
              <a:cs typeface="Quattrocento Sans"/>
              <a:sym typeface="Quattrocento Sans"/>
            </a:endParaRPr>
          </a:p>
        </p:txBody>
      </p:sp>
      <p:sp>
        <p:nvSpPr>
          <p:cNvPr id="207" name="Google Shape;207;p3"/>
          <p:cNvSpPr txBox="1"/>
          <p:nvPr/>
        </p:nvSpPr>
        <p:spPr>
          <a:xfrm>
            <a:off x="7071343" y="1268621"/>
            <a:ext cx="1526100" cy="793200"/>
          </a:xfrm>
          <a:prstGeom prst="rect">
            <a:avLst/>
          </a:prstGeom>
          <a:noFill/>
          <a:ln>
            <a:noFill/>
          </a:ln>
        </p:spPr>
        <p:txBody>
          <a:bodyPr spcFirstLastPara="1" wrap="square" lIns="0" tIns="8725" rIns="0" bIns="0" anchor="t" anchorCtr="0">
            <a:noAutofit/>
          </a:bodyPr>
          <a:lstStyle/>
          <a:p>
            <a:pPr>
              <a:buSzPts val="5100"/>
            </a:pPr>
            <a:r>
              <a:rPr lang="en" sz="5100" b="1">
                <a:solidFill>
                  <a:srgbClr val="FFFFFF"/>
                </a:solidFill>
                <a:latin typeface="Quattrocento Sans"/>
                <a:ea typeface="Quattrocento Sans"/>
                <a:cs typeface="Quattrocento Sans"/>
                <a:sym typeface="Quattrocento Sans"/>
              </a:rPr>
              <a:t>week</a:t>
            </a:r>
            <a:endParaRPr sz="5100" b="1">
              <a:solidFill>
                <a:schemeClr val="dk1"/>
              </a:solidFill>
              <a:latin typeface="Quattrocento Sans"/>
              <a:ea typeface="Quattrocento Sans"/>
              <a:cs typeface="Quattrocento Sans"/>
              <a:sym typeface="Quattrocento Sans"/>
            </a:endParaRPr>
          </a:p>
        </p:txBody>
      </p:sp>
      <p:sp>
        <p:nvSpPr>
          <p:cNvPr id="208" name="Google Shape;208;p3"/>
          <p:cNvSpPr txBox="1"/>
          <p:nvPr/>
        </p:nvSpPr>
        <p:spPr>
          <a:xfrm>
            <a:off x="638050" y="3545200"/>
            <a:ext cx="415800" cy="415800"/>
          </a:xfrm>
          <a:prstGeom prst="rect">
            <a:avLst/>
          </a:prstGeom>
          <a:noFill/>
          <a:ln>
            <a:noFill/>
          </a:ln>
        </p:spPr>
        <p:txBody>
          <a:bodyPr spcFirstLastPara="1" wrap="square" lIns="0" tIns="7950" rIns="0" bIns="0" anchor="t" anchorCtr="0">
            <a:noAutofit/>
          </a:bodyPr>
          <a:lstStyle/>
          <a:p>
            <a:pPr marL="12700">
              <a:buSzPts val="1900"/>
            </a:pPr>
            <a:r>
              <a:rPr lang="en" sz="1900">
                <a:solidFill>
                  <a:srgbClr val="FFFFFF"/>
                </a:solidFill>
                <a:latin typeface="Quattrocento Sans"/>
                <a:ea typeface="Quattrocento Sans"/>
                <a:cs typeface="Quattrocento Sans"/>
                <a:sym typeface="Quattrocento Sans"/>
              </a:rPr>
              <a:t>0</a:t>
            </a:r>
            <a:endParaRPr sz="1900">
              <a:solidFill>
                <a:schemeClr val="dk1"/>
              </a:solidFill>
              <a:latin typeface="Quattrocento Sans"/>
              <a:ea typeface="Quattrocento Sans"/>
              <a:cs typeface="Quattrocento Sans"/>
              <a:sym typeface="Quattrocento Sans"/>
            </a:endParaRPr>
          </a:p>
        </p:txBody>
      </p:sp>
      <p:sp>
        <p:nvSpPr>
          <p:cNvPr id="45" name="Rounded Rectangular Callout 44">
            <a:extLst>
              <a:ext uri="{FF2B5EF4-FFF2-40B4-BE49-F238E27FC236}">
                <a16:creationId xmlns:a16="http://schemas.microsoft.com/office/drawing/2014/main" id="{5AAB65B7-0D30-3F43-81D2-065ED34D972D}"/>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100"/>
            </a:pPr>
            <a:r>
              <a:rPr lang="en-US" dirty="0">
                <a:solidFill>
                  <a:schemeClr val="bg1"/>
                </a:solidFill>
              </a:rPr>
              <a:t>In weeks 2, 3, 4, and 5 you will continue to meet as a group. These sessions are scheduled for 2 hours. </a:t>
            </a:r>
          </a:p>
          <a:p>
            <a:pPr lvl="0">
              <a:buSzPts val="1100"/>
            </a:pPr>
            <a:endParaRPr lang="en-US" dirty="0">
              <a:solidFill>
                <a:schemeClr val="bg1"/>
              </a:solidFill>
            </a:endParaRPr>
          </a:p>
          <a:p>
            <a:pPr lvl="0">
              <a:buSzPts val="1100"/>
            </a:pPr>
            <a:r>
              <a:rPr lang="en-US" dirty="0">
                <a:solidFill>
                  <a:schemeClr val="bg1"/>
                </a:solidFill>
              </a:rPr>
              <a:t>Week 5’s group session is when the group portion of the program ends. When this session has concluded that, mentors will invite 1:1s with “their” half of the mentees to close out the program. We anticipate that this might happen in Week 6, so we have asked mentees to commit to a 6 week program.</a:t>
            </a:r>
          </a:p>
        </p:txBody>
      </p:sp>
    </p:spTree>
    <p:extLst>
      <p:ext uri="{BB962C8B-B14F-4D97-AF65-F5344CB8AC3E}">
        <p14:creationId xmlns:p14="http://schemas.microsoft.com/office/powerpoint/2010/main" val="32438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
          <p:cNvSpPr txBox="1">
            <a:spLocks noGrp="1"/>
          </p:cNvSpPr>
          <p:nvPr>
            <p:ph type="title"/>
          </p:nvPr>
        </p:nvSpPr>
        <p:spPr>
          <a:xfrm>
            <a:off x="387887" y="445025"/>
            <a:ext cx="8520600" cy="572700"/>
          </a:xfrm>
          <a:prstGeom prst="rect">
            <a:avLst/>
          </a:prstGeom>
          <a:noFill/>
          <a:ln>
            <a:noFill/>
          </a:ln>
        </p:spPr>
        <p:txBody>
          <a:bodyPr spcFirstLastPara="1" wrap="square" lIns="91425" tIns="91425" rIns="91425" bIns="91425" anchor="t" anchorCtr="0">
            <a:noAutofit/>
          </a:bodyPr>
          <a:lstStyle/>
          <a:p>
            <a:r>
              <a:rPr lang="en"/>
              <a:t>Preparation</a:t>
            </a:r>
            <a:br>
              <a:rPr lang="en"/>
            </a:br>
            <a:br>
              <a:rPr lang="en"/>
            </a:br>
            <a:endParaRPr/>
          </a:p>
        </p:txBody>
      </p:sp>
      <p:sp>
        <p:nvSpPr>
          <p:cNvPr id="214" name="Google Shape;214;p4"/>
          <p:cNvSpPr txBox="1">
            <a:spLocks noGrp="1"/>
          </p:cNvSpPr>
          <p:nvPr>
            <p:ph type="body" idx="1"/>
          </p:nvPr>
        </p:nvSpPr>
        <p:spPr>
          <a:xfrm>
            <a:off x="498246" y="1017725"/>
            <a:ext cx="8520600" cy="3451056"/>
          </a:xfrm>
          <a:prstGeom prst="rect">
            <a:avLst/>
          </a:prstGeom>
          <a:noFill/>
          <a:ln>
            <a:noFill/>
          </a:ln>
        </p:spPr>
        <p:txBody>
          <a:bodyPr spcFirstLastPara="1" wrap="square" lIns="91425" tIns="91425" rIns="91425" bIns="91425" anchor="t" anchorCtr="0">
            <a:noAutofit/>
          </a:bodyPr>
          <a:lstStyle/>
          <a:p>
            <a:pPr indent="-355600">
              <a:buSzPts val="2000"/>
            </a:pPr>
            <a:r>
              <a:rPr lang="en" sz="2000" dirty="0"/>
              <a:t>4 training sessions</a:t>
            </a:r>
            <a:endParaRPr sz="2000" dirty="0"/>
          </a:p>
          <a:p>
            <a:pPr lvl="1" indent="-355600">
              <a:spcBef>
                <a:spcPts val="0"/>
              </a:spcBef>
              <a:buSzPts val="2000"/>
            </a:pPr>
            <a:r>
              <a:rPr lang="en" sz="2000" dirty="0"/>
              <a:t>2 hours per session</a:t>
            </a:r>
            <a:endParaRPr sz="2000" dirty="0"/>
          </a:p>
          <a:p>
            <a:pPr indent="-355600">
              <a:buSzPts val="2000"/>
            </a:pPr>
            <a:r>
              <a:rPr lang="en" sz="2000" dirty="0"/>
              <a:t>Self-guided work between sessions</a:t>
            </a:r>
            <a:endParaRPr sz="2000" dirty="0"/>
          </a:p>
          <a:p>
            <a:pPr lvl="1" indent="-355600">
              <a:spcBef>
                <a:spcPts val="0"/>
              </a:spcBef>
              <a:buSzPts val="2000"/>
            </a:pPr>
            <a:r>
              <a:rPr lang="en" sz="1600" dirty="0"/>
              <a:t>3 self-guided modules, approximately 30-45 mins each</a:t>
            </a:r>
            <a:endParaRPr sz="1600" dirty="0"/>
          </a:p>
          <a:p>
            <a:pPr lvl="1" indent="-355600">
              <a:spcBef>
                <a:spcPts val="0"/>
              </a:spcBef>
              <a:buSzPts val="2000"/>
            </a:pPr>
            <a:r>
              <a:rPr lang="en" sz="1600" dirty="0"/>
              <a:t>Complete after Session 1, 2, and 3 </a:t>
            </a:r>
            <a:endParaRPr sz="1600" dirty="0"/>
          </a:p>
          <a:p>
            <a:pPr marL="114300" indent="0">
              <a:buNone/>
            </a:pPr>
            <a:endParaRPr sz="2000" dirty="0"/>
          </a:p>
          <a:p>
            <a:pPr marL="114300" indent="0">
              <a:buNone/>
            </a:pPr>
            <a:r>
              <a:rPr lang="en" sz="2000" dirty="0"/>
              <a:t>All efforts to match you to co-mentor will be made</a:t>
            </a:r>
            <a:endParaRPr sz="2000" dirty="0"/>
          </a:p>
          <a:p>
            <a:pPr indent="-355600">
              <a:buSzPts val="2000"/>
            </a:pPr>
            <a:r>
              <a:rPr lang="en" sz="2000" dirty="0"/>
              <a:t>In rare cases, a trio of mentors will work together </a:t>
            </a:r>
            <a:endParaRPr sz="2000" dirty="0"/>
          </a:p>
          <a:p>
            <a:pPr marL="114300" indent="0">
              <a:buNone/>
            </a:pPr>
            <a:endParaRPr dirty="0"/>
          </a:p>
          <a:p>
            <a:pPr marL="114300" indent="0">
              <a:buNone/>
            </a:pPr>
            <a:br>
              <a:rPr lang="en" dirty="0"/>
            </a:br>
            <a:endParaRPr dirty="0"/>
          </a:p>
        </p:txBody>
      </p:sp>
      <p:sp>
        <p:nvSpPr>
          <p:cNvPr id="4" name="Rounded Rectangular Callout 3">
            <a:extLst>
              <a:ext uri="{FF2B5EF4-FFF2-40B4-BE49-F238E27FC236}">
                <a16:creationId xmlns:a16="http://schemas.microsoft.com/office/drawing/2014/main" id="{510D5290-F586-1B4B-96F0-FC25F240AFB3}"/>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50" lvl="0">
              <a:buSzPts val="1100"/>
            </a:pPr>
            <a:r>
              <a:rPr lang="en-US" dirty="0"/>
              <a:t>To prepare to lead a cohort, mentors must attend four training sessions (2 hours each in duration). Mentors will also complete approximately 2 hours of self-guided work, organized into smaller assignments (each 30-45 minutes). You complete these at your own convenience, after training sessions 1, 2, and 3. These short assignments are directly aligned with the next training session and they also provide important information that we use to match you to your co-mentor.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8"/>
          <p:cNvSpPr txBox="1">
            <a:spLocks noGrp="1"/>
          </p:cNvSpPr>
          <p:nvPr>
            <p:ph type="title"/>
          </p:nvPr>
        </p:nvSpPr>
        <p:spPr>
          <a:xfrm>
            <a:off x="458489" y="445026"/>
            <a:ext cx="8520600" cy="453609"/>
          </a:xfrm>
          <a:prstGeom prst="rect">
            <a:avLst/>
          </a:prstGeom>
          <a:noFill/>
          <a:ln>
            <a:noFill/>
          </a:ln>
        </p:spPr>
        <p:txBody>
          <a:bodyPr spcFirstLastPara="1" wrap="square" lIns="91425" tIns="91425" rIns="91425" bIns="91425" anchor="t" anchorCtr="0">
            <a:noAutofit/>
          </a:bodyPr>
          <a:lstStyle/>
          <a:p>
            <a:r>
              <a:rPr lang="en" dirty="0">
                <a:latin typeface="Quattrocento Sans"/>
                <a:ea typeface="Quattrocento Sans"/>
                <a:cs typeface="Quattrocento Sans"/>
                <a:sym typeface="Quattrocento Sans"/>
              </a:rPr>
              <a:t>Who makes a good mentor?</a:t>
            </a:r>
            <a:endParaRPr dirty="0">
              <a:latin typeface="Quattrocento Sans"/>
              <a:ea typeface="Quattrocento Sans"/>
              <a:cs typeface="Quattrocento Sans"/>
              <a:sym typeface="Quattrocento Sans"/>
            </a:endParaRPr>
          </a:p>
        </p:txBody>
      </p:sp>
      <p:sp>
        <p:nvSpPr>
          <p:cNvPr id="221" name="Google Shape;221;p8"/>
          <p:cNvSpPr txBox="1">
            <a:spLocks noGrp="1"/>
          </p:cNvSpPr>
          <p:nvPr>
            <p:ph type="body" idx="1"/>
          </p:nvPr>
        </p:nvSpPr>
        <p:spPr>
          <a:xfrm>
            <a:off x="458489" y="1152475"/>
            <a:ext cx="7318810" cy="3416400"/>
          </a:xfrm>
          <a:prstGeom prst="rect">
            <a:avLst/>
          </a:prstGeom>
          <a:noFill/>
          <a:ln>
            <a:noFill/>
          </a:ln>
        </p:spPr>
        <p:txBody>
          <a:bodyPr spcFirstLastPara="1" wrap="square" lIns="91425" tIns="91425" rIns="91425" bIns="91425" anchor="t" anchorCtr="0">
            <a:noAutofit/>
          </a:bodyPr>
          <a:lstStyle/>
          <a:p>
            <a:r>
              <a:rPr lang="en" sz="1800"/>
              <a:t>Someone willing to share their experience with new college students</a:t>
            </a:r>
            <a:endParaRPr/>
          </a:p>
          <a:p>
            <a:r>
              <a:rPr lang="en" sz="1800"/>
              <a:t>Someone who is interested in encouraging students to try new strategies for problem-solving and working in teams</a:t>
            </a:r>
            <a:endParaRPr/>
          </a:p>
          <a:p>
            <a:r>
              <a:rPr lang="en" sz="1800"/>
              <a:t>Someone willing to collaborate, learn from, and share the space with a co-mentor</a:t>
            </a:r>
            <a:endParaRPr/>
          </a:p>
          <a:p>
            <a:r>
              <a:rPr lang="en" sz="1800"/>
              <a:t>Someone interested in learning more about mentoring</a:t>
            </a:r>
            <a:endParaRPr/>
          </a:p>
          <a:p>
            <a:r>
              <a:rPr lang="en" sz="1800"/>
              <a:t>Someone who wants to create a more inclusive tech environment</a:t>
            </a:r>
            <a:endParaRPr/>
          </a:p>
          <a:p>
            <a:r>
              <a:rPr lang="en" sz="1800"/>
              <a:t>Someone willing to commit to the training and program dates </a:t>
            </a:r>
            <a:endParaRPr/>
          </a:p>
        </p:txBody>
      </p:sp>
      <p:sp>
        <p:nvSpPr>
          <p:cNvPr id="4" name="Rounded Rectangular Callout 3">
            <a:extLst>
              <a:ext uri="{FF2B5EF4-FFF2-40B4-BE49-F238E27FC236}">
                <a16:creationId xmlns:a16="http://schemas.microsoft.com/office/drawing/2014/main" id="{029A6C45-B5D0-1044-AC79-623A3DF8E509}"/>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100"/>
            </a:pPr>
            <a:r>
              <a:rPr lang="en-US" dirty="0"/>
              <a:t>And who makes a good mentor?</a:t>
            </a:r>
          </a:p>
          <a:p>
            <a:pPr lvl="0">
              <a:buSzPts val="1100"/>
            </a:pPr>
            <a:r>
              <a:rPr lang="en-US" dirty="0"/>
              <a:t>This is just an initial list of the qualities that contribute to being a good mentor. We are confident that you have what you need inside of you, especially if you are willing to learn from the training and from your co-mentor, to be an effective mentor in this program.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b746fd765c_0_0"/>
          <p:cNvSpPr txBox="1">
            <a:spLocks noGrp="1"/>
          </p:cNvSpPr>
          <p:nvPr>
            <p:ph type="title"/>
          </p:nvPr>
        </p:nvSpPr>
        <p:spPr>
          <a:xfrm>
            <a:off x="498246" y="445025"/>
            <a:ext cx="8520600" cy="572700"/>
          </a:xfrm>
          <a:prstGeom prst="rect">
            <a:avLst/>
          </a:prstGeom>
        </p:spPr>
        <p:txBody>
          <a:bodyPr spcFirstLastPara="1" wrap="square" lIns="91425" tIns="91425" rIns="91425" bIns="91425" anchor="t" anchorCtr="0">
            <a:noAutofit/>
          </a:bodyPr>
          <a:lstStyle/>
          <a:p>
            <a:r>
              <a:rPr lang="en" dirty="0"/>
              <a:t>Thank you for stepping forward!</a:t>
            </a:r>
            <a:endParaRPr dirty="0"/>
          </a:p>
        </p:txBody>
      </p:sp>
      <p:sp>
        <p:nvSpPr>
          <p:cNvPr id="3" name="Rounded Rectangular Callout 2">
            <a:extLst>
              <a:ext uri="{FF2B5EF4-FFF2-40B4-BE49-F238E27FC236}">
                <a16:creationId xmlns:a16="http://schemas.microsoft.com/office/drawing/2014/main" id="{6955C520-FD9D-1D46-94F5-BCB4625B3735}"/>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Finally, thank you for stepping forward. Students need mentors willing to step forward to make a difference.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0" y="2145874"/>
            <a:ext cx="8520600" cy="841800"/>
          </a:xfrm>
          <a:prstGeom prst="rect">
            <a:avLst/>
          </a:prstGeom>
          <a:noFill/>
          <a:ln>
            <a:noFill/>
          </a:ln>
        </p:spPr>
        <p:txBody>
          <a:bodyPr spcFirstLastPara="1" wrap="square" lIns="91425" tIns="91425" rIns="91425" bIns="91425" anchor="ctr" anchorCtr="0">
            <a:noAutofit/>
          </a:bodyPr>
          <a:lstStyle/>
          <a:p>
            <a:r>
              <a:rPr lang="en"/>
              <a:t>Co-mentor model</a:t>
            </a:r>
            <a:br>
              <a:rPr lang="en"/>
            </a:br>
            <a:br>
              <a:rPr lang="en"/>
            </a:br>
            <a:r>
              <a:rPr lang="en"/>
              <a:t>   you      +     co-mentor</a:t>
            </a:r>
            <a:br>
              <a:rPr lang="en"/>
            </a:br>
            <a:endParaRPr/>
          </a:p>
        </p:txBody>
      </p:sp>
      <p:sp>
        <p:nvSpPr>
          <p:cNvPr id="86" name="Google Shape;86;p6"/>
          <p:cNvSpPr/>
          <p:nvPr/>
        </p:nvSpPr>
        <p:spPr>
          <a:xfrm>
            <a:off x="2436049" y="2150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87" name="Google Shape;87;p6"/>
          <p:cNvSpPr/>
          <p:nvPr/>
        </p:nvSpPr>
        <p:spPr>
          <a:xfrm>
            <a:off x="5213830" y="2145875"/>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6" name="Rounded Rectangular Callout 5">
            <a:extLst>
              <a:ext uri="{FF2B5EF4-FFF2-40B4-BE49-F238E27FC236}">
                <a16:creationId xmlns:a16="http://schemas.microsoft.com/office/drawing/2014/main" id="{DAB81564-8491-E94F-A979-2F78F93956A5}"/>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Let’s explain why we use this particular program model.</a:t>
            </a:r>
          </a:p>
          <a:p>
            <a:pPr marL="457200" lvl="0" indent="-298450">
              <a:buSzPts val="1100"/>
              <a:buChar char="●"/>
            </a:pPr>
            <a:r>
              <a:rPr lang="en-US" dirty="0"/>
              <a:t>This program uses a co-mentor model. Many mentoring programs have a 1:1 structure, where one mentor works with one student.</a:t>
            </a:r>
          </a:p>
          <a:p>
            <a:pPr marL="457200" lvl="0" indent="-298450">
              <a:buSzPts val="1100"/>
              <a:buChar char="●"/>
            </a:pPr>
            <a:r>
              <a:rPr lang="en-US" dirty="0"/>
              <a:t>While there are advantages of a 1:1 program model, there are also drawbacks. Few mentors have all of the characteristics that any one student seeks in mentoring. Having two mentors helps to broaden students’ access to mentoring by providing access to two mentors who have different and complementary qualities. </a:t>
            </a:r>
          </a:p>
          <a:p>
            <a:pPr marL="457200" lvl="0" indent="-298450">
              <a:buSzPts val="1100"/>
              <a:buChar char="●"/>
            </a:pPr>
            <a:r>
              <a:rPr lang="en-US" dirty="0"/>
              <a:t>A co-mentor model also promotes learning and community-building among mentors. This is a great opportunity to strengthen and practice your own communication and teamwork skills. As co-mentors are matched to each other so that you deliberately complement each other, in terms of your role, your confidence, your backgrounds and experiences, we know that this is a challenge and opportunity for co-mentors. Our pilot mentors told us their work with a co-mentor, and as part of the larger mentoring community, was an enriching aspect of their Microsoft experience.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af9a42bcaf_0_0"/>
          <p:cNvSpPr txBox="1">
            <a:spLocks noGrp="1"/>
          </p:cNvSpPr>
          <p:nvPr>
            <p:ph type="title"/>
          </p:nvPr>
        </p:nvSpPr>
        <p:spPr>
          <a:xfrm>
            <a:off x="0" y="2145874"/>
            <a:ext cx="8520600" cy="841800"/>
          </a:xfrm>
          <a:prstGeom prst="rect">
            <a:avLst/>
          </a:prstGeom>
          <a:noFill/>
          <a:ln>
            <a:noFill/>
          </a:ln>
        </p:spPr>
        <p:txBody>
          <a:bodyPr spcFirstLastPara="1" wrap="square" lIns="91425" tIns="91425" rIns="91425" bIns="91425" anchor="ctr" anchorCtr="0">
            <a:noAutofit/>
          </a:bodyPr>
          <a:lstStyle/>
          <a:p>
            <a:r>
              <a:rPr lang="en" dirty="0"/>
              <a:t>Co-mentor model</a:t>
            </a:r>
            <a:br>
              <a:rPr lang="en" dirty="0"/>
            </a:br>
            <a:br>
              <a:rPr lang="en" dirty="0"/>
            </a:br>
            <a:r>
              <a:rPr lang="en" dirty="0"/>
              <a:t>   you      +     co-mentor</a:t>
            </a:r>
            <a:br>
              <a:rPr lang="en" dirty="0"/>
            </a:br>
            <a:r>
              <a:rPr lang="en" dirty="0"/>
              <a:t>Cohort of mentees</a:t>
            </a:r>
            <a:endParaRPr dirty="0"/>
          </a:p>
        </p:txBody>
      </p:sp>
      <p:sp>
        <p:nvSpPr>
          <p:cNvPr id="93" name="Google Shape;93;gaf9a42bcaf_0_0"/>
          <p:cNvSpPr/>
          <p:nvPr/>
        </p:nvSpPr>
        <p:spPr>
          <a:xfrm>
            <a:off x="2436049" y="2150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94" name="Google Shape;94;gaf9a42bcaf_0_0"/>
          <p:cNvSpPr/>
          <p:nvPr/>
        </p:nvSpPr>
        <p:spPr>
          <a:xfrm>
            <a:off x="5213830" y="2145875"/>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95" name="Google Shape;95;gaf9a42bcaf_0_0"/>
          <p:cNvSpPr/>
          <p:nvPr/>
        </p:nvSpPr>
        <p:spPr>
          <a:xfrm>
            <a:off x="1635342" y="3846785"/>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96" name="Google Shape;96;gaf9a42bcaf_0_0"/>
          <p:cNvSpPr/>
          <p:nvPr/>
        </p:nvSpPr>
        <p:spPr>
          <a:xfrm>
            <a:off x="2291976" y="3846784"/>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97" name="Google Shape;97;gaf9a42bcaf_0_0"/>
          <p:cNvSpPr/>
          <p:nvPr/>
        </p:nvSpPr>
        <p:spPr>
          <a:xfrm>
            <a:off x="2948610" y="3846784"/>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98" name="Google Shape;98;gaf9a42bcaf_0_0"/>
          <p:cNvSpPr/>
          <p:nvPr/>
        </p:nvSpPr>
        <p:spPr>
          <a:xfrm>
            <a:off x="1711542" y="444850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99" name="Google Shape;99;gaf9a42bcaf_0_0"/>
          <p:cNvSpPr/>
          <p:nvPr/>
        </p:nvSpPr>
        <p:spPr>
          <a:xfrm>
            <a:off x="2291976" y="444850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0" name="Google Shape;100;gaf9a42bcaf_0_0"/>
          <p:cNvSpPr/>
          <p:nvPr/>
        </p:nvSpPr>
        <p:spPr>
          <a:xfrm>
            <a:off x="2980787" y="4448501"/>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1" name="Google Shape;101;gaf9a42bcaf_0_0"/>
          <p:cNvSpPr/>
          <p:nvPr/>
        </p:nvSpPr>
        <p:spPr>
          <a:xfrm>
            <a:off x="4627638" y="3846783"/>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2" name="Google Shape;102;gaf9a42bcaf_0_0"/>
          <p:cNvSpPr/>
          <p:nvPr/>
        </p:nvSpPr>
        <p:spPr>
          <a:xfrm>
            <a:off x="5277679" y="38467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3" name="Google Shape;103;gaf9a42bcaf_0_0"/>
          <p:cNvSpPr/>
          <p:nvPr/>
        </p:nvSpPr>
        <p:spPr>
          <a:xfrm>
            <a:off x="5909376" y="38467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4" name="Google Shape;104;gaf9a42bcaf_0_0"/>
          <p:cNvSpPr/>
          <p:nvPr/>
        </p:nvSpPr>
        <p:spPr>
          <a:xfrm>
            <a:off x="4621331" y="4448501"/>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5" name="Google Shape;105;gaf9a42bcaf_0_0"/>
          <p:cNvSpPr/>
          <p:nvPr/>
        </p:nvSpPr>
        <p:spPr>
          <a:xfrm>
            <a:off x="5277679" y="4418283"/>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6" name="Google Shape;106;gaf9a42bcaf_0_0"/>
          <p:cNvSpPr/>
          <p:nvPr/>
        </p:nvSpPr>
        <p:spPr>
          <a:xfrm>
            <a:off x="5921022" y="44182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7" name="Google Shape;107;gaf9a42bcaf_0_0"/>
          <p:cNvSpPr/>
          <p:nvPr/>
        </p:nvSpPr>
        <p:spPr>
          <a:xfrm>
            <a:off x="1052967" y="38468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8" name="Google Shape;108;gaf9a42bcaf_0_0"/>
          <p:cNvSpPr/>
          <p:nvPr/>
        </p:nvSpPr>
        <p:spPr>
          <a:xfrm>
            <a:off x="1052967" y="4442785"/>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09" name="Google Shape;109;gaf9a42bcaf_0_0"/>
          <p:cNvSpPr/>
          <p:nvPr/>
        </p:nvSpPr>
        <p:spPr>
          <a:xfrm>
            <a:off x="6470642" y="38468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10" name="Google Shape;110;gaf9a42bcaf_0_0"/>
          <p:cNvSpPr/>
          <p:nvPr/>
        </p:nvSpPr>
        <p:spPr>
          <a:xfrm>
            <a:off x="6470642" y="44183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21" name="Rounded Rectangular Callout 20">
            <a:extLst>
              <a:ext uri="{FF2B5EF4-FFF2-40B4-BE49-F238E27FC236}">
                <a16:creationId xmlns:a16="http://schemas.microsoft.com/office/drawing/2014/main" id="{3C3FDE10-5C73-0443-8F6A-C8FEE5CBDB84}"/>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schemeClr val="bg1"/>
                </a:solidFill>
              </a:rPr>
              <a:t>This program also includes the feature of a cohort of mentees. In total there will be 12-16 student mentees in each cohort. </a:t>
            </a:r>
          </a:p>
          <a:p>
            <a:pPr marL="457200" lvl="0" indent="-298450">
              <a:buSzPts val="1100"/>
              <a:buChar char="●"/>
            </a:pPr>
            <a:r>
              <a:rPr lang="en-US" dirty="0">
                <a:solidFill>
                  <a:schemeClr val="bg1"/>
                </a:solidFill>
              </a:rPr>
              <a:t>By having a cohort of mentees working together, this program model encourages students to connect to each other. This is intentional, to reduce isolation and promote a sense of connection. All too often, students believe they are the only one who feels a sense of uncertainty, lack of confidence, or that they don’t belong. The program sessions are designed to get students interacting with each other.</a:t>
            </a:r>
          </a:p>
          <a:p>
            <a:pPr marL="457200" lvl="0" indent="-298450">
              <a:buSzPts val="1100"/>
              <a:buChar char="●"/>
            </a:pPr>
            <a:r>
              <a:rPr lang="en-US" dirty="0">
                <a:solidFill>
                  <a:schemeClr val="bg1"/>
                </a:solidFill>
              </a:rPr>
              <a:t>There is enough time in the program for the group to connect to one another.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af9a42bcaf_0_23"/>
          <p:cNvSpPr txBox="1">
            <a:spLocks noGrp="1"/>
          </p:cNvSpPr>
          <p:nvPr>
            <p:ph type="title"/>
          </p:nvPr>
        </p:nvSpPr>
        <p:spPr>
          <a:xfrm>
            <a:off x="201223" y="2145874"/>
            <a:ext cx="8520600" cy="841800"/>
          </a:xfrm>
          <a:prstGeom prst="rect">
            <a:avLst/>
          </a:prstGeom>
          <a:noFill/>
          <a:ln>
            <a:noFill/>
          </a:ln>
        </p:spPr>
        <p:txBody>
          <a:bodyPr spcFirstLastPara="1" wrap="square" lIns="91425" tIns="91425" rIns="91425" bIns="91425" anchor="ctr" anchorCtr="0">
            <a:noAutofit/>
          </a:bodyPr>
          <a:lstStyle/>
          <a:p>
            <a:r>
              <a:rPr lang="en"/>
              <a:t>Co-mentor model</a:t>
            </a:r>
            <a:br>
              <a:rPr lang="en"/>
            </a:br>
            <a:br>
              <a:rPr lang="en"/>
            </a:br>
            <a:r>
              <a:rPr lang="en"/>
              <a:t>   you      +     co-mentor</a:t>
            </a:r>
            <a:br>
              <a:rPr lang="en"/>
            </a:br>
            <a:r>
              <a:rPr lang="en"/>
              <a:t>Cohort of 12-16 mentees</a:t>
            </a:r>
            <a:endParaRPr/>
          </a:p>
        </p:txBody>
      </p:sp>
      <p:sp>
        <p:nvSpPr>
          <p:cNvPr id="116" name="Google Shape;116;gaf9a42bcaf_0_23"/>
          <p:cNvSpPr/>
          <p:nvPr/>
        </p:nvSpPr>
        <p:spPr>
          <a:xfrm>
            <a:off x="2637272" y="2150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17" name="Google Shape;117;gaf9a42bcaf_0_23"/>
          <p:cNvSpPr/>
          <p:nvPr/>
        </p:nvSpPr>
        <p:spPr>
          <a:xfrm>
            <a:off x="5415053" y="2145875"/>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a:buSzPts val="1100"/>
            </a:pPr>
            <a:endParaRPr sz="1100">
              <a:solidFill>
                <a:schemeClr val="dk1"/>
              </a:solidFill>
              <a:latin typeface="Calibri"/>
              <a:ea typeface="Calibri"/>
              <a:cs typeface="Calibri"/>
              <a:sym typeface="Calibri"/>
            </a:endParaRPr>
          </a:p>
        </p:txBody>
      </p:sp>
      <p:sp>
        <p:nvSpPr>
          <p:cNvPr id="118" name="Google Shape;118;gaf9a42bcaf_0_23"/>
          <p:cNvSpPr/>
          <p:nvPr/>
        </p:nvSpPr>
        <p:spPr>
          <a:xfrm>
            <a:off x="1836565" y="3846785"/>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19" name="Google Shape;119;gaf9a42bcaf_0_23"/>
          <p:cNvSpPr/>
          <p:nvPr/>
        </p:nvSpPr>
        <p:spPr>
          <a:xfrm>
            <a:off x="2493199" y="3846784"/>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0" name="Google Shape;120;gaf9a42bcaf_0_23"/>
          <p:cNvSpPr/>
          <p:nvPr/>
        </p:nvSpPr>
        <p:spPr>
          <a:xfrm>
            <a:off x="3149833" y="3846784"/>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1" name="Google Shape;121;gaf9a42bcaf_0_23"/>
          <p:cNvSpPr/>
          <p:nvPr/>
        </p:nvSpPr>
        <p:spPr>
          <a:xfrm>
            <a:off x="1912765" y="444850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2" name="Google Shape;122;gaf9a42bcaf_0_23"/>
          <p:cNvSpPr/>
          <p:nvPr/>
        </p:nvSpPr>
        <p:spPr>
          <a:xfrm>
            <a:off x="2493199" y="444850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3" name="Google Shape;123;gaf9a42bcaf_0_23"/>
          <p:cNvSpPr/>
          <p:nvPr/>
        </p:nvSpPr>
        <p:spPr>
          <a:xfrm>
            <a:off x="3182010" y="4448501"/>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4" name="Google Shape;124;gaf9a42bcaf_0_23"/>
          <p:cNvSpPr/>
          <p:nvPr/>
        </p:nvSpPr>
        <p:spPr>
          <a:xfrm>
            <a:off x="4828861" y="3846783"/>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5" name="Google Shape;125;gaf9a42bcaf_0_23"/>
          <p:cNvSpPr/>
          <p:nvPr/>
        </p:nvSpPr>
        <p:spPr>
          <a:xfrm>
            <a:off x="5478902" y="38467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6" name="Google Shape;126;gaf9a42bcaf_0_23"/>
          <p:cNvSpPr/>
          <p:nvPr/>
        </p:nvSpPr>
        <p:spPr>
          <a:xfrm>
            <a:off x="6110599" y="38467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7" name="Google Shape;127;gaf9a42bcaf_0_23"/>
          <p:cNvSpPr/>
          <p:nvPr/>
        </p:nvSpPr>
        <p:spPr>
          <a:xfrm>
            <a:off x="4822554" y="4448501"/>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8" name="Google Shape;128;gaf9a42bcaf_0_23"/>
          <p:cNvSpPr/>
          <p:nvPr/>
        </p:nvSpPr>
        <p:spPr>
          <a:xfrm>
            <a:off x="5478902" y="4418283"/>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29" name="Google Shape;129;gaf9a42bcaf_0_23"/>
          <p:cNvSpPr/>
          <p:nvPr/>
        </p:nvSpPr>
        <p:spPr>
          <a:xfrm>
            <a:off x="6122245" y="44182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30" name="Google Shape;130;gaf9a42bcaf_0_23"/>
          <p:cNvSpPr/>
          <p:nvPr/>
        </p:nvSpPr>
        <p:spPr>
          <a:xfrm>
            <a:off x="1254190" y="38468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31" name="Google Shape;131;gaf9a42bcaf_0_23"/>
          <p:cNvSpPr/>
          <p:nvPr/>
        </p:nvSpPr>
        <p:spPr>
          <a:xfrm>
            <a:off x="1254190" y="4442785"/>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32" name="Google Shape;132;gaf9a42bcaf_0_23"/>
          <p:cNvSpPr/>
          <p:nvPr/>
        </p:nvSpPr>
        <p:spPr>
          <a:xfrm>
            <a:off x="6671865" y="38468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33" name="Google Shape;133;gaf9a42bcaf_0_23"/>
          <p:cNvSpPr/>
          <p:nvPr/>
        </p:nvSpPr>
        <p:spPr>
          <a:xfrm>
            <a:off x="6671865" y="44183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endParaRPr>
          </a:p>
        </p:txBody>
      </p:sp>
      <p:sp>
        <p:nvSpPr>
          <p:cNvPr id="134" name="Google Shape;134;gaf9a42bcaf_0_23"/>
          <p:cNvSpPr/>
          <p:nvPr/>
        </p:nvSpPr>
        <p:spPr>
          <a:xfrm>
            <a:off x="0" y="2561800"/>
            <a:ext cx="1352400" cy="1086900"/>
          </a:xfrm>
          <a:prstGeom prst="wedgeRoundRectCallout">
            <a:avLst>
              <a:gd name="adj1" fmla="val 30365"/>
              <a:gd name="adj2" fmla="val 8189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“Your” half of the mentees</a:t>
            </a:r>
            <a:endParaRPr/>
          </a:p>
        </p:txBody>
      </p:sp>
      <p:sp>
        <p:nvSpPr>
          <p:cNvPr id="22" name="Rounded Rectangular Callout 21">
            <a:extLst>
              <a:ext uri="{FF2B5EF4-FFF2-40B4-BE49-F238E27FC236}">
                <a16:creationId xmlns:a16="http://schemas.microsoft.com/office/drawing/2014/main" id="{5744BAD1-759E-4849-8A34-EF46075F05D6}"/>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For those who really seek the 1:1 nature of traditional mentoring, we have included this within the program model. You will connect 1:1 with half of the mentees. You will divide up the mentees with your co-mentor; half of the mentees we can think of as “your” mentees. You will schedule a 1:1 meeting with each of “your” mentees after Program Session 1 during Week 1 and during Week 6.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af9a42bcaf_0_46"/>
          <p:cNvSpPr txBox="1">
            <a:spLocks noGrp="1"/>
          </p:cNvSpPr>
          <p:nvPr>
            <p:ph type="title"/>
          </p:nvPr>
        </p:nvSpPr>
        <p:spPr>
          <a:xfrm>
            <a:off x="74276" y="451675"/>
            <a:ext cx="8520600" cy="841800"/>
          </a:xfrm>
          <a:prstGeom prst="rect">
            <a:avLst/>
          </a:prstGeom>
        </p:spPr>
        <p:txBody>
          <a:bodyPr spcFirstLastPara="1" wrap="square" lIns="91425" tIns="91425" rIns="91425" bIns="91425" anchor="ctr" anchorCtr="0">
            <a:noAutofit/>
          </a:bodyPr>
          <a:lstStyle/>
          <a:p>
            <a:r>
              <a:rPr lang="en"/>
              <a:t>Mentoring Curriculum</a:t>
            </a:r>
            <a:endParaRPr/>
          </a:p>
        </p:txBody>
      </p:sp>
      <p:pic>
        <p:nvPicPr>
          <p:cNvPr id="140" name="Google Shape;140;gaf9a42bcaf_0_46"/>
          <p:cNvPicPr preferRelativeResize="0"/>
          <p:nvPr/>
        </p:nvPicPr>
        <p:blipFill>
          <a:blip r:embed="rId3">
            <a:alphaModFix/>
          </a:blip>
          <a:stretch>
            <a:fillRect/>
          </a:stretch>
        </p:blipFill>
        <p:spPr>
          <a:xfrm>
            <a:off x="451452" y="1510063"/>
            <a:ext cx="2513925" cy="1195950"/>
          </a:xfrm>
          <a:prstGeom prst="rect">
            <a:avLst/>
          </a:prstGeom>
          <a:noFill/>
          <a:ln>
            <a:noFill/>
          </a:ln>
        </p:spPr>
      </p:pic>
      <p:pic>
        <p:nvPicPr>
          <p:cNvPr id="141" name="Google Shape;141;gaf9a42bcaf_0_46"/>
          <p:cNvPicPr preferRelativeResize="0"/>
          <p:nvPr/>
        </p:nvPicPr>
        <p:blipFill>
          <a:blip r:embed="rId4">
            <a:alphaModFix/>
          </a:blip>
          <a:stretch>
            <a:fillRect/>
          </a:stretch>
        </p:blipFill>
        <p:spPr>
          <a:xfrm>
            <a:off x="451451" y="2861372"/>
            <a:ext cx="5601376" cy="2199675"/>
          </a:xfrm>
          <a:prstGeom prst="rect">
            <a:avLst/>
          </a:prstGeom>
          <a:noFill/>
          <a:ln>
            <a:noFill/>
          </a:ln>
        </p:spPr>
      </p:pic>
      <p:pic>
        <p:nvPicPr>
          <p:cNvPr id="142" name="Google Shape;142;gaf9a42bcaf_0_46"/>
          <p:cNvPicPr preferRelativeResize="0"/>
          <p:nvPr/>
        </p:nvPicPr>
        <p:blipFill>
          <a:blip r:embed="rId5">
            <a:alphaModFix/>
          </a:blip>
          <a:stretch>
            <a:fillRect/>
          </a:stretch>
        </p:blipFill>
        <p:spPr>
          <a:xfrm>
            <a:off x="3491454" y="1510076"/>
            <a:ext cx="3823746" cy="2199675"/>
          </a:xfrm>
          <a:prstGeom prst="rect">
            <a:avLst/>
          </a:prstGeom>
          <a:noFill/>
          <a:ln>
            <a:noFill/>
          </a:ln>
        </p:spPr>
      </p:pic>
      <p:sp>
        <p:nvSpPr>
          <p:cNvPr id="6" name="Rounded Rectangular Callout 5">
            <a:extLst>
              <a:ext uri="{FF2B5EF4-FFF2-40B4-BE49-F238E27FC236}">
                <a16:creationId xmlns:a16="http://schemas.microsoft.com/office/drawing/2014/main" id="{E32D7113-9A17-9C45-9B15-081E8933D87E}"/>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schemeClr val="bg1"/>
                </a:solidFill>
                <a:latin typeface="Arial" panose="020B0604020202020204" pitchFamily="34" charset="0"/>
                <a:cs typeface="Arial" panose="020B0604020202020204" pitchFamily="34" charset="0"/>
              </a:rPr>
              <a:t>A distinctive feature in this program is that there is a mentoring curriculum. We designed these activities deliberately to provide opportunities for engagement and conversation in the mentoring program. Remember this program is designed to help college students as they start their tech journey. They will grow and practice their tech resilience through the mentoring program’s learning labs -- with your coaching.</a:t>
            </a:r>
          </a:p>
          <a:p>
            <a:pPr lvl="0"/>
            <a:endParaRPr lang="en-US" dirty="0">
              <a:solidFill>
                <a:schemeClr val="bg1"/>
              </a:solidFill>
              <a:latin typeface="Arial" panose="020B0604020202020204" pitchFamily="34" charset="0"/>
              <a:cs typeface="Arial" panose="020B0604020202020204" pitchFamily="34" charset="0"/>
            </a:endParaRPr>
          </a:p>
          <a:p>
            <a:pPr lvl="0"/>
            <a:r>
              <a:rPr lang="en-US" dirty="0">
                <a:solidFill>
                  <a:schemeClr val="bg1"/>
                </a:solidFill>
                <a:latin typeface="Arial" panose="020B0604020202020204" pitchFamily="34" charset="0"/>
                <a:cs typeface="Arial" panose="020B0604020202020204" pitchFamily="34" charset="0"/>
              </a:rPr>
              <a:t>While many like to believe that mentoring conversations come naturally, the research (and our experience) suggests that some structure and activity can help those authentic, natural conversations and interactions to emerge. This structure is helpful for mentors and students who do not know each other yet, and to prompt conversations around some challenges students may face but might not feel they can share just yet. </a:t>
            </a:r>
          </a:p>
          <a:p>
            <a:pPr lvl="0"/>
            <a:endParaRPr lang="en-US" dirty="0">
              <a:solidFill>
                <a:schemeClr val="bg1"/>
              </a:solidFill>
              <a:latin typeface="Arial" panose="020B0604020202020204" pitchFamily="34" charset="0"/>
              <a:cs typeface="Arial" panose="020B0604020202020204" pitchFamily="34" charset="0"/>
            </a:endParaRPr>
          </a:p>
          <a:p>
            <a:pPr lvl="0">
              <a:buSzPts val="1100"/>
            </a:pPr>
            <a:r>
              <a:rPr lang="en-US" dirty="0"/>
              <a:t>Each Learning Lab the same pattern with </a:t>
            </a:r>
            <a:r>
              <a:rPr lang="en-US" dirty="0">
                <a:latin typeface="Arial" panose="020B0604020202020204" pitchFamily="34" charset="0"/>
                <a:cs typeface="Arial" panose="020B0604020202020204" pitchFamily="34" charset="0"/>
              </a:rPr>
              <a:t>a recommended agenda. You have the agency to follow the agendas as recommended, or as you get to know your cohort better, you can adapt the agenda in a way that will make sense for what your cohort needs.</a:t>
            </a:r>
            <a:endParaRPr lang="en-US"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7"/>
          <p:cNvGraphicFramePr/>
          <p:nvPr/>
        </p:nvGraphicFramePr>
        <p:xfrm>
          <a:off x="388872" y="2649529"/>
          <a:ext cx="8287575" cy="1445500"/>
        </p:xfrm>
        <a:graphic>
          <a:graphicData uri="http://schemas.openxmlformats.org/drawingml/2006/table">
            <a:tbl>
              <a:tblPr firstRow="1" bandRow="1">
                <a:noFill/>
                <a:tableStyleId>{FAD424B7-FA8F-46E9-9C54-9FF8C2CA9E4E}</a:tableStyleId>
              </a:tblPr>
              <a:tblGrid>
                <a:gridCol w="1402575">
                  <a:extLst>
                    <a:ext uri="{9D8B030D-6E8A-4147-A177-3AD203B41FA5}">
                      <a16:colId xmlns:a16="http://schemas.microsoft.com/office/drawing/2014/main" val="20000"/>
                    </a:ext>
                  </a:extLst>
                </a:gridCol>
                <a:gridCol w="3248825">
                  <a:extLst>
                    <a:ext uri="{9D8B030D-6E8A-4147-A177-3AD203B41FA5}">
                      <a16:colId xmlns:a16="http://schemas.microsoft.com/office/drawing/2014/main" val="20001"/>
                    </a:ext>
                  </a:extLst>
                </a:gridCol>
                <a:gridCol w="3636175">
                  <a:extLst>
                    <a:ext uri="{9D8B030D-6E8A-4147-A177-3AD203B41FA5}">
                      <a16:colId xmlns:a16="http://schemas.microsoft.com/office/drawing/2014/main" val="20002"/>
                    </a:ext>
                  </a:extLst>
                </a:gridCol>
              </a:tblGrid>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Introduction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0" marR="0" lvl="0" indent="0" algn="l" rtl="0">
                        <a:lnSpc>
                          <a:spcPct val="100000"/>
                        </a:lnSpc>
                        <a:spcBef>
                          <a:spcPts val="0"/>
                        </a:spcBef>
                        <a:spcAft>
                          <a:spcPts val="0"/>
                        </a:spcAft>
                        <a:buClr>
                          <a:srgbClr val="000000"/>
                        </a:buClr>
                        <a:buSzPts val="800"/>
                        <a:buFont typeface="Quattrocento Sans"/>
                        <a:buNone/>
                      </a:pPr>
                      <a:r>
                        <a:rPr lang="en" sz="800" b="1" i="0" u="none" strike="noStrike" cap="none">
                          <a:latin typeface="Quattrocento Sans"/>
                          <a:ea typeface="Quattrocento Sans"/>
                          <a:cs typeface="Quattrocento Sans"/>
                          <a:sym typeface="Quattrocento Sans"/>
                        </a:rPr>
                        <a:t>                        </a:t>
                      </a:r>
                      <a:r>
                        <a:rPr lang="en" sz="1100" b="1" i="0" u="none" strike="noStrike" cap="none">
                          <a:solidFill>
                            <a:srgbClr val="FFFFFF"/>
                          </a:solidFill>
                          <a:latin typeface="Quattrocento Sans"/>
                          <a:ea typeface="Quattrocento Sans"/>
                          <a:cs typeface="Quattrocento Sans"/>
                          <a:sym typeface="Quattrocento Sans"/>
                        </a:rPr>
                        <a:t>Worksheet</a:t>
                      </a:r>
                      <a:endParaRPr sz="1100" b="1" i="0" u="none" strike="noStrike" cap="none">
                        <a:latin typeface="Quattrocento Sans"/>
                        <a:ea typeface="Quattrocento Sans"/>
                        <a:cs typeface="Quattrocento Sans"/>
                        <a:sym typeface="Quattrocento Sans"/>
                      </a:endParaRPr>
                    </a:p>
                  </a:txBody>
                  <a:tcPr marL="0" marR="0" marT="57150" marB="0">
                    <a:solidFill>
                      <a:srgbClr val="0078D3"/>
                    </a:solidFill>
                  </a:tcPr>
                </a:tc>
                <a:extLst>
                  <a:ext uri="{0D108BD9-81ED-4DB2-BD59-A6C34878D82A}">
                    <a16:rowId xmlns:a16="http://schemas.microsoft.com/office/drawing/2014/main" val="10000"/>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Can I do it? </a:t>
                      </a:r>
                      <a:r>
                        <a:rPr lang="en" sz="1100" b="0" i="0" u="none" strike="noStrike" cap="none">
                          <a:solidFill>
                            <a:srgbClr val="FFFFFF"/>
                          </a:solidFill>
                          <a:latin typeface="Quattrocento Sans"/>
                          <a:ea typeface="Quattrocento Sans"/>
                          <a:cs typeface="Quattrocento Sans"/>
                          <a:sym typeface="Quattrocento Sans"/>
                        </a:rPr>
                        <a:t>[self-efficacy]</a:t>
                      </a:r>
                      <a:endParaRPr sz="1100" b="0"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1"/>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35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CS Challenge: Can I hack it?</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Slide deck, Worksheet </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2"/>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Is it possible? [mindset]</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3"/>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15-30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Wrap up and discussion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dirty="0">
                          <a:solidFill>
                            <a:srgbClr val="FFFFFF"/>
                          </a:solidFill>
                          <a:latin typeface="Quattrocento Sans"/>
                          <a:ea typeface="Quattrocento Sans"/>
                          <a:cs typeface="Quattrocento Sans"/>
                          <a:sym typeface="Quattrocento Sans"/>
                        </a:rPr>
                        <a:t>Post-survey</a:t>
                      </a:r>
                      <a:endParaRPr sz="1100" b="1" i="0" u="none" strike="noStrike" cap="none" dirty="0">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4"/>
                  </a:ext>
                </a:extLst>
              </a:tr>
            </a:tbl>
          </a:graphicData>
        </a:graphic>
      </p:graphicFrame>
      <p:sp>
        <p:nvSpPr>
          <p:cNvPr id="149" name="Google Shape;149;p7"/>
          <p:cNvSpPr txBox="1"/>
          <p:nvPr/>
        </p:nvSpPr>
        <p:spPr>
          <a:xfrm>
            <a:off x="380934" y="810096"/>
            <a:ext cx="3016800" cy="1218600"/>
          </a:xfrm>
          <a:prstGeom prst="rect">
            <a:avLst/>
          </a:prstGeom>
          <a:noFill/>
          <a:ln>
            <a:noFill/>
          </a:ln>
        </p:spPr>
        <p:txBody>
          <a:bodyPr spcFirstLastPara="1" wrap="square" lIns="0" tIns="7950" rIns="0" bIns="0" anchor="t" anchorCtr="0">
            <a:noAutofit/>
          </a:bodyPr>
          <a:lstStyle/>
          <a:p>
            <a:pPr marL="12700">
              <a:buSzPts val="2300"/>
            </a:pPr>
            <a:r>
              <a:rPr lang="en" sz="2300" b="1" dirty="0">
                <a:solidFill>
                  <a:schemeClr val="dk1"/>
                </a:solidFill>
                <a:latin typeface="Quattrocento Sans"/>
                <a:ea typeface="Quattrocento Sans"/>
                <a:cs typeface="Quattrocento Sans"/>
                <a:sym typeface="Quattrocento Sans"/>
              </a:rPr>
              <a:t>Recommended Agenda</a:t>
            </a:r>
            <a:endParaRPr sz="2300" b="1" dirty="0">
              <a:solidFill>
                <a:schemeClr val="dk1"/>
              </a:solidFill>
              <a:latin typeface="Quattrocento Sans"/>
              <a:ea typeface="Quattrocento Sans"/>
              <a:cs typeface="Quattrocento Sans"/>
              <a:sym typeface="Quattrocento Sans"/>
            </a:endParaRPr>
          </a:p>
          <a:p>
            <a:pPr marL="12700" marR="850900">
              <a:lnSpc>
                <a:spcPct val="104200"/>
              </a:lnSpc>
              <a:spcBef>
                <a:spcPts val="1200"/>
              </a:spcBef>
              <a:buSzPts val="800"/>
            </a:pPr>
            <a:r>
              <a:rPr lang="en" sz="800" dirty="0">
                <a:solidFill>
                  <a:schemeClr val="dk1"/>
                </a:solidFill>
                <a:latin typeface="Quattrocento Sans"/>
                <a:ea typeface="Quattrocento Sans"/>
                <a:cs typeface="Quattrocento Sans"/>
                <a:sym typeface="Quattrocento Sans"/>
              </a:rPr>
              <a:t>This session has been designed to work sequentially  and the agenda shows the approximate time you  will need to cover the material. Depending on your  group and time available together, you may choose  to adjust the timing of the agenda to enable more  discussion.</a:t>
            </a:r>
            <a:endParaRPr sz="900" dirty="0"/>
          </a:p>
        </p:txBody>
      </p:sp>
      <p:sp>
        <p:nvSpPr>
          <p:cNvPr id="6" name="Rounded Rectangular Callout 5">
            <a:extLst>
              <a:ext uri="{FF2B5EF4-FFF2-40B4-BE49-F238E27FC236}">
                <a16:creationId xmlns:a16="http://schemas.microsoft.com/office/drawing/2014/main" id="{D3165F58-3CC0-714C-AB5B-D78ED3D01435}"/>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100"/>
            </a:pPr>
            <a:r>
              <a:rPr lang="en-US" dirty="0"/>
              <a:t>To give you a better idea of how a session flows, here is a sample agenda. </a:t>
            </a:r>
            <a:r>
              <a:rPr lang="en-US" dirty="0">
                <a:latin typeface="Arial" panose="020B0604020202020204" pitchFamily="34" charset="0"/>
                <a:cs typeface="Arial" panose="020B0604020202020204" pitchFamily="34" charset="0"/>
              </a:rPr>
              <a:t>The sessions are designed to run for 2 hours, with about 1.5 hours of structured engagement provided to you, leaving some open, flexible time at the end.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Each Learning Lab has a theme, posed as a question.</a:t>
            </a:r>
          </a:p>
          <a:p>
            <a:pPr lvl="0"/>
            <a:r>
              <a:rPr lang="en-US" dirty="0">
                <a:latin typeface="Arial" panose="020B0604020202020204" pitchFamily="34" charset="0"/>
                <a:cs typeface="Arial" panose="020B0604020202020204" pitchFamily="34" charset="0"/>
              </a:rPr>
              <a:t>Two videos introduce topics (such as self-efficacy and mindset), each lasting about 3 minutes. These are designed to provide the basis for a mentor to share a story and offer opportunities for mentees to resonate or share their stories.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Embedded CS challenge activities are designed to promote communication and engagement with their fellow mentees around a key skill that will help them to grow and practice their tech resilience. They provide a shared experience to serve as a starting point for conversation around the topics. We chose not to use programming challenges as those could overlap with what they are seeing in class; we want to avoid confusion with what they are learning.</a:t>
            </a:r>
          </a:p>
          <a:p>
            <a:pPr lvl="0"/>
            <a:endParaRPr lang="en-US" dirty="0">
              <a:latin typeface="Arial" panose="020B0604020202020204" pitchFamily="34" charset="0"/>
              <a:cs typeface="Arial" panose="020B0604020202020204" pitchFamily="34" charset="0"/>
            </a:endParaRPr>
          </a:p>
          <a:p>
            <a:pPr lvl="0">
              <a:buSzPts val="1100"/>
            </a:pPr>
            <a:endParaRPr lang="en-US" dirty="0"/>
          </a:p>
        </p:txBody>
      </p:sp>
      <p:sp>
        <p:nvSpPr>
          <p:cNvPr id="7" name="Google Shape;149;p7">
            <a:extLst>
              <a:ext uri="{FF2B5EF4-FFF2-40B4-BE49-F238E27FC236}">
                <a16:creationId xmlns:a16="http://schemas.microsoft.com/office/drawing/2014/main" id="{985FECC7-1C79-AD45-BED8-23999B949EA4}"/>
              </a:ext>
            </a:extLst>
          </p:cNvPr>
          <p:cNvSpPr txBox="1"/>
          <p:nvPr/>
        </p:nvSpPr>
        <p:spPr>
          <a:xfrm>
            <a:off x="3318222" y="810096"/>
            <a:ext cx="3016800" cy="1218600"/>
          </a:xfrm>
          <a:prstGeom prst="rect">
            <a:avLst/>
          </a:prstGeom>
          <a:noFill/>
          <a:ln>
            <a:noFill/>
          </a:ln>
        </p:spPr>
        <p:txBody>
          <a:bodyPr spcFirstLastPara="1" wrap="square" lIns="0" tIns="7950" rIns="0" bIns="0" anchor="t" anchorCtr="0">
            <a:noAutofit/>
          </a:bodyPr>
          <a:lstStyle/>
          <a:p>
            <a:pPr marL="12700">
              <a:buSzPts val="2300"/>
            </a:pPr>
            <a:r>
              <a:rPr lang="en-US" sz="2300" b="1" dirty="0">
                <a:solidFill>
                  <a:schemeClr val="dk1"/>
                </a:solidFill>
                <a:latin typeface="Quattrocento Sans"/>
                <a:ea typeface="Quattrocento Sans"/>
                <a:cs typeface="Quattrocento Sans"/>
                <a:sym typeface="Quattrocento Sans"/>
              </a:rPr>
              <a:t>: </a:t>
            </a:r>
            <a:r>
              <a:rPr lang="en-US" sz="2300" b="1" i="1" dirty="0">
                <a:solidFill>
                  <a:schemeClr val="dk1"/>
                </a:solidFill>
                <a:latin typeface="Quattrocento Sans"/>
                <a:ea typeface="Quattrocento Sans"/>
                <a:cs typeface="Quattrocento Sans"/>
                <a:sym typeface="Quattrocento Sans"/>
              </a:rPr>
              <a:t>Can I hack it?</a:t>
            </a:r>
            <a:endParaRPr sz="2300" b="1" i="1" dirty="0">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3068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7"/>
          <p:cNvGraphicFramePr/>
          <p:nvPr>
            <p:extLst>
              <p:ext uri="{D42A27DB-BD31-4B8C-83A1-F6EECF244321}">
                <p14:modId xmlns:p14="http://schemas.microsoft.com/office/powerpoint/2010/main" val="1099942176"/>
              </p:ext>
            </p:extLst>
          </p:nvPr>
        </p:nvGraphicFramePr>
        <p:xfrm>
          <a:off x="388872" y="2649529"/>
          <a:ext cx="8287575" cy="1445500"/>
        </p:xfrm>
        <a:graphic>
          <a:graphicData uri="http://schemas.openxmlformats.org/drawingml/2006/table">
            <a:tbl>
              <a:tblPr firstRow="1" bandRow="1">
                <a:noFill/>
                <a:tableStyleId>{FAD424B7-FA8F-46E9-9C54-9FF8C2CA9E4E}</a:tableStyleId>
              </a:tblPr>
              <a:tblGrid>
                <a:gridCol w="1402575">
                  <a:extLst>
                    <a:ext uri="{9D8B030D-6E8A-4147-A177-3AD203B41FA5}">
                      <a16:colId xmlns:a16="http://schemas.microsoft.com/office/drawing/2014/main" val="20000"/>
                    </a:ext>
                  </a:extLst>
                </a:gridCol>
                <a:gridCol w="3248825">
                  <a:extLst>
                    <a:ext uri="{9D8B030D-6E8A-4147-A177-3AD203B41FA5}">
                      <a16:colId xmlns:a16="http://schemas.microsoft.com/office/drawing/2014/main" val="20001"/>
                    </a:ext>
                  </a:extLst>
                </a:gridCol>
                <a:gridCol w="3636175">
                  <a:extLst>
                    <a:ext uri="{9D8B030D-6E8A-4147-A177-3AD203B41FA5}">
                      <a16:colId xmlns:a16="http://schemas.microsoft.com/office/drawing/2014/main" val="20002"/>
                    </a:ext>
                  </a:extLst>
                </a:gridCol>
              </a:tblGrid>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Introduction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0" marR="0" lvl="0" indent="0" algn="l" rtl="0">
                        <a:lnSpc>
                          <a:spcPct val="100000"/>
                        </a:lnSpc>
                        <a:spcBef>
                          <a:spcPts val="0"/>
                        </a:spcBef>
                        <a:spcAft>
                          <a:spcPts val="0"/>
                        </a:spcAft>
                        <a:buClr>
                          <a:srgbClr val="000000"/>
                        </a:buClr>
                        <a:buSzPts val="800"/>
                        <a:buFont typeface="Quattrocento Sans"/>
                        <a:buNone/>
                      </a:pPr>
                      <a:r>
                        <a:rPr lang="en" sz="800" b="1" i="0" u="none" strike="noStrike" cap="none">
                          <a:latin typeface="Quattrocento Sans"/>
                          <a:ea typeface="Quattrocento Sans"/>
                          <a:cs typeface="Quattrocento Sans"/>
                          <a:sym typeface="Quattrocento Sans"/>
                        </a:rPr>
                        <a:t>                        </a:t>
                      </a:r>
                      <a:r>
                        <a:rPr lang="en" sz="1100" b="1" i="0" u="none" strike="noStrike" cap="none">
                          <a:solidFill>
                            <a:srgbClr val="FFFFFF"/>
                          </a:solidFill>
                          <a:latin typeface="Quattrocento Sans"/>
                          <a:ea typeface="Quattrocento Sans"/>
                          <a:cs typeface="Quattrocento Sans"/>
                          <a:sym typeface="Quattrocento Sans"/>
                        </a:rPr>
                        <a:t>Worksheet</a:t>
                      </a:r>
                      <a:endParaRPr sz="1100" b="1" i="0" u="none" strike="noStrike" cap="none">
                        <a:latin typeface="Quattrocento Sans"/>
                        <a:ea typeface="Quattrocento Sans"/>
                        <a:cs typeface="Quattrocento Sans"/>
                        <a:sym typeface="Quattrocento Sans"/>
                      </a:endParaRPr>
                    </a:p>
                  </a:txBody>
                  <a:tcPr marL="0" marR="0" marT="57150" marB="0">
                    <a:solidFill>
                      <a:srgbClr val="0078D3"/>
                    </a:solidFill>
                  </a:tcPr>
                </a:tc>
                <a:extLst>
                  <a:ext uri="{0D108BD9-81ED-4DB2-BD59-A6C34878D82A}">
                    <a16:rowId xmlns:a16="http://schemas.microsoft.com/office/drawing/2014/main" val="10000"/>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Can I do it? </a:t>
                      </a:r>
                      <a:r>
                        <a:rPr lang="en" sz="1100" b="0" i="0" u="none" strike="noStrike" cap="none">
                          <a:solidFill>
                            <a:srgbClr val="FFFFFF"/>
                          </a:solidFill>
                          <a:latin typeface="Quattrocento Sans"/>
                          <a:ea typeface="Quattrocento Sans"/>
                          <a:cs typeface="Quattrocento Sans"/>
                          <a:sym typeface="Quattrocento Sans"/>
                        </a:rPr>
                        <a:t>[self-efficacy]</a:t>
                      </a:r>
                      <a:endParaRPr sz="1100" b="0"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1"/>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35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CS Challenge: Can I hack it?</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Slide deck, Worksheet </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2"/>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Is it possible? [mindset]</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3"/>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15-30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Wrap up and discussion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dirty="0">
                          <a:solidFill>
                            <a:srgbClr val="FFFFFF"/>
                          </a:solidFill>
                          <a:latin typeface="Quattrocento Sans"/>
                          <a:ea typeface="Quattrocento Sans"/>
                          <a:cs typeface="Quattrocento Sans"/>
                          <a:sym typeface="Quattrocento Sans"/>
                        </a:rPr>
                        <a:t>Post-survey</a:t>
                      </a:r>
                      <a:endParaRPr sz="1100" b="1" i="0" u="none" strike="noStrike" cap="none" dirty="0">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4"/>
                  </a:ext>
                </a:extLst>
              </a:tr>
            </a:tbl>
          </a:graphicData>
        </a:graphic>
      </p:graphicFrame>
      <p:sp>
        <p:nvSpPr>
          <p:cNvPr id="149" name="Google Shape;149;p7"/>
          <p:cNvSpPr txBox="1"/>
          <p:nvPr/>
        </p:nvSpPr>
        <p:spPr>
          <a:xfrm>
            <a:off x="380934" y="810096"/>
            <a:ext cx="3016800" cy="1218600"/>
          </a:xfrm>
          <a:prstGeom prst="rect">
            <a:avLst/>
          </a:prstGeom>
          <a:noFill/>
          <a:ln>
            <a:noFill/>
          </a:ln>
        </p:spPr>
        <p:txBody>
          <a:bodyPr spcFirstLastPara="1" wrap="square" lIns="0" tIns="7950" rIns="0" bIns="0" anchor="t" anchorCtr="0">
            <a:noAutofit/>
          </a:bodyPr>
          <a:lstStyle/>
          <a:p>
            <a:pPr marL="12700">
              <a:buSzPts val="2300"/>
            </a:pPr>
            <a:r>
              <a:rPr lang="en" sz="2300" b="1">
                <a:solidFill>
                  <a:schemeClr val="dk1"/>
                </a:solidFill>
                <a:latin typeface="Quattrocento Sans"/>
                <a:ea typeface="Quattrocento Sans"/>
                <a:cs typeface="Quattrocento Sans"/>
                <a:sym typeface="Quattrocento Sans"/>
              </a:rPr>
              <a:t>Recommended Agenda</a:t>
            </a:r>
            <a:endParaRPr sz="2300" b="1">
              <a:solidFill>
                <a:schemeClr val="dk1"/>
              </a:solidFill>
              <a:latin typeface="Quattrocento Sans"/>
              <a:ea typeface="Quattrocento Sans"/>
              <a:cs typeface="Quattrocento Sans"/>
              <a:sym typeface="Quattrocento Sans"/>
            </a:endParaRPr>
          </a:p>
          <a:p>
            <a:pPr marL="12700" marR="850900">
              <a:lnSpc>
                <a:spcPct val="104200"/>
              </a:lnSpc>
              <a:spcBef>
                <a:spcPts val="1200"/>
              </a:spcBef>
              <a:buSzPts val="800"/>
            </a:pPr>
            <a:r>
              <a:rPr lang="en" sz="800">
                <a:solidFill>
                  <a:schemeClr val="dk1"/>
                </a:solidFill>
                <a:latin typeface="Quattrocento Sans"/>
                <a:ea typeface="Quattrocento Sans"/>
                <a:cs typeface="Quattrocento Sans"/>
                <a:sym typeface="Quattrocento Sans"/>
              </a:rPr>
              <a:t>This session has been designed to work sequentially  and the agenda shows the approximate time you  will need to cover the material. Depending on your  group and time available together, you may choose  to adjust the timing of the agenda to enable more  discussion.</a:t>
            </a:r>
            <a:endParaRPr sz="900"/>
          </a:p>
        </p:txBody>
      </p:sp>
      <p:sp>
        <p:nvSpPr>
          <p:cNvPr id="6" name="Rounded Rectangular Callout 5">
            <a:extLst>
              <a:ext uri="{FF2B5EF4-FFF2-40B4-BE49-F238E27FC236}">
                <a16:creationId xmlns:a16="http://schemas.microsoft.com/office/drawing/2014/main" id="{D3165F58-3CC0-714C-AB5B-D78ED3D01435}"/>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100"/>
            </a:pPr>
            <a:r>
              <a:rPr lang="en-US" dirty="0"/>
              <a:t>Typically, you or your co-mentor will welcome students to the session. </a:t>
            </a:r>
          </a:p>
          <a:p>
            <a:pPr lvl="0">
              <a:buSzPts val="1100"/>
            </a:pPr>
            <a:endParaRPr lang="en-US" dirty="0"/>
          </a:p>
          <a:p>
            <a:pPr lvl="0">
              <a:buSzPts val="1100"/>
            </a:pPr>
            <a:r>
              <a:rPr lang="en-US" dirty="0"/>
              <a:t>There is a worksheet (which can be viewed as a set of poll questions) to prompt reflection; the reason for this is to help mentees individually think about the theme to settle into the session.</a:t>
            </a:r>
          </a:p>
        </p:txBody>
      </p:sp>
      <p:sp>
        <p:nvSpPr>
          <p:cNvPr id="7" name="Oval 6">
            <a:extLst>
              <a:ext uri="{FF2B5EF4-FFF2-40B4-BE49-F238E27FC236}">
                <a16:creationId xmlns:a16="http://schemas.microsoft.com/office/drawing/2014/main" id="{44C11B9F-847E-9849-9309-75AD4BCAD62B}"/>
              </a:ext>
            </a:extLst>
          </p:cNvPr>
          <p:cNvSpPr/>
          <p:nvPr/>
        </p:nvSpPr>
        <p:spPr>
          <a:xfrm>
            <a:off x="388872" y="2571750"/>
            <a:ext cx="8287575" cy="436493"/>
          </a:xfrm>
          <a:prstGeom prst="ellipse">
            <a:avLst/>
          </a:prstGeom>
          <a:no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7"/>
          <p:cNvGraphicFramePr/>
          <p:nvPr/>
        </p:nvGraphicFramePr>
        <p:xfrm>
          <a:off x="388872" y="2649529"/>
          <a:ext cx="8287575" cy="1445500"/>
        </p:xfrm>
        <a:graphic>
          <a:graphicData uri="http://schemas.openxmlformats.org/drawingml/2006/table">
            <a:tbl>
              <a:tblPr firstRow="1" bandRow="1">
                <a:noFill/>
                <a:tableStyleId>{FAD424B7-FA8F-46E9-9C54-9FF8C2CA9E4E}</a:tableStyleId>
              </a:tblPr>
              <a:tblGrid>
                <a:gridCol w="1402575">
                  <a:extLst>
                    <a:ext uri="{9D8B030D-6E8A-4147-A177-3AD203B41FA5}">
                      <a16:colId xmlns:a16="http://schemas.microsoft.com/office/drawing/2014/main" val="20000"/>
                    </a:ext>
                  </a:extLst>
                </a:gridCol>
                <a:gridCol w="3248825">
                  <a:extLst>
                    <a:ext uri="{9D8B030D-6E8A-4147-A177-3AD203B41FA5}">
                      <a16:colId xmlns:a16="http://schemas.microsoft.com/office/drawing/2014/main" val="20001"/>
                    </a:ext>
                  </a:extLst>
                </a:gridCol>
                <a:gridCol w="3636175">
                  <a:extLst>
                    <a:ext uri="{9D8B030D-6E8A-4147-A177-3AD203B41FA5}">
                      <a16:colId xmlns:a16="http://schemas.microsoft.com/office/drawing/2014/main" val="20002"/>
                    </a:ext>
                  </a:extLst>
                </a:gridCol>
              </a:tblGrid>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Introduction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0" marR="0" lvl="0" indent="0" algn="l" rtl="0">
                        <a:lnSpc>
                          <a:spcPct val="100000"/>
                        </a:lnSpc>
                        <a:spcBef>
                          <a:spcPts val="0"/>
                        </a:spcBef>
                        <a:spcAft>
                          <a:spcPts val="0"/>
                        </a:spcAft>
                        <a:buClr>
                          <a:srgbClr val="000000"/>
                        </a:buClr>
                        <a:buSzPts val="800"/>
                        <a:buFont typeface="Quattrocento Sans"/>
                        <a:buNone/>
                      </a:pPr>
                      <a:r>
                        <a:rPr lang="en" sz="800" b="1" i="0" u="none" strike="noStrike" cap="none">
                          <a:latin typeface="Quattrocento Sans"/>
                          <a:ea typeface="Quattrocento Sans"/>
                          <a:cs typeface="Quattrocento Sans"/>
                          <a:sym typeface="Quattrocento Sans"/>
                        </a:rPr>
                        <a:t>                        </a:t>
                      </a:r>
                      <a:r>
                        <a:rPr lang="en" sz="1100" b="1" i="0" u="none" strike="noStrike" cap="none">
                          <a:solidFill>
                            <a:srgbClr val="FFFFFF"/>
                          </a:solidFill>
                          <a:latin typeface="Quattrocento Sans"/>
                          <a:ea typeface="Quattrocento Sans"/>
                          <a:cs typeface="Quattrocento Sans"/>
                          <a:sym typeface="Quattrocento Sans"/>
                        </a:rPr>
                        <a:t>Worksheet</a:t>
                      </a:r>
                      <a:endParaRPr sz="1100" b="1" i="0" u="none" strike="noStrike" cap="none">
                        <a:latin typeface="Quattrocento Sans"/>
                        <a:ea typeface="Quattrocento Sans"/>
                        <a:cs typeface="Quattrocento Sans"/>
                        <a:sym typeface="Quattrocento Sans"/>
                      </a:endParaRPr>
                    </a:p>
                  </a:txBody>
                  <a:tcPr marL="0" marR="0" marT="57150" marB="0">
                    <a:solidFill>
                      <a:srgbClr val="0078D3"/>
                    </a:solidFill>
                  </a:tcPr>
                </a:tc>
                <a:extLst>
                  <a:ext uri="{0D108BD9-81ED-4DB2-BD59-A6C34878D82A}">
                    <a16:rowId xmlns:a16="http://schemas.microsoft.com/office/drawing/2014/main" val="10000"/>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Can I do it? </a:t>
                      </a:r>
                      <a:r>
                        <a:rPr lang="en" sz="1100" b="0" i="0" u="none" strike="noStrike" cap="none">
                          <a:solidFill>
                            <a:srgbClr val="FFFFFF"/>
                          </a:solidFill>
                          <a:latin typeface="Quattrocento Sans"/>
                          <a:ea typeface="Quattrocento Sans"/>
                          <a:cs typeface="Quattrocento Sans"/>
                          <a:sym typeface="Quattrocento Sans"/>
                        </a:rPr>
                        <a:t>[self-efficacy]</a:t>
                      </a:r>
                      <a:endParaRPr sz="1100" b="0"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1"/>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35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CS Challenge: Can I hack it?</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Slide deck, Worksheet </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2"/>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Is it possible? [mindset]</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3"/>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15-30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Wrap up and discussion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dirty="0">
                          <a:solidFill>
                            <a:srgbClr val="FFFFFF"/>
                          </a:solidFill>
                          <a:latin typeface="Quattrocento Sans"/>
                          <a:ea typeface="Quattrocento Sans"/>
                          <a:cs typeface="Quattrocento Sans"/>
                          <a:sym typeface="Quattrocento Sans"/>
                        </a:rPr>
                        <a:t>Post-survey</a:t>
                      </a:r>
                      <a:endParaRPr sz="1100" b="1" i="0" u="none" strike="noStrike" cap="none" dirty="0">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4"/>
                  </a:ext>
                </a:extLst>
              </a:tr>
            </a:tbl>
          </a:graphicData>
        </a:graphic>
      </p:graphicFrame>
      <p:sp>
        <p:nvSpPr>
          <p:cNvPr id="149" name="Google Shape;149;p7"/>
          <p:cNvSpPr txBox="1"/>
          <p:nvPr/>
        </p:nvSpPr>
        <p:spPr>
          <a:xfrm>
            <a:off x="380934" y="810096"/>
            <a:ext cx="3016800" cy="1218600"/>
          </a:xfrm>
          <a:prstGeom prst="rect">
            <a:avLst/>
          </a:prstGeom>
          <a:noFill/>
          <a:ln>
            <a:noFill/>
          </a:ln>
        </p:spPr>
        <p:txBody>
          <a:bodyPr spcFirstLastPara="1" wrap="square" lIns="0" tIns="7950" rIns="0" bIns="0" anchor="t" anchorCtr="0">
            <a:noAutofit/>
          </a:bodyPr>
          <a:lstStyle/>
          <a:p>
            <a:pPr marL="12700">
              <a:buSzPts val="2300"/>
            </a:pPr>
            <a:r>
              <a:rPr lang="en" sz="2300" b="1">
                <a:solidFill>
                  <a:schemeClr val="dk1"/>
                </a:solidFill>
                <a:latin typeface="Quattrocento Sans"/>
                <a:ea typeface="Quattrocento Sans"/>
                <a:cs typeface="Quattrocento Sans"/>
                <a:sym typeface="Quattrocento Sans"/>
              </a:rPr>
              <a:t>Recommended Agenda</a:t>
            </a:r>
            <a:endParaRPr sz="2300" b="1">
              <a:solidFill>
                <a:schemeClr val="dk1"/>
              </a:solidFill>
              <a:latin typeface="Quattrocento Sans"/>
              <a:ea typeface="Quattrocento Sans"/>
              <a:cs typeface="Quattrocento Sans"/>
              <a:sym typeface="Quattrocento Sans"/>
            </a:endParaRPr>
          </a:p>
          <a:p>
            <a:pPr marL="12700" marR="850900">
              <a:lnSpc>
                <a:spcPct val="104200"/>
              </a:lnSpc>
              <a:spcBef>
                <a:spcPts val="1200"/>
              </a:spcBef>
              <a:buSzPts val="800"/>
            </a:pPr>
            <a:r>
              <a:rPr lang="en" sz="800">
                <a:solidFill>
                  <a:schemeClr val="dk1"/>
                </a:solidFill>
                <a:latin typeface="Quattrocento Sans"/>
                <a:ea typeface="Quattrocento Sans"/>
                <a:cs typeface="Quattrocento Sans"/>
                <a:sym typeface="Quattrocento Sans"/>
              </a:rPr>
              <a:t>This session has been designed to work sequentially  and the agenda shows the approximate time you  will need to cover the material. Depending on your  group and time available together, you may choose  to adjust the timing of the agenda to enable more  discussion.</a:t>
            </a:r>
            <a:endParaRPr sz="900"/>
          </a:p>
        </p:txBody>
      </p:sp>
      <p:sp>
        <p:nvSpPr>
          <p:cNvPr id="6" name="Rounded Rectangular Callout 5">
            <a:extLst>
              <a:ext uri="{FF2B5EF4-FFF2-40B4-BE49-F238E27FC236}">
                <a16:creationId xmlns:a16="http://schemas.microsoft.com/office/drawing/2014/main" id="{D3165F58-3CC0-714C-AB5B-D78ED3D01435}"/>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100"/>
            </a:pPr>
            <a:r>
              <a:rPr lang="en-US" dirty="0"/>
              <a:t>Then you or your co-mentor will share a story with the students before showing one of the videos. In doing so, you open up the topic and also model some vulnerability. This encourages the mentees to share, too, if they are willing.</a:t>
            </a:r>
          </a:p>
          <a:p>
            <a:pPr lvl="0">
              <a:buSzPts val="1100"/>
            </a:pPr>
            <a:endParaRPr lang="en-US" dirty="0"/>
          </a:p>
          <a:p>
            <a:pPr lvl="0">
              <a:buSzPts val="1100"/>
            </a:pPr>
            <a:r>
              <a:rPr lang="en-US" dirty="0"/>
              <a:t>Then the students have a chance to break off into smaller pairs/trios to discuss what resonated with them, and you will ask some to share back with the group what they talked about in their pairs/trios. In this way, students can share their perspective and hear from others. This is often where students realize that they have more in common with others than they previously thought. Or, they may realize there is a wide variety of perspectives and experiences.</a:t>
            </a:r>
          </a:p>
        </p:txBody>
      </p:sp>
      <p:sp>
        <p:nvSpPr>
          <p:cNvPr id="2" name="Oval 1">
            <a:extLst>
              <a:ext uri="{FF2B5EF4-FFF2-40B4-BE49-F238E27FC236}">
                <a16:creationId xmlns:a16="http://schemas.microsoft.com/office/drawing/2014/main" id="{17FF84CC-A8BE-A44A-B465-ACDBF0512F3B}"/>
              </a:ext>
            </a:extLst>
          </p:cNvPr>
          <p:cNvSpPr/>
          <p:nvPr/>
        </p:nvSpPr>
        <p:spPr>
          <a:xfrm>
            <a:off x="388872" y="2863299"/>
            <a:ext cx="8287575" cy="436493"/>
          </a:xfrm>
          <a:prstGeom prst="ellipse">
            <a:avLst/>
          </a:prstGeom>
          <a:no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10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7"/>
          <p:cNvGraphicFramePr/>
          <p:nvPr>
            <p:extLst>
              <p:ext uri="{D42A27DB-BD31-4B8C-83A1-F6EECF244321}">
                <p14:modId xmlns:p14="http://schemas.microsoft.com/office/powerpoint/2010/main" val="3818600356"/>
              </p:ext>
            </p:extLst>
          </p:nvPr>
        </p:nvGraphicFramePr>
        <p:xfrm>
          <a:off x="388872" y="2649529"/>
          <a:ext cx="8287575" cy="1445500"/>
        </p:xfrm>
        <a:graphic>
          <a:graphicData uri="http://schemas.openxmlformats.org/drawingml/2006/table">
            <a:tbl>
              <a:tblPr firstRow="1" bandRow="1">
                <a:noFill/>
                <a:tableStyleId>{FAD424B7-FA8F-46E9-9C54-9FF8C2CA9E4E}</a:tableStyleId>
              </a:tblPr>
              <a:tblGrid>
                <a:gridCol w="1402575">
                  <a:extLst>
                    <a:ext uri="{9D8B030D-6E8A-4147-A177-3AD203B41FA5}">
                      <a16:colId xmlns:a16="http://schemas.microsoft.com/office/drawing/2014/main" val="20000"/>
                    </a:ext>
                  </a:extLst>
                </a:gridCol>
                <a:gridCol w="3248825">
                  <a:extLst>
                    <a:ext uri="{9D8B030D-6E8A-4147-A177-3AD203B41FA5}">
                      <a16:colId xmlns:a16="http://schemas.microsoft.com/office/drawing/2014/main" val="20001"/>
                    </a:ext>
                  </a:extLst>
                </a:gridCol>
                <a:gridCol w="3636175">
                  <a:extLst>
                    <a:ext uri="{9D8B030D-6E8A-4147-A177-3AD203B41FA5}">
                      <a16:colId xmlns:a16="http://schemas.microsoft.com/office/drawing/2014/main" val="20002"/>
                    </a:ext>
                  </a:extLst>
                </a:gridCol>
              </a:tblGrid>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Introduction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0" marR="0" lvl="0" indent="0" algn="l" rtl="0">
                        <a:lnSpc>
                          <a:spcPct val="100000"/>
                        </a:lnSpc>
                        <a:spcBef>
                          <a:spcPts val="0"/>
                        </a:spcBef>
                        <a:spcAft>
                          <a:spcPts val="0"/>
                        </a:spcAft>
                        <a:buClr>
                          <a:srgbClr val="000000"/>
                        </a:buClr>
                        <a:buSzPts val="800"/>
                        <a:buFont typeface="Quattrocento Sans"/>
                        <a:buNone/>
                      </a:pPr>
                      <a:r>
                        <a:rPr lang="en" sz="800" b="1" i="0" u="none" strike="noStrike" cap="none">
                          <a:latin typeface="Quattrocento Sans"/>
                          <a:ea typeface="Quattrocento Sans"/>
                          <a:cs typeface="Quattrocento Sans"/>
                          <a:sym typeface="Quattrocento Sans"/>
                        </a:rPr>
                        <a:t>                        </a:t>
                      </a:r>
                      <a:r>
                        <a:rPr lang="en" sz="1100" b="1" i="0" u="none" strike="noStrike" cap="none">
                          <a:solidFill>
                            <a:srgbClr val="FFFFFF"/>
                          </a:solidFill>
                          <a:latin typeface="Quattrocento Sans"/>
                          <a:ea typeface="Quattrocento Sans"/>
                          <a:cs typeface="Quattrocento Sans"/>
                          <a:sym typeface="Quattrocento Sans"/>
                        </a:rPr>
                        <a:t>Worksheet</a:t>
                      </a:r>
                      <a:endParaRPr sz="1100" b="1" i="0" u="none" strike="noStrike" cap="none">
                        <a:latin typeface="Quattrocento Sans"/>
                        <a:ea typeface="Quattrocento Sans"/>
                        <a:cs typeface="Quattrocento Sans"/>
                        <a:sym typeface="Quattrocento Sans"/>
                      </a:endParaRPr>
                    </a:p>
                  </a:txBody>
                  <a:tcPr marL="0" marR="0" marT="57150" marB="0">
                    <a:solidFill>
                      <a:srgbClr val="0078D3"/>
                    </a:solidFill>
                  </a:tcPr>
                </a:tc>
                <a:extLst>
                  <a:ext uri="{0D108BD9-81ED-4DB2-BD59-A6C34878D82A}">
                    <a16:rowId xmlns:a16="http://schemas.microsoft.com/office/drawing/2014/main" val="10000"/>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Can I do it? </a:t>
                      </a:r>
                      <a:r>
                        <a:rPr lang="en" sz="1100" b="0" i="0" u="none" strike="noStrike" cap="none">
                          <a:solidFill>
                            <a:srgbClr val="FFFFFF"/>
                          </a:solidFill>
                          <a:latin typeface="Quattrocento Sans"/>
                          <a:ea typeface="Quattrocento Sans"/>
                          <a:cs typeface="Quattrocento Sans"/>
                          <a:sym typeface="Quattrocento Sans"/>
                        </a:rPr>
                        <a:t>[self-efficacy]</a:t>
                      </a:r>
                      <a:endParaRPr sz="1100" b="0"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1"/>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35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CS Challenge: Can I hack it?</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Slide deck, Worksheet </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2"/>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Is it possible? [mindset]</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3"/>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15-30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Wrap up and discussion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dirty="0">
                          <a:solidFill>
                            <a:srgbClr val="FFFFFF"/>
                          </a:solidFill>
                          <a:latin typeface="Quattrocento Sans"/>
                          <a:ea typeface="Quattrocento Sans"/>
                          <a:cs typeface="Quattrocento Sans"/>
                          <a:sym typeface="Quattrocento Sans"/>
                        </a:rPr>
                        <a:t>Post-survey</a:t>
                      </a:r>
                      <a:endParaRPr sz="1100" b="1" i="0" u="none" strike="noStrike" cap="none" dirty="0">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4"/>
                  </a:ext>
                </a:extLst>
              </a:tr>
            </a:tbl>
          </a:graphicData>
        </a:graphic>
      </p:graphicFrame>
      <p:sp>
        <p:nvSpPr>
          <p:cNvPr id="149" name="Google Shape;149;p7"/>
          <p:cNvSpPr txBox="1"/>
          <p:nvPr/>
        </p:nvSpPr>
        <p:spPr>
          <a:xfrm>
            <a:off x="380934" y="810096"/>
            <a:ext cx="3016800" cy="1218600"/>
          </a:xfrm>
          <a:prstGeom prst="rect">
            <a:avLst/>
          </a:prstGeom>
          <a:noFill/>
          <a:ln>
            <a:noFill/>
          </a:ln>
        </p:spPr>
        <p:txBody>
          <a:bodyPr spcFirstLastPara="1" wrap="square" lIns="0" tIns="7950" rIns="0" bIns="0" anchor="t" anchorCtr="0">
            <a:noAutofit/>
          </a:bodyPr>
          <a:lstStyle/>
          <a:p>
            <a:pPr marL="12700">
              <a:buSzPts val="2300"/>
            </a:pPr>
            <a:r>
              <a:rPr lang="en" sz="2300" b="1">
                <a:solidFill>
                  <a:schemeClr val="dk1"/>
                </a:solidFill>
                <a:latin typeface="Quattrocento Sans"/>
                <a:ea typeface="Quattrocento Sans"/>
                <a:cs typeface="Quattrocento Sans"/>
                <a:sym typeface="Quattrocento Sans"/>
              </a:rPr>
              <a:t>Recommended Agenda</a:t>
            </a:r>
            <a:endParaRPr sz="2300" b="1">
              <a:solidFill>
                <a:schemeClr val="dk1"/>
              </a:solidFill>
              <a:latin typeface="Quattrocento Sans"/>
              <a:ea typeface="Quattrocento Sans"/>
              <a:cs typeface="Quattrocento Sans"/>
              <a:sym typeface="Quattrocento Sans"/>
            </a:endParaRPr>
          </a:p>
          <a:p>
            <a:pPr marL="12700" marR="850900">
              <a:lnSpc>
                <a:spcPct val="104200"/>
              </a:lnSpc>
              <a:spcBef>
                <a:spcPts val="1200"/>
              </a:spcBef>
              <a:buSzPts val="800"/>
            </a:pPr>
            <a:r>
              <a:rPr lang="en" sz="800">
                <a:solidFill>
                  <a:schemeClr val="dk1"/>
                </a:solidFill>
                <a:latin typeface="Quattrocento Sans"/>
                <a:ea typeface="Quattrocento Sans"/>
                <a:cs typeface="Quattrocento Sans"/>
                <a:sym typeface="Quattrocento Sans"/>
              </a:rPr>
              <a:t>This session has been designed to work sequentially  and the agenda shows the approximate time you  will need to cover the material. Depending on your  group and time available together, you may choose  to adjust the timing of the agenda to enable more  discussion.</a:t>
            </a:r>
            <a:endParaRPr sz="900"/>
          </a:p>
        </p:txBody>
      </p:sp>
      <p:sp>
        <p:nvSpPr>
          <p:cNvPr id="6" name="Rounded Rectangular Callout 5">
            <a:extLst>
              <a:ext uri="{FF2B5EF4-FFF2-40B4-BE49-F238E27FC236}">
                <a16:creationId xmlns:a16="http://schemas.microsoft.com/office/drawing/2014/main" id="{D3165F58-3CC0-714C-AB5B-D78ED3D01435}"/>
              </a:ext>
            </a:extLst>
          </p:cNvPr>
          <p:cNvSpPr/>
          <p:nvPr/>
        </p:nvSpPr>
        <p:spPr>
          <a:xfrm>
            <a:off x="9018846" y="0"/>
            <a:ext cx="5611554" cy="5143500"/>
          </a:xfrm>
          <a:prstGeom prst="wedgeRoundRectCallout">
            <a:avLst>
              <a:gd name="adj1" fmla="val -57438"/>
              <a:gd name="adj2" fmla="val -28708"/>
              <a:gd name="adj3" fmla="val 16667"/>
            </a:avLst>
          </a:prstGeom>
          <a:solidFill>
            <a:srgbClr val="223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100"/>
            </a:pPr>
            <a:r>
              <a:rPr lang="en-US" dirty="0"/>
              <a:t>You’ll then move into the CS challenge activity, which is intended to give a concrete experience to anchor the discussion related to that Learning Lab’s theme and the videos they watch. The CS challenge is also an opportunity for students to practice teamwork and communication skills, and connect the topics to challenges they may face in tech. For example, in one activity, students try to engage with Vim commands and in another session, they strategize on where to place LiDAR scanners in the right places to protect valuables from an archaeological dig. The goal is not to master the CS challenge. In fact some students won’t find the activity to be “challenging” at all. It is meant to provide a glimpse into how they think, strategize, cope with discomfort or ambiguity, and how they communicate and articulate their problem-solving process.</a:t>
            </a:r>
          </a:p>
        </p:txBody>
      </p:sp>
      <p:sp>
        <p:nvSpPr>
          <p:cNvPr id="2" name="Oval 1">
            <a:extLst>
              <a:ext uri="{FF2B5EF4-FFF2-40B4-BE49-F238E27FC236}">
                <a16:creationId xmlns:a16="http://schemas.microsoft.com/office/drawing/2014/main" id="{17FF84CC-A8BE-A44A-B465-ACDBF0512F3B}"/>
              </a:ext>
            </a:extLst>
          </p:cNvPr>
          <p:cNvSpPr/>
          <p:nvPr/>
        </p:nvSpPr>
        <p:spPr>
          <a:xfrm>
            <a:off x="388872" y="3154847"/>
            <a:ext cx="8287575" cy="436493"/>
          </a:xfrm>
          <a:prstGeom prst="ellipse">
            <a:avLst/>
          </a:prstGeom>
          <a:no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9634</Words>
  <Application>Microsoft Macintosh PowerPoint</Application>
  <PresentationFormat>Custom</PresentationFormat>
  <Paragraphs>449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Arial</vt:lpstr>
      <vt:lpstr>Quattrocento Sans</vt:lpstr>
      <vt:lpstr>Simple Light</vt:lpstr>
      <vt:lpstr>Program Overview</vt:lpstr>
      <vt:lpstr>Co-mentor model     you      +     co-mentor </vt:lpstr>
      <vt:lpstr>Co-mentor model     you      +     co-mentor Cohort of mentees</vt:lpstr>
      <vt:lpstr>Co-mentor model     you      +     co-mentor Cohort of 12-16 mentees</vt:lpstr>
      <vt:lpstr>Mentoring Curriculum</vt:lpstr>
      <vt:lpstr>PowerPoint Presentation</vt:lpstr>
      <vt:lpstr>PowerPoint Presentation</vt:lpstr>
      <vt:lpstr>PowerPoint Presentation</vt:lpstr>
      <vt:lpstr>PowerPoint Presentation</vt:lpstr>
      <vt:lpstr>PowerPoint Presentation</vt:lpstr>
      <vt:lpstr>PowerPoint Presentation</vt:lpstr>
      <vt:lpstr>Three Resources </vt:lpstr>
      <vt:lpstr>7</vt:lpstr>
      <vt:lpstr>7</vt:lpstr>
      <vt:lpstr>7</vt:lpstr>
      <vt:lpstr>7</vt:lpstr>
      <vt:lpstr>Preparation  </vt:lpstr>
      <vt:lpstr>Who makes a good mentor?</vt:lpstr>
      <vt:lpstr>Thank you for stepping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Overview</dc:title>
  <dc:creator>Becky Packard</dc:creator>
  <cp:lastModifiedBy>Audrey St. John</cp:lastModifiedBy>
  <cp:revision>6</cp:revision>
  <cp:lastPrinted>2021-01-23T21:52:13Z</cp:lastPrinted>
  <dcterms:modified xsi:type="dcterms:W3CDTF">2021-01-23T22:32:31Z</dcterms:modified>
</cp:coreProperties>
</file>