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Quattrocento Sans" panose="020B0502050000020003" pitchFamily="34" charset="0"/>
      <p:regular r:id="rId23"/>
      <p:bold r:id="rId24"/>
      <p:italic r:id="rId25"/>
      <p:boldItalic r:id="rId26"/>
    </p:embeddedFont>
    <p:embeddedFont>
      <p:font typeface="Segoe UI" panose="020B0502040204020203" pitchFamily="34" charset="0"/>
      <p:regular r:id="rId27"/>
      <p:bold r:id="rId28"/>
      <p:italic r:id="rId29"/>
    </p:embeddedFont>
    <p:embeddedFont>
      <p:font typeface="Segoe UI Semibold" panose="020B0502040204020203" pitchFamily="34"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51852"/>
  </p:normalViewPr>
  <p:slideViewPr>
    <p:cSldViewPr snapToGrid="0">
      <p:cViewPr varScale="1">
        <p:scale>
          <a:sx n="73" d="100"/>
          <a:sy n="73" d="100"/>
        </p:scale>
        <p:origin x="2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Mentors may be more or less familiar with identity terminology, so we offer a glossary of some identity terms so you have access to a shared language. By subsequently reflecting on your own social identities, both those that are important to you and those which your mentees may perceive you as having (whether or not they are important to you), we believe you will be more prepared to navigate conversations that will come up the training and mentoring sessions.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c7a245413_0_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cc7a245413_0_3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dirty="0">
                <a:solidFill>
                  <a:srgbClr val="5A5857"/>
                </a:solidFill>
                <a:latin typeface="Quattrocento Sans"/>
                <a:ea typeface="Quattrocento Sans"/>
                <a:cs typeface="Quattrocento Sans"/>
                <a:sym typeface="Quattrocento Sans"/>
              </a:rPr>
              <a:t>Here is a strategy that offers a </a:t>
            </a:r>
            <a:r>
              <a:rPr lang="en" dirty="0" err="1">
                <a:solidFill>
                  <a:srgbClr val="5A5857"/>
                </a:solidFill>
                <a:latin typeface="Quattrocento Sans"/>
                <a:ea typeface="Quattrocento Sans"/>
                <a:cs typeface="Quattrocento Sans"/>
                <a:sym typeface="Quattrocento Sans"/>
              </a:rPr>
              <a:t>microaffirmation</a:t>
            </a:r>
            <a:r>
              <a:rPr lang="en" dirty="0">
                <a:solidFill>
                  <a:srgbClr val="5A5857"/>
                </a:solidFill>
                <a:latin typeface="Quattrocento Sans"/>
                <a:ea typeface="Quattrocento Sans"/>
                <a:cs typeface="Quattrocento Sans"/>
                <a:sym typeface="Quattrocento Sans"/>
              </a:rPr>
              <a:t> by speaking directly to Mentee 1. Mentee 1 has just shared a difficult experience. As a mentor, you are a witness to their experience. Imagine standing together with Mentee 1, and holding space for them. What this means is you create space in the program to say that feelings are welcomed here and you see and hear their feelings. You can reassure and affirm their sense of belonging.</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c7a245413_0_5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cc7a245413_0_5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Another way to offer a </a:t>
            </a:r>
            <a:r>
              <a:rPr lang="en" dirty="0" err="1"/>
              <a:t>microaffirmation</a:t>
            </a:r>
            <a:r>
              <a:rPr lang="en" dirty="0"/>
              <a:t> is to actively listen and echo what Mentee 1 said. This is important because Mentee 2 minimized their experience, and without echoing it here, it is a little worse than having passed their turn, because their sharing was not given adequate airspace due to the minimizing. Echoing allows an idea to be heard when we repeat it.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c7a245413_0_6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cc7a245413_0_6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Keep in mind that intent is different than impact. Your intention as a mentor is to give each mentee air time. Unfortunately, when Mentee 2 commented on Mentee 1, and given that Mentee 1 is a woman of color sharing a difficult experience, you are responsible to take some kind of action for creating a mentor space where mentees feel included. If you take no action, it appears that you agree with Mentee 2, and their comment goes unchallenged. Mentee 2’s comfort is not more important than Mentee 1’s inclusion. If you too harshly call out Mentee 2, however, you may send the message that there is no room to see things differently or learn in this space. There is a way to support Mentee 1 without calling out Mentee 2.</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c7a245413_0_6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cc7a245413_0_6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That is why we emphasize calling Mentee 2 </a:t>
            </a:r>
            <a:r>
              <a:rPr lang="en" b="1" dirty="0"/>
              <a:t>into</a:t>
            </a:r>
            <a:r>
              <a:rPr lang="en" dirty="0"/>
              <a:t> the conversation (rather than harshly calling them out). This can happen by asking questions or speaking from our own perspective on what we heard and reminding them to speak from their own experience. We also can stand by Mentee 1 and affirm their sharing by holding space for them and echoing what we heard.</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c7a245413_0_7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cc7a245413_0_7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You may be wondering what you can do if you are unable to act in the moment. Sometimes we freeze or sometimes it occurs to us later on. That’s ok! It’s better to come back to it than to skip talking about it at all.</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c7a245413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c7a24541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a summary of what we talked about. It’s also possible that another mentee might use a </a:t>
            </a:r>
            <a:r>
              <a:rPr lang="en" dirty="0" err="1"/>
              <a:t>microaffirmation</a:t>
            </a:r>
            <a:r>
              <a:rPr lang="en" dirty="0"/>
              <a:t> strategy. If you see that, you might notice when you see that happen to recognize positive group actions. There is much more to both microaggressions and </a:t>
            </a:r>
            <a:r>
              <a:rPr lang="en" dirty="0" err="1"/>
              <a:t>microaffirmations</a:t>
            </a:r>
            <a:r>
              <a:rPr lang="en" dirty="0"/>
              <a:t>. And we hope that this helps you to start a conversation about small moments in our mentoring sessions. We also hope it will encourage you to reflect on your role in promoting an inclusive mentoring space.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653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3b5e768c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3b5e768c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were three key goals of this self-guided module.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3b5e768c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d3b5e768cc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Let’s </a:t>
            </a:r>
            <a:r>
              <a:rPr lang="en-US" dirty="0"/>
              <a:t>review</a:t>
            </a:r>
            <a:r>
              <a:rPr lang="en" dirty="0"/>
              <a:t> the scenario you were asked to reflect on. You have just started the round robin. This is how it starts, with Mentee 1 sharing their experience, followed by Mentee 2.</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114b75c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d114b75c5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The question was: would you be tempted to stop the conversation after Mentee 2 speaks, or would you continue the round robin?</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r>
              <a:rPr lang="en" dirty="0"/>
              <a:t>There is a dilemma to consider here. Mentee 1 chose to share their experience of being a woman and person and color. Unfortunately, Mentee 2 student minimized the experience of Mentee 1 in a way that is consistent with a microaggression. If you examine the materials for a microaggression, one type is minimizing or disbelief when a student of color expresses their negative experience. It is possible Mentee 2 meant to reassure Mentee 1 that the teacher did not mean any harm by questioning. However, by saying this, Mentee 2 dismisses how Mentee 1 feels. While any mentee can make an insensitive comment, in this mentoring program we have to be cognizant that some groups, such as women and people of color, are encountering a different reality than their peers. Research shows that factually, they are less represented in the field and some do face an additional burden to prove their tech ability to their teachers. And when they share negative experiences, they may not be believed by peers who have not experienced something similar.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c7a245413_0_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cc7a245413_0_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Let’s first name the tension for the mentor. By speaking up and interrupting this conversation, we may be concerned about the potential impact on Mentee 2. Can we do this without alienating Mentee 2?  It’s always possible that by acting we may leave Mentee 2 feeling uncomfortable. We encourage you to reflect on trying to take action anyway because Mentee 2’s discomfort, while a challenge, should not outweigh Mentee 1’s inclusion in the mentoring program.</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When students sign up for the mentoring program, we want to honor the “do no harm” principle. Keep in mind that it’s pretty devastating for Mentee 1 to sign up for the program and have mentors who are more concerned about Mentee 2’s comfort than Mentee 1’s sense of belonging.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What follows are some starting suggestions for how a mentor could respond. As you walk through them, reflect on what responsibility you have for the mentoring space and remember there are ways to “call in” Mentee 2. We suggest that can uphold the inclusivity of the space without “calling out” Mentee 2 harshly. </a:t>
            </a: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c7a245413_0_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cc7a245413_0_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dirty="0">
                <a:solidFill>
                  <a:schemeClr val="dk1"/>
                </a:solidFill>
              </a:rPr>
              <a:t>We will review a subset of strategies that align with the handouts.</a:t>
            </a: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3b5e768cc_0_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d3b5e768cc_0_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In the Inquire strategy, the mentor can ask a question of Mentee 2 to allow them to explain a little more. This can help us to avoid jumping to a conclusion about what the mentee meant and might afford them the chance to revise their words. At the minimum it will give the mentor more context about their experience. Using inquire is a way to surface more understanding - it is a method of calling Mentee 2 into conversation especially if you might encourage them to focus on sharing their experience and avoid trying to retell Mentee 1’s experience from their vantage point.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c7a245413_0_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cc7a245413_0_2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This strategy involves speaking from the mentor’s own perspective. Rather than leading with “You” - which can come across as accusatory, or speaking for Mentee 1 (which can be condescending to Mentee 1, who did not ask you to intervene), the mentor speaks about how the statement from Mentee 2 made the mentor feel. In this way the mentor speaks directly to Mentee 2.</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c7a245413_0_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cc7a245413_0_2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A reframe is a way to shift the conversation in a different direction. It takes what Mentee 2 said and reframes it in a different light. This helps Mentee 1 know that you saw a challenge and Mentee 2 also sees their comment in a different light.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metaviewmentors.github.io/mentor-training/msft/S21/resources/StrategiesToInterrupt.pdf"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metaviewmentors.github.io/mentor-training/msft/S21/resources/StrategiesForMicroaffirmations.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Debriefing for </a:t>
            </a:r>
            <a:endParaRPr dirty="0">
              <a:latin typeface="Segoe UI" panose="020B0502040204020203" pitchFamily="34" charset="0"/>
              <a:ea typeface="Quattrocento Sans"/>
              <a:cs typeface="Segoe UI" panose="020B0502040204020203" pitchFamily="34" charset="0"/>
              <a:sym typeface="Quattrocento Sans"/>
            </a:endParaRPr>
          </a:p>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Self-guided Module #1</a:t>
            </a:r>
            <a:endParaRPr dirty="0">
              <a:latin typeface="Segoe UI" panose="020B0502040204020203" pitchFamily="34" charset="0"/>
              <a:ea typeface="Quattrocento Sans"/>
              <a:cs typeface="Segoe UI" panose="020B0502040204020203" pitchFamily="34" charset="0"/>
              <a:sym typeface="Quattrocento Sans"/>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r>
              <a:rPr lang="en-US" dirty="0">
                <a:latin typeface="Segoe UI" panose="020B0502040204020203" pitchFamily="34" charset="0"/>
                <a:ea typeface="Quattrocento Sans"/>
                <a:cs typeface="Segoe UI" panose="020B0502040204020203" pitchFamily="34" charset="0"/>
                <a:sym typeface="Quattrocento Sans"/>
              </a:rPr>
              <a:t>Microaggressions and </a:t>
            </a:r>
            <a:r>
              <a:rPr lang="en-US">
                <a:latin typeface="Segoe UI" panose="020B0502040204020203" pitchFamily="34" charset="0"/>
                <a:ea typeface="Quattrocento Sans"/>
                <a:cs typeface="Segoe UI" panose="020B0502040204020203" pitchFamily="34" charset="0"/>
                <a:sym typeface="Quattrocento Sans"/>
              </a:rPr>
              <a:t>Microaffirmations</a:t>
            </a:r>
          </a:p>
        </p:txBody>
      </p:sp>
      <p:sp>
        <p:nvSpPr>
          <p:cNvPr id="2" name="Rectangular Callout 1">
            <a:extLst>
              <a:ext uri="{FF2B5EF4-FFF2-40B4-BE49-F238E27FC236}">
                <a16:creationId xmlns:a16="http://schemas.microsoft.com/office/drawing/2014/main" id="{0493BE91-ADE5-D54F-AA4E-3C0D80B6EF14}"/>
              </a:ext>
            </a:extLst>
          </p:cNvPr>
          <p:cNvSpPr/>
          <p:nvPr/>
        </p:nvSpPr>
        <p:spPr>
          <a:xfrm>
            <a:off x="3183147" y="4002625"/>
            <a:ext cx="2777706" cy="792600"/>
          </a:xfrm>
          <a:prstGeom prst="wedgeRectCallout">
            <a:avLst>
              <a:gd name="adj1" fmla="val 22645"/>
              <a:gd name="adj2" fmla="val 82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the speaker notes in this PPT to walk through the deck.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body" idx="1"/>
          </p:nvPr>
        </p:nvSpPr>
        <p:spPr>
          <a:xfrm>
            <a:off x="311700" y="1282075"/>
            <a:ext cx="88323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sz="2200">
                <a:solidFill>
                  <a:srgbClr val="7030A0"/>
                </a:solidFill>
                <a:latin typeface="Segoe UI" panose="020B0502040204020203" pitchFamily="34" charset="0"/>
                <a:ea typeface="Calibri"/>
                <a:cs typeface="Segoe UI" panose="020B0502040204020203" pitchFamily="34" charset="0"/>
                <a:sym typeface="Calibri"/>
              </a:rPr>
              <a:t>“Mentee 1, I wanted to take a moment and say I am sorry that you felt that way and had to go through it. There are many reasons why a teacher might have said that, and what’s important is in this space you know there is room for your experience and here, we welcome you. And we think you are absolutely up to the challenge.”</a:t>
            </a:r>
            <a:endParaRPr sz="2200">
              <a:solidFill>
                <a:srgbClr val="5A5857"/>
              </a:solidFill>
              <a:latin typeface="Segoe UI" panose="020B0502040204020203" pitchFamily="34" charset="0"/>
              <a:ea typeface="Calibri"/>
              <a:cs typeface="Segoe UI" panose="020B0502040204020203" pitchFamily="34" charset="0"/>
              <a:sym typeface="Calibri"/>
            </a:endParaRPr>
          </a:p>
        </p:txBody>
      </p:sp>
      <p:sp>
        <p:nvSpPr>
          <p:cNvPr id="4" name="Google Shape;92;p19">
            <a:extLst>
              <a:ext uri="{FF2B5EF4-FFF2-40B4-BE49-F238E27FC236}">
                <a16:creationId xmlns:a16="http://schemas.microsoft.com/office/drawing/2014/main" id="{2AD730E7-58A4-3649-B5C8-74AFEF68BA94}"/>
              </a:ext>
            </a:extLst>
          </p:cNvPr>
          <p:cNvSpPr/>
          <p:nvPr/>
        </p:nvSpPr>
        <p:spPr>
          <a:xfrm>
            <a:off x="1981350" y="434575"/>
            <a:ext cx="5181300" cy="847500"/>
          </a:xfrm>
          <a:prstGeom prst="foldedCorner">
            <a:avLst>
              <a:gd name="adj" fmla="val 16667"/>
            </a:avLst>
          </a:prstGeom>
          <a:solidFill>
            <a:srgbClr val="50E5FF"/>
          </a:solidFill>
          <a:ln w="25400" cap="flat" cmpd="sng">
            <a:solidFill>
              <a:srgbClr val="1F345F"/>
            </a:solidFill>
            <a:prstDash val="solid"/>
            <a:round/>
            <a:headEnd type="none" w="sm" len="sm"/>
            <a:tailEnd type="none" w="sm" len="sm"/>
          </a:ln>
        </p:spPr>
        <p:txBody>
          <a:bodyPr spcFirstLastPara="1" wrap="square" lIns="91425" tIns="45700" rIns="91425" bIns="45700" anchor="ctr" anchorCtr="0">
            <a:noAutofit/>
          </a:bodyPr>
          <a:lstStyle/>
          <a:p>
            <a:pPr algn="ctr"/>
            <a:r>
              <a:rPr lang="en-US" sz="3200" dirty="0">
                <a:solidFill>
                  <a:srgbClr val="1F345F"/>
                </a:solidFill>
                <a:latin typeface="Segoe UI" panose="020B0502040204020203" pitchFamily="34" charset="0"/>
                <a:ea typeface="Calibri"/>
                <a:cs typeface="Segoe UI" panose="020B0502040204020203" pitchFamily="34" charset="0"/>
                <a:sym typeface="Calibri"/>
              </a:rPr>
              <a:t>Witness and Hold Space</a:t>
            </a:r>
            <a:endParaRPr lang="en-US" sz="3200" dirty="0">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6A3C3422-80AF-CB46-87CB-22FF04F443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2820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sz="2400">
                <a:solidFill>
                  <a:srgbClr val="7030A0"/>
                </a:solidFill>
                <a:latin typeface="Segoe UI" panose="020B0502040204020203" pitchFamily="34" charset="0"/>
                <a:ea typeface="Calibri"/>
                <a:cs typeface="Segoe UI" panose="020B0502040204020203" pitchFamily="34" charset="0"/>
                <a:sym typeface="Calibri"/>
              </a:rPr>
              <a:t>“I’m hearing different experiences. Mentee 1, I’m hearing a difficult experience. I know what it is like to feel devalued and it’s painful. Thank you for being willing to share your experience. I’m hearing Mentee 2 did not have that experience, and relied on yourself, and that’s important to hear too. In this program, we want people to feel they can share their different experiences- your experiences can be different, and you are all welcome here.”</a:t>
            </a:r>
            <a:endParaRPr sz="2400">
              <a:solidFill>
                <a:srgbClr val="7030A0"/>
              </a:solidFill>
              <a:latin typeface="Segoe UI" panose="020B0502040204020203" pitchFamily="34" charset="0"/>
              <a:ea typeface="Calibri"/>
              <a:cs typeface="Segoe UI" panose="020B0502040204020203" pitchFamily="34" charset="0"/>
              <a:sym typeface="Calibri"/>
            </a:endParaRPr>
          </a:p>
        </p:txBody>
      </p:sp>
      <p:sp>
        <p:nvSpPr>
          <p:cNvPr id="4" name="Google Shape;92;p19">
            <a:extLst>
              <a:ext uri="{FF2B5EF4-FFF2-40B4-BE49-F238E27FC236}">
                <a16:creationId xmlns:a16="http://schemas.microsoft.com/office/drawing/2014/main" id="{D3C69CCA-588B-7B4D-BF9D-F4BCBE9BDBDB}"/>
              </a:ext>
            </a:extLst>
          </p:cNvPr>
          <p:cNvSpPr/>
          <p:nvPr/>
        </p:nvSpPr>
        <p:spPr>
          <a:xfrm>
            <a:off x="1981350" y="434575"/>
            <a:ext cx="5181300" cy="847500"/>
          </a:xfrm>
          <a:prstGeom prst="foldedCorner">
            <a:avLst>
              <a:gd name="adj" fmla="val 16667"/>
            </a:avLst>
          </a:prstGeom>
          <a:solidFill>
            <a:srgbClr val="50E5FF"/>
          </a:solidFill>
          <a:ln w="25400" cap="flat" cmpd="sng">
            <a:solidFill>
              <a:srgbClr val="1F345F"/>
            </a:solidFill>
            <a:prstDash val="solid"/>
            <a:round/>
            <a:headEnd type="none" w="sm" len="sm"/>
            <a:tailEnd type="none" w="sm" len="sm"/>
          </a:ln>
        </p:spPr>
        <p:txBody>
          <a:bodyPr spcFirstLastPara="1" wrap="square" lIns="91425" tIns="45700" rIns="91425" bIns="45700" anchor="ctr" anchorCtr="0">
            <a:noAutofit/>
          </a:bodyPr>
          <a:lstStyle/>
          <a:p>
            <a:pPr algn="ctr"/>
            <a:r>
              <a:rPr lang="en-US" sz="3200" dirty="0">
                <a:solidFill>
                  <a:srgbClr val="1F345F"/>
                </a:solidFill>
                <a:latin typeface="Segoe UI" panose="020B0502040204020203" pitchFamily="34" charset="0"/>
                <a:ea typeface="Calibri"/>
                <a:cs typeface="Segoe UI" panose="020B0502040204020203" pitchFamily="34" charset="0"/>
                <a:sym typeface="Calibri"/>
              </a:rPr>
              <a:t>Actively Listen &amp; Echo</a:t>
            </a:r>
          </a:p>
        </p:txBody>
      </p:sp>
      <p:sp>
        <p:nvSpPr>
          <p:cNvPr id="2" name="Slide Number Placeholder 1">
            <a:extLst>
              <a:ext uri="{FF2B5EF4-FFF2-40B4-BE49-F238E27FC236}">
                <a16:creationId xmlns:a16="http://schemas.microsoft.com/office/drawing/2014/main" id="{E619B14E-C77F-4447-8DAA-0DE8B798B4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000" dirty="0">
                <a:solidFill>
                  <a:srgbClr val="002061"/>
                </a:solidFill>
                <a:latin typeface="Segoe UI" panose="020B0502040204020203" pitchFamily="34" charset="0"/>
                <a:ea typeface="Calibri"/>
                <a:cs typeface="Segoe UI" panose="020B0502040204020203" pitchFamily="34" charset="0"/>
                <a:sym typeface="Calibri"/>
              </a:rPr>
              <a:t>Remember: intent vs. impact</a:t>
            </a:r>
            <a:endParaRPr sz="3000" dirty="0">
              <a:solidFill>
                <a:srgbClr val="002061"/>
              </a:solidFill>
              <a:latin typeface="Segoe UI" panose="020B0502040204020203" pitchFamily="34" charset="0"/>
              <a:ea typeface="Calibri"/>
              <a:cs typeface="Segoe UI" panose="020B0502040204020203" pitchFamily="34" charset="0"/>
              <a:sym typeface="Calibri"/>
            </a:endParaRPr>
          </a:p>
        </p:txBody>
      </p:sp>
      <p:sp>
        <p:nvSpPr>
          <p:cNvPr id="122" name="Google Shape;122;p24"/>
          <p:cNvSpPr txBox="1">
            <a:spLocks noGrp="1"/>
          </p:cNvSpPr>
          <p:nvPr>
            <p:ph type="body" idx="1"/>
          </p:nvPr>
        </p:nvSpPr>
        <p:spPr>
          <a:xfrm>
            <a:off x="311700" y="1282075"/>
            <a:ext cx="8520600" cy="34164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0"/>
              </a:spcBef>
              <a:spcAft>
                <a:spcPts val="0"/>
              </a:spcAft>
              <a:buSzPts val="1400"/>
              <a:buFont typeface="Calibri"/>
              <a:buChar char="●"/>
            </a:pPr>
            <a:r>
              <a:rPr lang="en" sz="2400">
                <a:solidFill>
                  <a:srgbClr val="7030A0"/>
                </a:solidFill>
                <a:latin typeface="Segoe UI" panose="020B0502040204020203" pitchFamily="34" charset="0"/>
                <a:ea typeface="Calibri"/>
                <a:cs typeface="Segoe UI" panose="020B0502040204020203" pitchFamily="34" charset="0"/>
                <a:sym typeface="Calibri"/>
              </a:rPr>
              <a:t>We want to hear from Mentee 2, but their comfort </a:t>
            </a:r>
            <a:r>
              <a:rPr lang="en" sz="2400" b="1">
                <a:solidFill>
                  <a:srgbClr val="7030A0"/>
                </a:solidFill>
                <a:latin typeface="Segoe UI" panose="020B0502040204020203" pitchFamily="34" charset="0"/>
                <a:ea typeface="Calibri"/>
                <a:cs typeface="Segoe UI" panose="020B0502040204020203" pitchFamily="34" charset="0"/>
                <a:sym typeface="Calibri"/>
              </a:rPr>
              <a:t>is not</a:t>
            </a:r>
            <a:r>
              <a:rPr lang="en" sz="2400">
                <a:solidFill>
                  <a:srgbClr val="7030A0"/>
                </a:solidFill>
                <a:latin typeface="Segoe UI" panose="020B0502040204020203" pitchFamily="34" charset="0"/>
                <a:ea typeface="Calibri"/>
                <a:cs typeface="Segoe UI" panose="020B0502040204020203" pitchFamily="34" charset="0"/>
                <a:sym typeface="Calibri"/>
              </a:rPr>
              <a:t> more important than Mentee 1’s inclusion</a:t>
            </a:r>
            <a:endParaRPr>
              <a:latin typeface="Segoe UI" panose="020B0502040204020203" pitchFamily="34" charset="0"/>
              <a:ea typeface="Calibri"/>
              <a:cs typeface="Segoe UI" panose="020B0502040204020203" pitchFamily="34" charset="0"/>
              <a:sym typeface="Calibri"/>
            </a:endParaRPr>
          </a:p>
          <a:p>
            <a:pPr marL="342900" lvl="0" indent="-342900" algn="l" rtl="0">
              <a:lnSpc>
                <a:spcPct val="115000"/>
              </a:lnSpc>
              <a:spcBef>
                <a:spcPts val="1600"/>
              </a:spcBef>
              <a:spcAft>
                <a:spcPts val="0"/>
              </a:spcAft>
              <a:buSzPts val="1400"/>
              <a:buFont typeface="Calibri"/>
              <a:buChar char="●"/>
            </a:pPr>
            <a:r>
              <a:rPr lang="en" sz="2400">
                <a:solidFill>
                  <a:srgbClr val="7030A0"/>
                </a:solidFill>
                <a:latin typeface="Segoe UI" panose="020B0502040204020203" pitchFamily="34" charset="0"/>
                <a:ea typeface="Calibri"/>
                <a:cs typeface="Segoe UI" panose="020B0502040204020203" pitchFamily="34" charset="0"/>
                <a:sym typeface="Calibri"/>
              </a:rPr>
              <a:t>Doing nothing could be interpreted as you agreeing with Mentee 2</a:t>
            </a:r>
            <a:endParaRPr>
              <a:latin typeface="Segoe UI" panose="020B0502040204020203" pitchFamily="34" charset="0"/>
              <a:ea typeface="Calibri"/>
              <a:cs typeface="Segoe UI" panose="020B0502040204020203" pitchFamily="34" charset="0"/>
              <a:sym typeface="Calibri"/>
            </a:endParaRPr>
          </a:p>
          <a:p>
            <a:pPr marL="342900" lvl="0" indent="-342900" algn="l" rtl="0">
              <a:lnSpc>
                <a:spcPct val="115000"/>
              </a:lnSpc>
              <a:spcBef>
                <a:spcPts val="1600"/>
              </a:spcBef>
              <a:spcAft>
                <a:spcPts val="1600"/>
              </a:spcAft>
              <a:buSzPts val="1400"/>
              <a:buFont typeface="Calibri"/>
              <a:buChar char="●"/>
            </a:pPr>
            <a:r>
              <a:rPr lang="en" sz="2400" i="1">
                <a:solidFill>
                  <a:srgbClr val="7030A0"/>
                </a:solidFill>
                <a:latin typeface="Segoe UI" panose="020B0502040204020203" pitchFamily="34" charset="0"/>
                <a:ea typeface="Calibri"/>
                <a:cs typeface="Segoe UI" panose="020B0502040204020203" pitchFamily="34" charset="0"/>
                <a:sym typeface="Calibri"/>
              </a:rPr>
              <a:t>Calling out </a:t>
            </a:r>
            <a:r>
              <a:rPr lang="en" sz="2400">
                <a:solidFill>
                  <a:srgbClr val="7030A0"/>
                </a:solidFill>
                <a:latin typeface="Segoe UI" panose="020B0502040204020203" pitchFamily="34" charset="0"/>
                <a:ea typeface="Calibri"/>
                <a:cs typeface="Segoe UI" panose="020B0502040204020203" pitchFamily="34" charset="0"/>
                <a:sym typeface="Calibri"/>
              </a:rPr>
              <a:t>Mentee 2 sends the message there is no room to see things differently or learn in this space</a:t>
            </a:r>
            <a:endParaRPr>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F2C8F90E-8A06-174E-9050-333246FD6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000" dirty="0">
                <a:solidFill>
                  <a:srgbClr val="002061"/>
                </a:solidFill>
                <a:latin typeface="Segoe UI" panose="020B0502040204020203" pitchFamily="34" charset="0"/>
                <a:ea typeface="Calibri"/>
                <a:cs typeface="Segoe UI" panose="020B0502040204020203" pitchFamily="34" charset="0"/>
                <a:sym typeface="Calibri"/>
              </a:rPr>
              <a:t>Call out vs. Call in</a:t>
            </a:r>
            <a:endParaRPr sz="3000" dirty="0">
              <a:solidFill>
                <a:srgbClr val="002061"/>
              </a:solidFill>
              <a:latin typeface="Segoe UI" panose="020B0502040204020203" pitchFamily="34" charset="0"/>
              <a:ea typeface="Calibri"/>
              <a:cs typeface="Segoe UI" panose="020B0502040204020203" pitchFamily="34" charset="0"/>
              <a:sym typeface="Calibri"/>
            </a:endParaRPr>
          </a:p>
        </p:txBody>
      </p:sp>
      <p:sp>
        <p:nvSpPr>
          <p:cNvPr id="128" name="Google Shape;128;p25"/>
          <p:cNvSpPr/>
          <p:nvPr/>
        </p:nvSpPr>
        <p:spPr>
          <a:xfrm>
            <a:off x="612325" y="1083570"/>
            <a:ext cx="8219700" cy="1041000"/>
          </a:xfrm>
          <a:prstGeom prst="wedgeRoundRectCallout">
            <a:avLst>
              <a:gd name="adj1" fmla="val 51923"/>
              <a:gd name="adj2" fmla="val -29962"/>
              <a:gd name="adj3" fmla="val 16667"/>
            </a:avLst>
          </a:prstGeom>
          <a:solidFill>
            <a:srgbClr val="DD7E6B"/>
          </a:solidFill>
          <a:ln w="25400" cap="flat" cmpd="sng">
            <a:solidFill>
              <a:srgbClr val="243C5D"/>
            </a:solidFill>
            <a:prstDash val="solid"/>
            <a:round/>
            <a:headEnd type="none" w="sm" len="sm"/>
            <a:tailEnd type="none" w="sm" len="sm"/>
          </a:ln>
        </p:spPr>
        <p:txBody>
          <a:bodyPr spcFirstLastPara="1" wrap="square" lIns="91425" tIns="45700" rIns="91425" bIns="45700" anchor="ctr" anchorCtr="0">
            <a:noAutofit/>
          </a:bodyPr>
          <a:lstStyle/>
          <a:p>
            <a:pPr marL="124307" marR="728479" lvl="0" indent="-495" algn="l" rtl="0">
              <a:lnSpc>
                <a:spcPct val="100940"/>
              </a:lnSpc>
              <a:spcBef>
                <a:spcPts val="0"/>
              </a:spcBef>
              <a:spcAft>
                <a:spcPts val="0"/>
              </a:spcAft>
              <a:buNone/>
            </a:pPr>
            <a:r>
              <a:rPr lang="en" sz="2200" i="1" dirty="0">
                <a:solidFill>
                  <a:schemeClr val="dk1"/>
                </a:solidFill>
                <a:latin typeface="Segoe UI" panose="020B0502040204020203" pitchFamily="34" charset="0"/>
                <a:ea typeface="Calibri"/>
                <a:cs typeface="Segoe UI" panose="020B0502040204020203" pitchFamily="34" charset="0"/>
                <a:sym typeface="Calibri"/>
              </a:rPr>
              <a:t>Mentee 2, That’s not really inclusive the way you minimized Mentee  1. Don’t act that way here. </a:t>
            </a:r>
            <a:endParaRPr sz="2200" i="1" dirty="0">
              <a:solidFill>
                <a:schemeClr val="dk1"/>
              </a:solidFill>
              <a:latin typeface="Segoe UI" panose="020B0502040204020203" pitchFamily="34" charset="0"/>
              <a:ea typeface="Calibri"/>
              <a:cs typeface="Segoe UI" panose="020B0502040204020203" pitchFamily="34" charset="0"/>
              <a:sym typeface="Calibri"/>
            </a:endParaRPr>
          </a:p>
          <a:p>
            <a:pPr marL="124307" marR="728479" lvl="0" indent="-495" algn="l" rtl="0">
              <a:lnSpc>
                <a:spcPct val="100940"/>
              </a:lnSpc>
              <a:spcBef>
                <a:spcPts val="0"/>
              </a:spcBef>
              <a:spcAft>
                <a:spcPts val="0"/>
              </a:spcAft>
              <a:buNone/>
            </a:pPr>
            <a:endParaRPr sz="2200" dirty="0">
              <a:latin typeface="Segoe UI" panose="020B0502040204020203" pitchFamily="34" charset="0"/>
              <a:ea typeface="Calibri"/>
              <a:cs typeface="Segoe UI" panose="020B0502040204020203" pitchFamily="34" charset="0"/>
              <a:sym typeface="Calibri"/>
            </a:endParaRPr>
          </a:p>
        </p:txBody>
      </p:sp>
      <p:sp>
        <p:nvSpPr>
          <p:cNvPr id="129" name="Google Shape;129;p25"/>
          <p:cNvSpPr/>
          <p:nvPr/>
        </p:nvSpPr>
        <p:spPr>
          <a:xfrm>
            <a:off x="764725" y="2336935"/>
            <a:ext cx="7976100" cy="2749500"/>
          </a:xfrm>
          <a:prstGeom prst="wedgeRoundRectCallout">
            <a:avLst>
              <a:gd name="adj1" fmla="val -57285"/>
              <a:gd name="adj2" fmla="val -23922"/>
              <a:gd name="adj3" fmla="val 16667"/>
            </a:avLst>
          </a:prstGeom>
          <a:solidFill>
            <a:srgbClr val="66DB6A"/>
          </a:solidFill>
          <a:ln w="25400" cap="flat" cmpd="sng">
            <a:solidFill>
              <a:srgbClr val="243C5D"/>
            </a:solidFill>
            <a:prstDash val="solid"/>
            <a:round/>
            <a:headEnd type="none" w="sm" len="sm"/>
            <a:tailEnd type="none" w="sm" len="sm"/>
          </a:ln>
        </p:spPr>
        <p:txBody>
          <a:bodyPr spcFirstLastPara="1" wrap="square" lIns="91425" tIns="45700" rIns="91425" bIns="45700" anchor="ctr" anchorCtr="0">
            <a:noAutofit/>
          </a:bodyPr>
          <a:lstStyle/>
          <a:p>
            <a:pPr marL="124307" marR="728479" lvl="0" indent="-495" algn="l" rtl="0">
              <a:lnSpc>
                <a:spcPct val="100940"/>
              </a:lnSpc>
              <a:spcBef>
                <a:spcPts val="0"/>
              </a:spcBef>
              <a:spcAft>
                <a:spcPts val="0"/>
              </a:spcAft>
              <a:buNone/>
            </a:pPr>
            <a:r>
              <a:rPr lang="en" sz="2200" i="1" dirty="0">
                <a:solidFill>
                  <a:schemeClr val="dk1"/>
                </a:solidFill>
                <a:latin typeface="Segoe UI" panose="020B0502040204020203" pitchFamily="34" charset="0"/>
                <a:ea typeface="Calibri"/>
                <a:cs typeface="Segoe UI" panose="020B0502040204020203" pitchFamily="34" charset="0"/>
                <a:sym typeface="Calibri"/>
              </a:rPr>
              <a:t>Mentee 1, Thanks for sharing. That sounds like a painful experience. Mentee 2, I heard you say you had a different experience-- you were challenged by your teachers in high school and had a good experience. In this program we can have different experiences. So while we can’t really know what the teacher meant, we can hear and support Mentee 1 and be happy for Mentee 2. Mentee 3, I’m eager to hear from you now.</a:t>
            </a:r>
            <a:endParaRPr sz="2200" i="1" dirty="0">
              <a:solidFill>
                <a:schemeClr val="dk1"/>
              </a:solidFill>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F1485E5C-C2DB-A147-87C5-8A8E4CE231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000" dirty="0">
                <a:solidFill>
                  <a:srgbClr val="002061"/>
                </a:solidFill>
                <a:latin typeface="Segoe UI" panose="020B0502040204020203" pitchFamily="34" charset="0"/>
                <a:ea typeface="Calibri"/>
                <a:cs typeface="Segoe UI" panose="020B0502040204020203" pitchFamily="34" charset="0"/>
                <a:sym typeface="Calibri"/>
              </a:rPr>
              <a:t>Remember, you can come back</a:t>
            </a:r>
            <a:endParaRPr sz="3000" dirty="0">
              <a:solidFill>
                <a:srgbClr val="002061"/>
              </a:solidFill>
              <a:latin typeface="Segoe UI" panose="020B0502040204020203" pitchFamily="34" charset="0"/>
              <a:ea typeface="Calibri"/>
              <a:cs typeface="Segoe UI" panose="020B0502040204020203" pitchFamily="34" charset="0"/>
              <a:sym typeface="Calibri"/>
            </a:endParaRPr>
          </a:p>
        </p:txBody>
      </p:sp>
      <p:sp>
        <p:nvSpPr>
          <p:cNvPr id="135" name="Google Shape;135;p26"/>
          <p:cNvSpPr/>
          <p:nvPr/>
        </p:nvSpPr>
        <p:spPr>
          <a:xfrm>
            <a:off x="388575" y="1648421"/>
            <a:ext cx="8366700" cy="2406900"/>
          </a:xfrm>
          <a:prstGeom prst="wedgeRoundRectCallout">
            <a:avLst>
              <a:gd name="adj1" fmla="val 51923"/>
              <a:gd name="adj2" fmla="val -29962"/>
              <a:gd name="adj3" fmla="val 16667"/>
            </a:avLst>
          </a:prstGeom>
          <a:solidFill>
            <a:srgbClr val="66DB6A"/>
          </a:solidFill>
          <a:ln w="25400" cap="flat" cmpd="sng">
            <a:solidFill>
              <a:srgbClr val="243C5D"/>
            </a:solidFill>
            <a:prstDash val="solid"/>
            <a:round/>
            <a:headEnd type="none" w="sm" len="sm"/>
            <a:tailEnd type="none" w="sm" len="sm"/>
          </a:ln>
        </p:spPr>
        <p:txBody>
          <a:bodyPr spcFirstLastPara="1" wrap="square" lIns="91425" tIns="45700" rIns="91425" bIns="45700" anchor="ctr" anchorCtr="0">
            <a:noAutofit/>
          </a:bodyPr>
          <a:lstStyle/>
          <a:p>
            <a:pPr marL="124307" marR="728479" lvl="0" indent="-495" algn="l" rtl="0">
              <a:lnSpc>
                <a:spcPct val="100940"/>
              </a:lnSpc>
              <a:spcBef>
                <a:spcPts val="0"/>
              </a:spcBef>
              <a:spcAft>
                <a:spcPts val="0"/>
              </a:spcAft>
              <a:buNone/>
            </a:pPr>
            <a:r>
              <a:rPr lang="en" sz="2400" i="1" u="none" strike="noStrike" cap="none">
                <a:solidFill>
                  <a:schemeClr val="dk1"/>
                </a:solidFill>
                <a:latin typeface="Segoe UI" panose="020B0502040204020203" pitchFamily="34" charset="0"/>
                <a:ea typeface="Calibri"/>
                <a:cs typeface="Segoe UI" panose="020B0502040204020203" pitchFamily="34" charset="0"/>
                <a:sym typeface="Calibri"/>
              </a:rPr>
              <a:t>I just want to notice something from earlier…  </a:t>
            </a:r>
            <a:endParaRPr>
              <a:latin typeface="Segoe UI" panose="020B0502040204020203" pitchFamily="34" charset="0"/>
              <a:ea typeface="Calibri"/>
              <a:cs typeface="Segoe UI" panose="020B0502040204020203" pitchFamily="34" charset="0"/>
              <a:sym typeface="Calibri"/>
            </a:endParaRPr>
          </a:p>
          <a:p>
            <a:pPr marL="124307" marR="728479" lvl="0" indent="-495" algn="l" rtl="0">
              <a:lnSpc>
                <a:spcPct val="100940"/>
              </a:lnSpc>
              <a:spcBef>
                <a:spcPts val="0"/>
              </a:spcBef>
              <a:spcAft>
                <a:spcPts val="0"/>
              </a:spcAft>
              <a:buNone/>
            </a:pPr>
            <a:endParaRPr sz="2400" i="1" u="none" strike="noStrike" cap="none">
              <a:solidFill>
                <a:schemeClr val="dk1"/>
              </a:solidFill>
              <a:latin typeface="Segoe UI" panose="020B0502040204020203" pitchFamily="34" charset="0"/>
              <a:ea typeface="Calibri"/>
              <a:cs typeface="Segoe UI" panose="020B0502040204020203" pitchFamily="34" charset="0"/>
              <a:sym typeface="Calibri"/>
            </a:endParaRPr>
          </a:p>
          <a:p>
            <a:pPr marL="124307" marR="728479" lvl="0" indent="-495" algn="l" rtl="0">
              <a:lnSpc>
                <a:spcPct val="100940"/>
              </a:lnSpc>
              <a:spcBef>
                <a:spcPts val="0"/>
              </a:spcBef>
              <a:spcAft>
                <a:spcPts val="0"/>
              </a:spcAft>
              <a:buNone/>
            </a:pPr>
            <a:r>
              <a:rPr lang="en" sz="2400" i="1" u="none" strike="noStrike" cap="none">
                <a:solidFill>
                  <a:schemeClr val="dk1"/>
                </a:solidFill>
                <a:latin typeface="Segoe UI" panose="020B0502040204020203" pitchFamily="34" charset="0"/>
                <a:ea typeface="Calibri"/>
                <a:cs typeface="Segoe UI" panose="020B0502040204020203" pitchFamily="34" charset="0"/>
                <a:sym typeface="Calibri"/>
              </a:rPr>
              <a:t>How do we work together to make space for and validate different experiences?</a:t>
            </a:r>
            <a:endParaRPr>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A31F641A-B966-4047-8E00-2E5D71433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itle 1">
            <a:extLst>
              <a:ext uri="{FF2B5EF4-FFF2-40B4-BE49-F238E27FC236}">
                <a16:creationId xmlns:a16="http://schemas.microsoft.com/office/drawing/2014/main" id="{F8133BB9-A2D2-0740-A0B7-D9ACB416EAC5}"/>
              </a:ext>
            </a:extLst>
          </p:cNvPr>
          <p:cNvSpPr>
            <a:spLocks noGrp="1"/>
          </p:cNvSpPr>
          <p:nvPr>
            <p:ph type="title"/>
          </p:nvPr>
        </p:nvSpPr>
        <p:spPr/>
        <p:txBody>
          <a:bodyPr>
            <a:noAutofit/>
          </a:bodyPr>
          <a:lstStyle/>
          <a:p>
            <a:pPr algn="ctr"/>
            <a:r>
              <a:rPr lang="en-US" sz="3000" dirty="0">
                <a:solidFill>
                  <a:srgbClr val="002061"/>
                </a:solidFill>
                <a:latin typeface="Segoe UI" panose="020B0502040204020203" pitchFamily="34" charset="0"/>
                <a:ea typeface="Calibri"/>
                <a:cs typeface="Segoe UI" panose="020B0502040204020203" pitchFamily="34" charset="0"/>
                <a:sym typeface="Calibri"/>
              </a:rPr>
              <a:t>Take-away messages</a:t>
            </a:r>
            <a:endParaRPr lang="en-US" sz="3000" dirty="0"/>
          </a:p>
        </p:txBody>
      </p:sp>
      <p:sp>
        <p:nvSpPr>
          <p:cNvPr id="141" name="Google Shape;141;p27"/>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n" dirty="0">
                <a:latin typeface="Segoe UI" panose="020B0502040204020203" pitchFamily="34" charset="0"/>
                <a:cs typeface="Segoe UI" panose="020B0502040204020203" pitchFamily="34" charset="0"/>
              </a:rPr>
              <a:t>Remember you can “call in” rather than “call out” the group member who (even unintentionally) inflicted harm:</a:t>
            </a:r>
            <a:endParaRPr dirty="0">
              <a:latin typeface="Segoe UI" panose="020B0502040204020203" pitchFamily="34" charset="0"/>
              <a:cs typeface="Segoe UI" panose="020B0502040204020203" pitchFamily="34" charset="0"/>
            </a:endParaRPr>
          </a:p>
          <a:p>
            <a:pPr marL="457200" lvl="0" indent="-342900" algn="l" rtl="0">
              <a:spcBef>
                <a:spcPts val="1200"/>
              </a:spcBef>
              <a:spcAft>
                <a:spcPts val="0"/>
              </a:spcAft>
              <a:buSzPts val="1800"/>
              <a:buChar char="●"/>
            </a:pPr>
            <a:r>
              <a:rPr lang="en" dirty="0">
                <a:latin typeface="Segoe UI" panose="020B0502040204020203" pitchFamily="34" charset="0"/>
                <a:cs typeface="Segoe UI" panose="020B0502040204020203" pitchFamily="34" charset="0"/>
              </a:rPr>
              <a:t>Inquire</a:t>
            </a:r>
            <a:endParaRPr dirty="0">
              <a:latin typeface="Segoe UI" panose="020B0502040204020203" pitchFamily="34" charset="0"/>
              <a:cs typeface="Segoe UI" panose="020B0502040204020203" pitchFamily="34" charset="0"/>
            </a:endParaRPr>
          </a:p>
          <a:p>
            <a:pPr marL="457200" lvl="0" indent="-342900" algn="l" rtl="0">
              <a:spcBef>
                <a:spcPts val="0"/>
              </a:spcBef>
              <a:spcAft>
                <a:spcPts val="0"/>
              </a:spcAft>
              <a:buSzPts val="1800"/>
              <a:buChar char="●"/>
            </a:pPr>
            <a:r>
              <a:rPr lang="en" dirty="0">
                <a:latin typeface="Segoe UI" panose="020B0502040204020203" pitchFamily="34" charset="0"/>
                <a:cs typeface="Segoe UI" panose="020B0502040204020203" pitchFamily="34" charset="0"/>
              </a:rPr>
              <a:t>Use “I” Statements</a:t>
            </a:r>
            <a:endParaRPr dirty="0">
              <a:latin typeface="Segoe UI" panose="020B0502040204020203" pitchFamily="34" charset="0"/>
              <a:cs typeface="Segoe UI" panose="020B0502040204020203" pitchFamily="34" charset="0"/>
            </a:endParaRPr>
          </a:p>
          <a:p>
            <a:pPr marL="457200" lvl="0" indent="-342900" algn="l" rtl="0">
              <a:spcBef>
                <a:spcPts val="0"/>
              </a:spcBef>
              <a:spcAft>
                <a:spcPts val="0"/>
              </a:spcAft>
              <a:buSzPts val="1800"/>
              <a:buChar char="●"/>
            </a:pPr>
            <a:r>
              <a:rPr lang="en" dirty="0">
                <a:latin typeface="Segoe UI" panose="020B0502040204020203" pitchFamily="34" charset="0"/>
                <a:cs typeface="Segoe UI" panose="020B0502040204020203" pitchFamily="34" charset="0"/>
              </a:rPr>
              <a:t>Reframe </a:t>
            </a:r>
            <a:endParaRPr dirty="0">
              <a:latin typeface="Segoe UI" panose="020B0502040204020203" pitchFamily="34" charset="0"/>
              <a:cs typeface="Segoe UI" panose="020B0502040204020203" pitchFamily="34" charset="0"/>
            </a:endParaRPr>
          </a:p>
          <a:p>
            <a:pPr marL="0" lvl="0" indent="0" algn="l" rtl="0">
              <a:spcBef>
                <a:spcPts val="1200"/>
              </a:spcBef>
              <a:spcAft>
                <a:spcPts val="0"/>
              </a:spcAft>
              <a:buNone/>
            </a:pPr>
            <a:r>
              <a:rPr lang="en" dirty="0">
                <a:latin typeface="Segoe UI" panose="020B0502040204020203" pitchFamily="34" charset="0"/>
                <a:cs typeface="Segoe UI" panose="020B0502040204020203" pitchFamily="34" charset="0"/>
              </a:rPr>
              <a:t>You can also take action to support the student who was marginalized </a:t>
            </a:r>
            <a:endParaRPr dirty="0">
              <a:latin typeface="Segoe UI" panose="020B0502040204020203" pitchFamily="34" charset="0"/>
              <a:cs typeface="Segoe UI" panose="020B0502040204020203" pitchFamily="34" charset="0"/>
            </a:endParaRPr>
          </a:p>
          <a:p>
            <a:pPr marL="457200" lvl="0" indent="-342900" algn="l" rtl="0">
              <a:spcBef>
                <a:spcPts val="1200"/>
              </a:spcBef>
              <a:spcAft>
                <a:spcPts val="0"/>
              </a:spcAft>
              <a:buSzPts val="1800"/>
              <a:buChar char="●"/>
            </a:pPr>
            <a:r>
              <a:rPr lang="en" dirty="0">
                <a:latin typeface="Segoe UI" panose="020B0502040204020203" pitchFamily="34" charset="0"/>
                <a:cs typeface="Segoe UI" panose="020B0502040204020203" pitchFamily="34" charset="0"/>
              </a:rPr>
              <a:t>Witness and hold space</a:t>
            </a:r>
            <a:endParaRPr dirty="0">
              <a:latin typeface="Segoe UI" panose="020B0502040204020203" pitchFamily="34" charset="0"/>
              <a:cs typeface="Segoe UI" panose="020B0502040204020203" pitchFamily="34" charset="0"/>
            </a:endParaRPr>
          </a:p>
          <a:p>
            <a:pPr marL="457200" lvl="0" indent="-342900" algn="l" rtl="0">
              <a:spcBef>
                <a:spcPts val="0"/>
              </a:spcBef>
              <a:spcAft>
                <a:spcPts val="0"/>
              </a:spcAft>
              <a:buSzPts val="1800"/>
              <a:buChar char="●"/>
            </a:pPr>
            <a:r>
              <a:rPr lang="en" dirty="0">
                <a:latin typeface="Segoe UI" panose="020B0502040204020203" pitchFamily="34" charset="0"/>
                <a:cs typeface="Segoe UI" panose="020B0502040204020203" pitchFamily="34" charset="0"/>
              </a:rPr>
              <a:t>Echo and actively listen</a:t>
            </a:r>
            <a:endParaRPr dirty="0">
              <a:latin typeface="Segoe UI" panose="020B0502040204020203" pitchFamily="34" charset="0"/>
              <a:cs typeface="Segoe UI" panose="020B0502040204020203" pitchFamily="34" charset="0"/>
            </a:endParaRPr>
          </a:p>
          <a:p>
            <a:pPr marL="0" lvl="0" indent="0" algn="l" rtl="0">
              <a:spcBef>
                <a:spcPts val="1200"/>
              </a:spcBef>
              <a:spcAft>
                <a:spcPts val="1200"/>
              </a:spcAft>
              <a:buNone/>
            </a:pPr>
            <a:r>
              <a:rPr lang="en" dirty="0">
                <a:latin typeface="Segoe UI" panose="020B0502040204020203" pitchFamily="34" charset="0"/>
                <a:cs typeface="Segoe UI" panose="020B0502040204020203" pitchFamily="34" charset="0"/>
              </a:rPr>
              <a:t>Don’t hesitate to come back to the issue later after talking to your co-mentor. </a:t>
            </a:r>
            <a:endParaRPr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D75EAAD6-C85F-6B4E-A18B-265B35D390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0BB14C-01CF-2841-9F21-C22C966CE4DF}"/>
              </a:ext>
            </a:extLst>
          </p:cNvPr>
          <p:cNvGrpSpPr/>
          <p:nvPr/>
        </p:nvGrpSpPr>
        <p:grpSpPr>
          <a:xfrm>
            <a:off x="685800" y="285750"/>
            <a:ext cx="4889500" cy="4514626"/>
            <a:chOff x="685800" y="285750"/>
            <a:chExt cx="4889500" cy="4514626"/>
          </a:xfrm>
        </p:grpSpPr>
        <p:sp>
          <p:nvSpPr>
            <p:cNvPr id="3" name="object 8">
              <a:extLst>
                <a:ext uri="{FF2B5EF4-FFF2-40B4-BE49-F238E27FC236}">
                  <a16:creationId xmlns:a16="http://schemas.microsoft.com/office/drawing/2014/main" id="{8CDFA738-8BB6-1249-A5C0-DBC3B9949EE8}"/>
                </a:ext>
              </a:extLst>
            </p:cNvPr>
            <p:cNvSpPr/>
            <p:nvPr/>
          </p:nvSpPr>
          <p:spPr>
            <a:xfrm>
              <a:off x="1165020" y="343124"/>
              <a:ext cx="1249680" cy="241935"/>
            </a:xfrm>
            <a:custGeom>
              <a:avLst/>
              <a:gdLst/>
              <a:ahLst/>
              <a:cxnLst/>
              <a:rect l="l" t="t" r="r" b="b"/>
              <a:pathLst>
                <a:path w="1249680" h="241934">
                  <a:moveTo>
                    <a:pt x="55067" y="16344"/>
                  </a:moveTo>
                  <a:lnTo>
                    <a:pt x="0" y="16344"/>
                  </a:lnTo>
                  <a:lnTo>
                    <a:pt x="0" y="237528"/>
                  </a:lnTo>
                  <a:lnTo>
                    <a:pt x="35483" y="237528"/>
                  </a:lnTo>
                  <a:lnTo>
                    <a:pt x="35483" y="64160"/>
                  </a:lnTo>
                  <a:lnTo>
                    <a:pt x="73600" y="64160"/>
                  </a:lnTo>
                  <a:lnTo>
                    <a:pt x="55067" y="16344"/>
                  </a:lnTo>
                  <a:close/>
                </a:path>
                <a:path w="1249680" h="241934">
                  <a:moveTo>
                    <a:pt x="73600" y="64160"/>
                  </a:moveTo>
                  <a:lnTo>
                    <a:pt x="35940" y="64160"/>
                  </a:lnTo>
                  <a:lnTo>
                    <a:pt x="106286" y="237528"/>
                  </a:lnTo>
                  <a:lnTo>
                    <a:pt x="131724" y="237528"/>
                  </a:lnTo>
                  <a:lnTo>
                    <a:pt x="154382" y="180301"/>
                  </a:lnTo>
                  <a:lnTo>
                    <a:pt x="118617" y="180301"/>
                  </a:lnTo>
                  <a:lnTo>
                    <a:pt x="73600" y="64160"/>
                  </a:lnTo>
                  <a:close/>
                </a:path>
                <a:path w="1249680" h="241934">
                  <a:moveTo>
                    <a:pt x="239394" y="64160"/>
                  </a:moveTo>
                  <a:lnTo>
                    <a:pt x="200990" y="64160"/>
                  </a:lnTo>
                  <a:lnTo>
                    <a:pt x="200990" y="237528"/>
                  </a:lnTo>
                  <a:lnTo>
                    <a:pt x="239394" y="237528"/>
                  </a:lnTo>
                  <a:lnTo>
                    <a:pt x="239394" y="64160"/>
                  </a:lnTo>
                  <a:close/>
                </a:path>
                <a:path w="1249680" h="241934">
                  <a:moveTo>
                    <a:pt x="239394" y="16344"/>
                  </a:moveTo>
                  <a:lnTo>
                    <a:pt x="186639" y="16344"/>
                  </a:lnTo>
                  <a:lnTo>
                    <a:pt x="119545" y="180301"/>
                  </a:lnTo>
                  <a:lnTo>
                    <a:pt x="154382" y="180301"/>
                  </a:lnTo>
                  <a:lnTo>
                    <a:pt x="200367" y="64160"/>
                  </a:lnTo>
                  <a:lnTo>
                    <a:pt x="239394" y="64160"/>
                  </a:lnTo>
                  <a:lnTo>
                    <a:pt x="239394" y="16344"/>
                  </a:lnTo>
                  <a:close/>
                </a:path>
                <a:path w="1249680" h="241934">
                  <a:moveTo>
                    <a:pt x="300761" y="11404"/>
                  </a:moveTo>
                  <a:lnTo>
                    <a:pt x="288010" y="11404"/>
                  </a:lnTo>
                  <a:lnTo>
                    <a:pt x="282701" y="13487"/>
                  </a:lnTo>
                  <a:lnTo>
                    <a:pt x="273748" y="21818"/>
                  </a:lnTo>
                  <a:lnTo>
                    <a:pt x="271513" y="26987"/>
                  </a:lnTo>
                  <a:lnTo>
                    <a:pt x="271562" y="39230"/>
                  </a:lnTo>
                  <a:lnTo>
                    <a:pt x="273697" y="44183"/>
                  </a:lnTo>
                  <a:lnTo>
                    <a:pt x="282435" y="52514"/>
                  </a:lnTo>
                  <a:lnTo>
                    <a:pt x="287807" y="54597"/>
                  </a:lnTo>
                  <a:lnTo>
                    <a:pt x="300558" y="54597"/>
                  </a:lnTo>
                  <a:lnTo>
                    <a:pt x="305955" y="52539"/>
                  </a:lnTo>
                  <a:lnTo>
                    <a:pt x="314807" y="44310"/>
                  </a:lnTo>
                  <a:lnTo>
                    <a:pt x="317017" y="39230"/>
                  </a:lnTo>
                  <a:lnTo>
                    <a:pt x="316931" y="26987"/>
                  </a:lnTo>
                  <a:lnTo>
                    <a:pt x="314858" y="22072"/>
                  </a:lnTo>
                  <a:lnTo>
                    <a:pt x="306222" y="13550"/>
                  </a:lnTo>
                  <a:lnTo>
                    <a:pt x="300761" y="11404"/>
                  </a:lnTo>
                  <a:close/>
                </a:path>
                <a:path w="1249680" h="241934">
                  <a:moveTo>
                    <a:pt x="312699" y="78968"/>
                  </a:moveTo>
                  <a:lnTo>
                    <a:pt x="275374" y="78968"/>
                  </a:lnTo>
                  <a:lnTo>
                    <a:pt x="275374" y="237528"/>
                  </a:lnTo>
                  <a:lnTo>
                    <a:pt x="312699" y="237528"/>
                  </a:lnTo>
                  <a:lnTo>
                    <a:pt x="312699" y="78968"/>
                  </a:lnTo>
                  <a:close/>
                </a:path>
                <a:path w="1249680" h="241934">
                  <a:moveTo>
                    <a:pt x="431520" y="74955"/>
                  </a:moveTo>
                  <a:lnTo>
                    <a:pt x="424522" y="74955"/>
                  </a:lnTo>
                  <a:lnTo>
                    <a:pt x="405172" y="76503"/>
                  </a:lnTo>
                  <a:lnTo>
                    <a:pt x="361124" y="99707"/>
                  </a:lnTo>
                  <a:lnTo>
                    <a:pt x="340157" y="144441"/>
                  </a:lnTo>
                  <a:lnTo>
                    <a:pt x="338759" y="162725"/>
                  </a:lnTo>
                  <a:lnTo>
                    <a:pt x="340129" y="179153"/>
                  </a:lnTo>
                  <a:lnTo>
                    <a:pt x="360667" y="219252"/>
                  </a:lnTo>
                  <a:lnTo>
                    <a:pt x="400888" y="240005"/>
                  </a:lnTo>
                  <a:lnTo>
                    <a:pt x="417575" y="241388"/>
                  </a:lnTo>
                  <a:lnTo>
                    <a:pt x="426631" y="241388"/>
                  </a:lnTo>
                  <a:lnTo>
                    <a:pt x="434936" y="240512"/>
                  </a:lnTo>
                  <a:lnTo>
                    <a:pt x="450049" y="237020"/>
                  </a:lnTo>
                  <a:lnTo>
                    <a:pt x="456819" y="234442"/>
                  </a:lnTo>
                  <a:lnTo>
                    <a:pt x="462775" y="231051"/>
                  </a:lnTo>
                  <a:lnTo>
                    <a:pt x="462775" y="210388"/>
                  </a:lnTo>
                  <a:lnTo>
                    <a:pt x="425919" y="210388"/>
                  </a:lnTo>
                  <a:lnTo>
                    <a:pt x="415313" y="209549"/>
                  </a:lnTo>
                  <a:lnTo>
                    <a:pt x="380739" y="180887"/>
                  </a:lnTo>
                  <a:lnTo>
                    <a:pt x="377482" y="159486"/>
                  </a:lnTo>
                  <a:lnTo>
                    <a:pt x="378330" y="147923"/>
                  </a:lnTo>
                  <a:lnTo>
                    <a:pt x="398371" y="114489"/>
                  </a:lnTo>
                  <a:lnTo>
                    <a:pt x="426681" y="106426"/>
                  </a:lnTo>
                  <a:lnTo>
                    <a:pt x="462775" y="106426"/>
                  </a:lnTo>
                  <a:lnTo>
                    <a:pt x="462775" y="83908"/>
                  </a:lnTo>
                  <a:lnTo>
                    <a:pt x="458558" y="81534"/>
                  </a:lnTo>
                  <a:lnTo>
                    <a:pt x="452881" y="79451"/>
                  </a:lnTo>
                  <a:lnTo>
                    <a:pt x="438581" y="75857"/>
                  </a:lnTo>
                  <a:lnTo>
                    <a:pt x="431520" y="74955"/>
                  </a:lnTo>
                  <a:close/>
                </a:path>
                <a:path w="1249680" h="241934">
                  <a:moveTo>
                    <a:pt x="462775" y="196354"/>
                  </a:moveTo>
                  <a:lnTo>
                    <a:pt x="457123" y="200571"/>
                  </a:lnTo>
                  <a:lnTo>
                    <a:pt x="450951" y="203962"/>
                  </a:lnTo>
                  <a:lnTo>
                    <a:pt x="437578" y="209105"/>
                  </a:lnTo>
                  <a:lnTo>
                    <a:pt x="431469" y="210388"/>
                  </a:lnTo>
                  <a:lnTo>
                    <a:pt x="462775" y="210388"/>
                  </a:lnTo>
                  <a:lnTo>
                    <a:pt x="462775" y="196354"/>
                  </a:lnTo>
                  <a:close/>
                </a:path>
                <a:path w="1249680" h="241934">
                  <a:moveTo>
                    <a:pt x="462775" y="106426"/>
                  </a:moveTo>
                  <a:lnTo>
                    <a:pt x="432955" y="106426"/>
                  </a:lnTo>
                  <a:lnTo>
                    <a:pt x="439102" y="107581"/>
                  </a:lnTo>
                  <a:lnTo>
                    <a:pt x="451129" y="112204"/>
                  </a:lnTo>
                  <a:lnTo>
                    <a:pt x="457022" y="115468"/>
                  </a:lnTo>
                  <a:lnTo>
                    <a:pt x="462775" y="119684"/>
                  </a:lnTo>
                  <a:lnTo>
                    <a:pt x="462775" y="106426"/>
                  </a:lnTo>
                  <a:close/>
                </a:path>
                <a:path w="1249680" h="241934">
                  <a:moveTo>
                    <a:pt x="528180" y="78968"/>
                  </a:moveTo>
                  <a:lnTo>
                    <a:pt x="490842" y="78968"/>
                  </a:lnTo>
                  <a:lnTo>
                    <a:pt x="490842" y="237528"/>
                  </a:lnTo>
                  <a:lnTo>
                    <a:pt x="528180" y="237528"/>
                  </a:lnTo>
                  <a:lnTo>
                    <a:pt x="528180" y="157480"/>
                  </a:lnTo>
                  <a:lnTo>
                    <a:pt x="528773" y="146230"/>
                  </a:lnTo>
                  <a:lnTo>
                    <a:pt x="548208" y="113174"/>
                  </a:lnTo>
                  <a:lnTo>
                    <a:pt x="560882" y="110286"/>
                  </a:lnTo>
                  <a:lnTo>
                    <a:pt x="583082" y="110286"/>
                  </a:lnTo>
                  <a:lnTo>
                    <a:pt x="583082" y="103949"/>
                  </a:lnTo>
                  <a:lnTo>
                    <a:pt x="528180" y="103949"/>
                  </a:lnTo>
                  <a:lnTo>
                    <a:pt x="528180" y="78968"/>
                  </a:lnTo>
                  <a:close/>
                </a:path>
                <a:path w="1249680" h="241934">
                  <a:moveTo>
                    <a:pt x="583082" y="110286"/>
                  </a:moveTo>
                  <a:lnTo>
                    <a:pt x="566216" y="110286"/>
                  </a:lnTo>
                  <a:lnTo>
                    <a:pt x="570776" y="110921"/>
                  </a:lnTo>
                  <a:lnTo>
                    <a:pt x="578281" y="113499"/>
                  </a:lnTo>
                  <a:lnTo>
                    <a:pt x="581126" y="114858"/>
                  </a:lnTo>
                  <a:lnTo>
                    <a:pt x="583082" y="116293"/>
                  </a:lnTo>
                  <a:lnTo>
                    <a:pt x="583082" y="110286"/>
                  </a:lnTo>
                  <a:close/>
                </a:path>
                <a:path w="1249680" h="241934">
                  <a:moveTo>
                    <a:pt x="572033" y="76352"/>
                  </a:moveTo>
                  <a:lnTo>
                    <a:pt x="569048" y="76352"/>
                  </a:lnTo>
                  <a:lnTo>
                    <a:pt x="562060" y="76809"/>
                  </a:lnTo>
                  <a:lnTo>
                    <a:pt x="528789" y="103949"/>
                  </a:lnTo>
                  <a:lnTo>
                    <a:pt x="583082" y="103949"/>
                  </a:lnTo>
                  <a:lnTo>
                    <a:pt x="583082" y="78511"/>
                  </a:lnTo>
                  <a:lnTo>
                    <a:pt x="581444" y="77889"/>
                  </a:lnTo>
                  <a:lnTo>
                    <a:pt x="579437" y="77368"/>
                  </a:lnTo>
                  <a:lnTo>
                    <a:pt x="574700" y="76555"/>
                  </a:lnTo>
                  <a:lnTo>
                    <a:pt x="572033" y="76352"/>
                  </a:lnTo>
                  <a:close/>
                </a:path>
                <a:path w="1249680" h="241934">
                  <a:moveTo>
                    <a:pt x="669010" y="75260"/>
                  </a:moveTo>
                  <a:lnTo>
                    <a:pt x="619500" y="88193"/>
                  </a:lnTo>
                  <a:lnTo>
                    <a:pt x="590654" y="125320"/>
                  </a:lnTo>
                  <a:lnTo>
                    <a:pt x="585101" y="160566"/>
                  </a:lnTo>
                  <a:lnTo>
                    <a:pt x="586456" y="178315"/>
                  </a:lnTo>
                  <a:lnTo>
                    <a:pt x="606780" y="219722"/>
                  </a:lnTo>
                  <a:lnTo>
                    <a:pt x="647832" y="240034"/>
                  </a:lnTo>
                  <a:lnTo>
                    <a:pt x="665314" y="241388"/>
                  </a:lnTo>
                  <a:lnTo>
                    <a:pt x="683438" y="239962"/>
                  </a:lnTo>
                  <a:lnTo>
                    <a:pt x="699557" y="235681"/>
                  </a:lnTo>
                  <a:lnTo>
                    <a:pt x="713670" y="228546"/>
                  </a:lnTo>
                  <a:lnTo>
                    <a:pt x="725779" y="218554"/>
                  </a:lnTo>
                  <a:lnTo>
                    <a:pt x="732182" y="210388"/>
                  </a:lnTo>
                  <a:lnTo>
                    <a:pt x="667473" y="210388"/>
                  </a:lnTo>
                  <a:lnTo>
                    <a:pt x="657594" y="209569"/>
                  </a:lnTo>
                  <a:lnTo>
                    <a:pt x="626794" y="181232"/>
                  </a:lnTo>
                  <a:lnTo>
                    <a:pt x="624050" y="160566"/>
                  </a:lnTo>
                  <a:lnTo>
                    <a:pt x="624104" y="157175"/>
                  </a:lnTo>
                  <a:lnTo>
                    <a:pt x="635317" y="120383"/>
                  </a:lnTo>
                  <a:lnTo>
                    <a:pt x="667169" y="106730"/>
                  </a:lnTo>
                  <a:lnTo>
                    <a:pt x="734178" y="106730"/>
                  </a:lnTo>
                  <a:lnTo>
                    <a:pt x="727087" y="97396"/>
                  </a:lnTo>
                  <a:lnTo>
                    <a:pt x="715621" y="87717"/>
                  </a:lnTo>
                  <a:lnTo>
                    <a:pt x="702121" y="80798"/>
                  </a:lnTo>
                  <a:lnTo>
                    <a:pt x="686584" y="76645"/>
                  </a:lnTo>
                  <a:lnTo>
                    <a:pt x="669010" y="75260"/>
                  </a:lnTo>
                  <a:close/>
                </a:path>
                <a:path w="1249680" h="241934">
                  <a:moveTo>
                    <a:pt x="734178" y="106730"/>
                  </a:moveTo>
                  <a:lnTo>
                    <a:pt x="667169" y="106730"/>
                  </a:lnTo>
                  <a:lnTo>
                    <a:pt x="676560" y="107545"/>
                  </a:lnTo>
                  <a:lnTo>
                    <a:pt x="684845" y="109988"/>
                  </a:lnTo>
                  <a:lnTo>
                    <a:pt x="708428" y="146391"/>
                  </a:lnTo>
                  <a:lnTo>
                    <a:pt x="709046" y="157175"/>
                  </a:lnTo>
                  <a:lnTo>
                    <a:pt x="708998" y="160566"/>
                  </a:lnTo>
                  <a:lnTo>
                    <a:pt x="698474" y="197281"/>
                  </a:lnTo>
                  <a:lnTo>
                    <a:pt x="667473" y="210388"/>
                  </a:lnTo>
                  <a:lnTo>
                    <a:pt x="732182" y="210388"/>
                  </a:lnTo>
                  <a:lnTo>
                    <a:pt x="735497" y="206159"/>
                  </a:lnTo>
                  <a:lnTo>
                    <a:pt x="742438" y="191798"/>
                  </a:lnTo>
                  <a:lnTo>
                    <a:pt x="746603" y="175470"/>
                  </a:lnTo>
                  <a:lnTo>
                    <a:pt x="747991" y="157175"/>
                  </a:lnTo>
                  <a:lnTo>
                    <a:pt x="746684" y="139322"/>
                  </a:lnTo>
                  <a:lnTo>
                    <a:pt x="742764" y="123409"/>
                  </a:lnTo>
                  <a:lnTo>
                    <a:pt x="736231" y="109433"/>
                  </a:lnTo>
                  <a:lnTo>
                    <a:pt x="734178" y="106730"/>
                  </a:lnTo>
                  <a:close/>
                </a:path>
                <a:path w="1249680" h="241934">
                  <a:moveTo>
                    <a:pt x="765721" y="196189"/>
                  </a:moveTo>
                  <a:lnTo>
                    <a:pt x="765721" y="232905"/>
                  </a:lnTo>
                  <a:lnTo>
                    <a:pt x="771283" y="235369"/>
                  </a:lnTo>
                  <a:lnTo>
                    <a:pt x="778040" y="237401"/>
                  </a:lnTo>
                  <a:lnTo>
                    <a:pt x="793978" y="240588"/>
                  </a:lnTo>
                  <a:lnTo>
                    <a:pt x="801255" y="241388"/>
                  </a:lnTo>
                  <a:lnTo>
                    <a:pt x="807834" y="241388"/>
                  </a:lnTo>
                  <a:lnTo>
                    <a:pt x="854341" y="227812"/>
                  </a:lnTo>
                  <a:lnTo>
                    <a:pt x="867382" y="211620"/>
                  </a:lnTo>
                  <a:lnTo>
                    <a:pt x="802538" y="211620"/>
                  </a:lnTo>
                  <a:lnTo>
                    <a:pt x="795439" y="210235"/>
                  </a:lnTo>
                  <a:lnTo>
                    <a:pt x="779818" y="204673"/>
                  </a:lnTo>
                  <a:lnTo>
                    <a:pt x="772515" y="200926"/>
                  </a:lnTo>
                  <a:lnTo>
                    <a:pt x="765721" y="196189"/>
                  </a:lnTo>
                  <a:close/>
                </a:path>
                <a:path w="1249680" h="241934">
                  <a:moveTo>
                    <a:pt x="832510" y="74955"/>
                  </a:moveTo>
                  <a:lnTo>
                    <a:pt x="826960" y="74955"/>
                  </a:lnTo>
                  <a:lnTo>
                    <a:pt x="814018" y="75819"/>
                  </a:lnTo>
                  <a:lnTo>
                    <a:pt x="775311" y="96142"/>
                  </a:lnTo>
                  <a:lnTo>
                    <a:pt x="765721" y="124002"/>
                  </a:lnTo>
                  <a:lnTo>
                    <a:pt x="766261" y="131968"/>
                  </a:lnTo>
                  <a:lnTo>
                    <a:pt x="794086" y="166440"/>
                  </a:lnTo>
                  <a:lnTo>
                    <a:pt x="811685" y="174265"/>
                  </a:lnTo>
                  <a:lnTo>
                    <a:pt x="818305" y="177434"/>
                  </a:lnTo>
                  <a:lnTo>
                    <a:pt x="823524" y="180399"/>
                  </a:lnTo>
                  <a:lnTo>
                    <a:pt x="827341" y="183159"/>
                  </a:lnTo>
                  <a:lnTo>
                    <a:pt x="831507" y="186715"/>
                  </a:lnTo>
                  <a:lnTo>
                    <a:pt x="833589" y="191046"/>
                  </a:lnTo>
                  <a:lnTo>
                    <a:pt x="833589" y="201752"/>
                  </a:lnTo>
                  <a:lnTo>
                    <a:pt x="831595" y="205701"/>
                  </a:lnTo>
                  <a:lnTo>
                    <a:pt x="823569" y="210439"/>
                  </a:lnTo>
                  <a:lnTo>
                    <a:pt x="817346" y="211620"/>
                  </a:lnTo>
                  <a:lnTo>
                    <a:pt x="867382" y="211620"/>
                  </a:lnTo>
                  <a:lnTo>
                    <a:pt x="870463" y="202505"/>
                  </a:lnTo>
                  <a:lnTo>
                    <a:pt x="871537" y="191871"/>
                  </a:lnTo>
                  <a:lnTo>
                    <a:pt x="870973" y="184222"/>
                  </a:lnTo>
                  <a:lnTo>
                    <a:pt x="841474" y="149293"/>
                  </a:lnTo>
                  <a:lnTo>
                    <a:pt x="819505" y="140042"/>
                  </a:lnTo>
                  <a:lnTo>
                    <a:pt x="811999" y="136220"/>
                  </a:lnTo>
                  <a:lnTo>
                    <a:pt x="805205" y="130149"/>
                  </a:lnTo>
                  <a:lnTo>
                    <a:pt x="803516" y="125958"/>
                  </a:lnTo>
                  <a:lnTo>
                    <a:pt x="803516" y="115785"/>
                  </a:lnTo>
                  <a:lnTo>
                    <a:pt x="805497" y="111975"/>
                  </a:lnTo>
                  <a:lnTo>
                    <a:pt x="813409" y="106426"/>
                  </a:lnTo>
                  <a:lnTo>
                    <a:pt x="818946" y="105029"/>
                  </a:lnTo>
                  <a:lnTo>
                    <a:pt x="862901" y="105029"/>
                  </a:lnTo>
                  <a:lnTo>
                    <a:pt x="862901" y="81597"/>
                  </a:lnTo>
                  <a:lnTo>
                    <a:pt x="858265" y="79641"/>
                  </a:lnTo>
                  <a:lnTo>
                    <a:pt x="852512" y="78041"/>
                  </a:lnTo>
                  <a:lnTo>
                    <a:pt x="838733" y="75577"/>
                  </a:lnTo>
                  <a:lnTo>
                    <a:pt x="832510" y="74955"/>
                  </a:lnTo>
                  <a:close/>
                </a:path>
                <a:path w="1249680" h="241934">
                  <a:moveTo>
                    <a:pt x="862901" y="105029"/>
                  </a:moveTo>
                  <a:lnTo>
                    <a:pt x="832510" y="105029"/>
                  </a:lnTo>
                  <a:lnTo>
                    <a:pt x="839038" y="106222"/>
                  </a:lnTo>
                  <a:lnTo>
                    <a:pt x="852208" y="110947"/>
                  </a:lnTo>
                  <a:lnTo>
                    <a:pt x="857961" y="113779"/>
                  </a:lnTo>
                  <a:lnTo>
                    <a:pt x="862901" y="117068"/>
                  </a:lnTo>
                  <a:lnTo>
                    <a:pt x="862901" y="105029"/>
                  </a:lnTo>
                  <a:close/>
                </a:path>
                <a:path w="1249680" h="241934">
                  <a:moveTo>
                    <a:pt x="971486" y="75260"/>
                  </a:moveTo>
                  <a:lnTo>
                    <a:pt x="921974" y="88193"/>
                  </a:lnTo>
                  <a:lnTo>
                    <a:pt x="893130" y="125320"/>
                  </a:lnTo>
                  <a:lnTo>
                    <a:pt x="887577" y="160566"/>
                  </a:lnTo>
                  <a:lnTo>
                    <a:pt x="888932" y="178315"/>
                  </a:lnTo>
                  <a:lnTo>
                    <a:pt x="909243" y="219722"/>
                  </a:lnTo>
                  <a:lnTo>
                    <a:pt x="950297" y="240034"/>
                  </a:lnTo>
                  <a:lnTo>
                    <a:pt x="967778" y="241388"/>
                  </a:lnTo>
                  <a:lnTo>
                    <a:pt x="985901" y="239962"/>
                  </a:lnTo>
                  <a:lnTo>
                    <a:pt x="1002020" y="235681"/>
                  </a:lnTo>
                  <a:lnTo>
                    <a:pt x="1016134" y="228546"/>
                  </a:lnTo>
                  <a:lnTo>
                    <a:pt x="1028242" y="218554"/>
                  </a:lnTo>
                  <a:lnTo>
                    <a:pt x="1034645" y="210388"/>
                  </a:lnTo>
                  <a:lnTo>
                    <a:pt x="969937" y="210388"/>
                  </a:lnTo>
                  <a:lnTo>
                    <a:pt x="960057" y="209569"/>
                  </a:lnTo>
                  <a:lnTo>
                    <a:pt x="929257" y="181232"/>
                  </a:lnTo>
                  <a:lnTo>
                    <a:pt x="926513" y="160566"/>
                  </a:lnTo>
                  <a:lnTo>
                    <a:pt x="926568" y="157175"/>
                  </a:lnTo>
                  <a:lnTo>
                    <a:pt x="937780" y="120383"/>
                  </a:lnTo>
                  <a:lnTo>
                    <a:pt x="969632" y="106730"/>
                  </a:lnTo>
                  <a:lnTo>
                    <a:pt x="1036652" y="106730"/>
                  </a:lnTo>
                  <a:lnTo>
                    <a:pt x="1029563" y="97396"/>
                  </a:lnTo>
                  <a:lnTo>
                    <a:pt x="1018090" y="87717"/>
                  </a:lnTo>
                  <a:lnTo>
                    <a:pt x="1004587" y="80798"/>
                  </a:lnTo>
                  <a:lnTo>
                    <a:pt x="989053" y="76645"/>
                  </a:lnTo>
                  <a:lnTo>
                    <a:pt x="971486" y="75260"/>
                  </a:lnTo>
                  <a:close/>
                </a:path>
                <a:path w="1249680" h="241934">
                  <a:moveTo>
                    <a:pt x="1036652" y="106730"/>
                  </a:moveTo>
                  <a:lnTo>
                    <a:pt x="969632" y="106730"/>
                  </a:lnTo>
                  <a:lnTo>
                    <a:pt x="979023" y="107545"/>
                  </a:lnTo>
                  <a:lnTo>
                    <a:pt x="987309" y="109988"/>
                  </a:lnTo>
                  <a:lnTo>
                    <a:pt x="1010902" y="146391"/>
                  </a:lnTo>
                  <a:lnTo>
                    <a:pt x="1011522" y="157175"/>
                  </a:lnTo>
                  <a:lnTo>
                    <a:pt x="1011474" y="160566"/>
                  </a:lnTo>
                  <a:lnTo>
                    <a:pt x="1000937" y="197281"/>
                  </a:lnTo>
                  <a:lnTo>
                    <a:pt x="969937" y="210388"/>
                  </a:lnTo>
                  <a:lnTo>
                    <a:pt x="1034645" y="210388"/>
                  </a:lnTo>
                  <a:lnTo>
                    <a:pt x="1037960" y="206159"/>
                  </a:lnTo>
                  <a:lnTo>
                    <a:pt x="1044902" y="191798"/>
                  </a:lnTo>
                  <a:lnTo>
                    <a:pt x="1049066" y="175470"/>
                  </a:lnTo>
                  <a:lnTo>
                    <a:pt x="1050455" y="157175"/>
                  </a:lnTo>
                  <a:lnTo>
                    <a:pt x="1049149" y="139322"/>
                  </a:lnTo>
                  <a:lnTo>
                    <a:pt x="1045233" y="123409"/>
                  </a:lnTo>
                  <a:lnTo>
                    <a:pt x="1038705" y="109433"/>
                  </a:lnTo>
                  <a:lnTo>
                    <a:pt x="1036652" y="106730"/>
                  </a:lnTo>
                  <a:close/>
                </a:path>
                <a:path w="1249680" h="241934">
                  <a:moveTo>
                    <a:pt x="1211770" y="109512"/>
                  </a:moveTo>
                  <a:lnTo>
                    <a:pt x="1174292" y="109512"/>
                  </a:lnTo>
                  <a:lnTo>
                    <a:pt x="1174292" y="190944"/>
                  </a:lnTo>
                  <a:lnTo>
                    <a:pt x="1186091" y="228815"/>
                  </a:lnTo>
                  <a:lnTo>
                    <a:pt x="1221498" y="241388"/>
                  </a:lnTo>
                  <a:lnTo>
                    <a:pt x="1226845" y="241388"/>
                  </a:lnTo>
                  <a:lnTo>
                    <a:pt x="1232268" y="240830"/>
                  </a:lnTo>
                  <a:lnTo>
                    <a:pt x="1243266" y="238556"/>
                  </a:lnTo>
                  <a:lnTo>
                    <a:pt x="1247203" y="237324"/>
                  </a:lnTo>
                  <a:lnTo>
                    <a:pt x="1249565" y="235991"/>
                  </a:lnTo>
                  <a:lnTo>
                    <a:pt x="1249565" y="210388"/>
                  </a:lnTo>
                  <a:lnTo>
                    <a:pt x="1226223" y="210388"/>
                  </a:lnTo>
                  <a:lnTo>
                    <a:pt x="1220647" y="208381"/>
                  </a:lnTo>
                  <a:lnTo>
                    <a:pt x="1213548" y="200355"/>
                  </a:lnTo>
                  <a:lnTo>
                    <a:pt x="1211770" y="193471"/>
                  </a:lnTo>
                  <a:lnTo>
                    <a:pt x="1211770" y="109512"/>
                  </a:lnTo>
                  <a:close/>
                </a:path>
                <a:path w="1249680" h="241934">
                  <a:moveTo>
                    <a:pt x="1118704" y="109512"/>
                  </a:moveTo>
                  <a:lnTo>
                    <a:pt x="1080909" y="109512"/>
                  </a:lnTo>
                  <a:lnTo>
                    <a:pt x="1080909" y="237528"/>
                  </a:lnTo>
                  <a:lnTo>
                    <a:pt x="1118704" y="237528"/>
                  </a:lnTo>
                  <a:lnTo>
                    <a:pt x="1118704" y="109512"/>
                  </a:lnTo>
                  <a:close/>
                </a:path>
                <a:path w="1249680" h="241934">
                  <a:moveTo>
                    <a:pt x="1249565" y="205143"/>
                  </a:moveTo>
                  <a:lnTo>
                    <a:pt x="1247305" y="206578"/>
                  </a:lnTo>
                  <a:lnTo>
                    <a:pt x="1244650" y="207810"/>
                  </a:lnTo>
                  <a:lnTo>
                    <a:pt x="1238592" y="209867"/>
                  </a:lnTo>
                  <a:lnTo>
                    <a:pt x="1235989" y="210388"/>
                  </a:lnTo>
                  <a:lnTo>
                    <a:pt x="1249565" y="210388"/>
                  </a:lnTo>
                  <a:lnTo>
                    <a:pt x="1249565" y="205143"/>
                  </a:lnTo>
                  <a:close/>
                </a:path>
                <a:path w="1249680" h="241934">
                  <a:moveTo>
                    <a:pt x="1249565" y="78968"/>
                  </a:moveTo>
                  <a:lnTo>
                    <a:pt x="1054379" y="78968"/>
                  </a:lnTo>
                  <a:lnTo>
                    <a:pt x="1054379" y="109512"/>
                  </a:lnTo>
                  <a:lnTo>
                    <a:pt x="1249565" y="109512"/>
                  </a:lnTo>
                  <a:lnTo>
                    <a:pt x="1249565" y="78968"/>
                  </a:lnTo>
                  <a:close/>
                </a:path>
                <a:path w="1249680" h="241934">
                  <a:moveTo>
                    <a:pt x="1143431" y="0"/>
                  </a:moveTo>
                  <a:lnTo>
                    <a:pt x="1138910" y="0"/>
                  </a:lnTo>
                  <a:lnTo>
                    <a:pt x="1126758" y="997"/>
                  </a:lnTo>
                  <a:lnTo>
                    <a:pt x="1090060" y="24508"/>
                  </a:lnTo>
                  <a:lnTo>
                    <a:pt x="1080909" y="56908"/>
                  </a:lnTo>
                  <a:lnTo>
                    <a:pt x="1080909" y="78968"/>
                  </a:lnTo>
                  <a:lnTo>
                    <a:pt x="1118704" y="78968"/>
                  </a:lnTo>
                  <a:lnTo>
                    <a:pt x="1118704" y="50279"/>
                  </a:lnTo>
                  <a:lnTo>
                    <a:pt x="1120800" y="43053"/>
                  </a:lnTo>
                  <a:lnTo>
                    <a:pt x="1129245" y="33286"/>
                  </a:lnTo>
                  <a:lnTo>
                    <a:pt x="1135253" y="30848"/>
                  </a:lnTo>
                  <a:lnTo>
                    <a:pt x="1160195" y="30848"/>
                  </a:lnTo>
                  <a:lnTo>
                    <a:pt x="1160195" y="2768"/>
                  </a:lnTo>
                  <a:lnTo>
                    <a:pt x="1157516" y="1841"/>
                  </a:lnTo>
                  <a:lnTo>
                    <a:pt x="1154430" y="1155"/>
                  </a:lnTo>
                  <a:lnTo>
                    <a:pt x="1147445" y="228"/>
                  </a:lnTo>
                  <a:lnTo>
                    <a:pt x="1143431" y="0"/>
                  </a:lnTo>
                  <a:close/>
                </a:path>
                <a:path w="1249680" h="241934">
                  <a:moveTo>
                    <a:pt x="1211770" y="31927"/>
                  </a:moveTo>
                  <a:lnTo>
                    <a:pt x="1174292" y="43332"/>
                  </a:lnTo>
                  <a:lnTo>
                    <a:pt x="1174292" y="78968"/>
                  </a:lnTo>
                  <a:lnTo>
                    <a:pt x="1211770" y="78968"/>
                  </a:lnTo>
                  <a:lnTo>
                    <a:pt x="1211770" y="31927"/>
                  </a:lnTo>
                  <a:close/>
                </a:path>
                <a:path w="1249680" h="241934">
                  <a:moveTo>
                    <a:pt x="1160195" y="30848"/>
                  </a:moveTo>
                  <a:lnTo>
                    <a:pt x="1147076" y="30848"/>
                  </a:lnTo>
                  <a:lnTo>
                    <a:pt x="1150632" y="31356"/>
                  </a:lnTo>
                  <a:lnTo>
                    <a:pt x="1156792" y="33413"/>
                  </a:lnTo>
                  <a:lnTo>
                    <a:pt x="1158951" y="34290"/>
                  </a:lnTo>
                  <a:lnTo>
                    <a:pt x="1160195" y="35001"/>
                  </a:lnTo>
                  <a:lnTo>
                    <a:pt x="1160195" y="30848"/>
                  </a:lnTo>
                  <a:close/>
                </a:path>
              </a:pathLst>
            </a:custGeom>
            <a:solidFill>
              <a:srgbClr val="727272"/>
            </a:solidFill>
          </p:spPr>
          <p:txBody>
            <a:bodyPr wrap="square" lIns="0" tIns="0" rIns="0" bIns="0" rtlCol="0"/>
            <a:lstStyle/>
            <a:p>
              <a:endParaRPr/>
            </a:p>
          </p:txBody>
        </p:sp>
        <p:sp>
          <p:nvSpPr>
            <p:cNvPr id="4" name="object 9">
              <a:extLst>
                <a:ext uri="{FF2B5EF4-FFF2-40B4-BE49-F238E27FC236}">
                  <a16:creationId xmlns:a16="http://schemas.microsoft.com/office/drawing/2014/main" id="{E6CA0C9C-8420-9046-A0F9-725340A996BB}"/>
                </a:ext>
              </a:extLst>
            </p:cNvPr>
            <p:cNvSpPr/>
            <p:nvPr/>
          </p:nvSpPr>
          <p:spPr>
            <a:xfrm>
              <a:off x="685800" y="285750"/>
              <a:ext cx="368630" cy="368630"/>
            </a:xfrm>
            <a:prstGeom prst="rect">
              <a:avLst/>
            </a:prstGeom>
            <a:blipFill>
              <a:blip r:embed="rId3" cstate="print"/>
              <a:stretch>
                <a:fillRect/>
              </a:stretch>
            </a:blipFill>
          </p:spPr>
          <p:txBody>
            <a:bodyPr wrap="square" lIns="0" tIns="0" rIns="0" bIns="0" rtlCol="0"/>
            <a:lstStyle/>
            <a:p>
              <a:endParaRPr/>
            </a:p>
          </p:txBody>
        </p:sp>
        <p:sp>
          <p:nvSpPr>
            <p:cNvPr id="5" name="object 7">
              <a:extLst>
                <a:ext uri="{FF2B5EF4-FFF2-40B4-BE49-F238E27FC236}">
                  <a16:creationId xmlns:a16="http://schemas.microsoft.com/office/drawing/2014/main" id="{7A2AAC41-3E4F-2840-A3CB-1DD851434AF2}"/>
                </a:ext>
              </a:extLst>
            </p:cNvPr>
            <p:cNvSpPr txBox="1"/>
            <p:nvPr/>
          </p:nvSpPr>
          <p:spPr>
            <a:xfrm>
              <a:off x="685800" y="4425593"/>
              <a:ext cx="3890647" cy="37478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p>
              <a:pPr marR="5080" indent="12700">
                <a:lnSpc>
                  <a:spcPct val="104200"/>
                </a:lnSpc>
                <a:defRPr sz="1200">
                  <a:solidFill>
                    <a:srgbClr val="FFFFFF"/>
                  </a:solidFill>
                  <a:latin typeface="Segoe Pro"/>
                  <a:ea typeface="Segoe Pro"/>
                  <a:cs typeface="Segoe Pro"/>
                  <a:sym typeface="Segoe Pro"/>
                </a:defRPr>
              </a:pPr>
              <a:r>
                <a:rPr b="0" i="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 </a:t>
              </a:r>
              <a:r>
                <a:rPr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Microsoft 202</a:t>
              </a:r>
              <a:r>
                <a:rPr lang="en-US"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1</a:t>
              </a:r>
              <a:r>
                <a:rPr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 Licensed </a:t>
              </a:r>
              <a:r>
                <a:rPr b="0" i="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under </a:t>
              </a:r>
              <a:r>
                <a:rPr b="0" i="0" spc="-1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Creative </a:t>
              </a:r>
              <a:r>
                <a:rPr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Commons  </a:t>
              </a:r>
              <a:r>
                <a:rPr b="0" i="0" spc="-5" dirty="0" err="1">
                  <a:solidFill>
                    <a:srgbClr val="727272"/>
                  </a:solidFill>
                  <a:latin typeface="Segoe UI" panose="020B0502040204020203" pitchFamily="34" charset="0"/>
                  <a:ea typeface="Segoe UI Historic" panose="020B0502040204020203" pitchFamily="34" charset="0"/>
                  <a:cs typeface="Segoe UI" panose="020B0502040204020203" pitchFamily="34" charset="0"/>
                </a:rPr>
                <a:t>AttributionNonCommercial</a:t>
              </a:r>
              <a:r>
                <a:rPr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 </a:t>
              </a:r>
              <a:r>
                <a:rPr b="0" i="0" spc="-1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(CC</a:t>
              </a:r>
              <a:r>
                <a:rPr b="0" i="0" spc="6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 </a:t>
              </a:r>
              <a:r>
                <a:rPr b="0" i="0" spc="-1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BY-NC)</a:t>
              </a:r>
            </a:p>
          </p:txBody>
        </p:sp>
        <p:sp>
          <p:nvSpPr>
            <p:cNvPr id="6" name="object 6">
              <a:extLst>
                <a:ext uri="{FF2B5EF4-FFF2-40B4-BE49-F238E27FC236}">
                  <a16:creationId xmlns:a16="http://schemas.microsoft.com/office/drawing/2014/main" id="{444A49F2-7070-1D4D-830B-44254F07D2DB}"/>
                </a:ext>
              </a:extLst>
            </p:cNvPr>
            <p:cNvSpPr txBox="1"/>
            <p:nvPr/>
          </p:nvSpPr>
          <p:spPr>
            <a:xfrm>
              <a:off x="685800" y="1095439"/>
              <a:ext cx="4889500" cy="652038"/>
            </a:xfrm>
            <a:prstGeom prst="rect">
              <a:avLst/>
            </a:prstGeom>
          </p:spPr>
          <p:txBody>
            <a:bodyPr vert="horz" wrap="square" lIns="0" tIns="6985" rIns="0" bIns="0" rtlCol="0">
              <a:spAutoFit/>
            </a:bodyPr>
            <a:lstStyle/>
            <a:p>
              <a:pPr marL="12700" marR="5080">
                <a:lnSpc>
                  <a:spcPct val="101899"/>
                </a:lnSpc>
                <a:spcBef>
                  <a:spcPts val="55"/>
                </a:spcBef>
              </a:pPr>
              <a:r>
                <a:rPr b="1" spc="-30" dirty="0">
                  <a:latin typeface="Segoe UI Semibold" panose="020B0502040204020203" pitchFamily="34" charset="0"/>
                  <a:cs typeface="Segoe UI Semibold" panose="020B0502040204020203" pitchFamily="34" charset="0"/>
                </a:rPr>
                <a:t>We </a:t>
              </a:r>
              <a:r>
                <a:rPr b="1" spc="-5" dirty="0">
                  <a:latin typeface="Segoe UI Semibold" panose="020B0502040204020203" pitchFamily="34" charset="0"/>
                  <a:cs typeface="Segoe UI Semibold" panose="020B0502040204020203" pitchFamily="34" charset="0"/>
                </a:rPr>
                <a:t>thank </a:t>
              </a:r>
              <a:r>
                <a:rPr b="1" spc="-10" dirty="0">
                  <a:latin typeface="Segoe UI Semibold" panose="020B0502040204020203" pitchFamily="34" charset="0"/>
                  <a:cs typeface="Segoe UI Semibold" panose="020B0502040204020203" pitchFamily="34" charset="0"/>
                </a:rPr>
                <a:t>Audrey </a:t>
              </a:r>
              <a:r>
                <a:rPr b="1" spc="-30" dirty="0">
                  <a:latin typeface="Segoe UI Semibold" panose="020B0502040204020203" pitchFamily="34" charset="0"/>
                  <a:cs typeface="Segoe UI Semibold" panose="020B0502040204020203" pitchFamily="34" charset="0"/>
                </a:rPr>
                <a:t>St. </a:t>
              </a:r>
              <a:r>
                <a:rPr b="1" dirty="0">
                  <a:latin typeface="Segoe UI Semibold" panose="020B0502040204020203" pitchFamily="34" charset="0"/>
                  <a:cs typeface="Segoe UI Semibold" panose="020B0502040204020203" pitchFamily="34" charset="0"/>
                </a:rPr>
                <a:t>John</a:t>
              </a:r>
              <a:r>
                <a:rPr lang="en-US" b="1" dirty="0">
                  <a:latin typeface="Segoe UI Semibold" panose="020B0502040204020203" pitchFamily="34" charset="0"/>
                  <a:cs typeface="Segoe UI Semibold" panose="020B0502040204020203" pitchFamily="34" charset="0"/>
                </a:rPr>
                <a:t> and</a:t>
              </a:r>
              <a:r>
                <a:rPr b="1" dirty="0">
                  <a:latin typeface="Segoe UI Semibold" panose="020B0502040204020203" pitchFamily="34" charset="0"/>
                  <a:cs typeface="Segoe UI Semibold" panose="020B0502040204020203" pitchFamily="34" charset="0"/>
                </a:rPr>
                <a:t> Becky </a:t>
              </a:r>
              <a:r>
                <a:rPr b="1" spc="-10" dirty="0">
                  <a:latin typeface="Segoe UI Semibold" panose="020B0502040204020203" pitchFamily="34" charset="0"/>
                  <a:cs typeface="Segoe UI Semibold" panose="020B0502040204020203" pitchFamily="34" charset="0"/>
                </a:rPr>
                <a:t>Wai-Ling</a:t>
              </a:r>
              <a:r>
                <a:rPr lang="en-US" b="1" spc="-10" dirty="0">
                  <a:latin typeface="Segoe UI Semibold" panose="020B0502040204020203" pitchFamily="34" charset="0"/>
                  <a:cs typeface="Segoe UI Semibold" panose="020B0502040204020203" pitchFamily="34" charset="0"/>
                </a:rPr>
                <a:t> Packard </a:t>
              </a:r>
              <a:br>
                <a:rPr lang="en-US" b="1" spc="-10" dirty="0">
                  <a:latin typeface="Segoe UI Semibold" panose="020B0502040204020203" pitchFamily="34" charset="0"/>
                  <a:cs typeface="Segoe UI Semibold" panose="020B0502040204020203" pitchFamily="34" charset="0"/>
                </a:rPr>
              </a:br>
              <a:r>
                <a:rPr b="1" spc="-15" dirty="0">
                  <a:latin typeface="Segoe UI Semibold" panose="020B0502040204020203" pitchFamily="34" charset="0"/>
                  <a:cs typeface="Segoe UI Semibold" panose="020B0502040204020203" pitchFamily="34" charset="0"/>
                </a:rPr>
                <a:t>from </a:t>
              </a:r>
              <a:r>
                <a:rPr b="1" spc="-5" dirty="0">
                  <a:latin typeface="Segoe UI Semibold" panose="020B0502040204020203" pitchFamily="34" charset="0"/>
                  <a:cs typeface="Segoe UI Semibold" panose="020B0502040204020203" pitchFamily="34" charset="0"/>
                </a:rPr>
                <a:t>Mount </a:t>
              </a:r>
              <a:r>
                <a:rPr b="1" spc="-10" dirty="0">
                  <a:latin typeface="Segoe UI Semibold" panose="020B0502040204020203" pitchFamily="34" charset="0"/>
                  <a:cs typeface="Segoe UI Semibold" panose="020B0502040204020203" pitchFamily="34" charset="0"/>
                </a:rPr>
                <a:t>Holyoke </a:t>
              </a:r>
              <a:r>
                <a:rPr b="1" spc="-5" dirty="0">
                  <a:latin typeface="Segoe UI Semibold" panose="020B0502040204020203" pitchFamily="34" charset="0"/>
                  <a:cs typeface="Segoe UI Semibold" panose="020B0502040204020203" pitchFamily="34" charset="0"/>
                </a:rPr>
                <a:t>College </a:t>
              </a:r>
              <a:r>
                <a:rPr lang="en-US" b="1" spc="-5" dirty="0">
                  <a:latin typeface="Segoe UI Semibold" panose="020B0502040204020203" pitchFamily="34" charset="0"/>
                  <a:cs typeface="Segoe UI Semibold" panose="020B0502040204020203" pitchFamily="34" charset="0"/>
                </a:rPr>
                <a:t>and </a:t>
              </a:r>
              <a:r>
                <a:rPr lang="en-US" b="1" spc="-5" dirty="0" err="1">
                  <a:latin typeface="Segoe UI Semibold" panose="020B0502040204020203" pitchFamily="34" charset="0"/>
                  <a:cs typeface="Segoe UI Semibold" panose="020B0502040204020203" pitchFamily="34" charset="0"/>
                </a:rPr>
                <a:t>MetaView</a:t>
              </a:r>
              <a:r>
                <a:rPr lang="en-US" b="1" spc="-5" dirty="0">
                  <a:latin typeface="Segoe UI Semibold" panose="020B0502040204020203" pitchFamily="34" charset="0"/>
                  <a:cs typeface="Segoe UI Semibold" panose="020B0502040204020203" pitchFamily="34" charset="0"/>
                </a:rPr>
                <a:t> Mentors </a:t>
              </a:r>
              <a:r>
                <a:rPr b="1" spc="-5" dirty="0">
                  <a:latin typeface="Segoe UI Semibold" panose="020B0502040204020203" pitchFamily="34" charset="0"/>
                  <a:cs typeface="Segoe UI Semibold" panose="020B0502040204020203" pitchFamily="34" charset="0"/>
                </a:rPr>
                <a:t>for their leadership </a:t>
              </a:r>
              <a:r>
                <a:rPr b="1" dirty="0">
                  <a:latin typeface="Segoe UI Semibold" panose="020B0502040204020203" pitchFamily="34" charset="0"/>
                  <a:cs typeface="Segoe UI Semibold" panose="020B0502040204020203" pitchFamily="34" charset="0"/>
                </a:rPr>
                <a:t>and</a:t>
              </a:r>
              <a:r>
                <a:rPr b="1" spc="-60" dirty="0">
                  <a:latin typeface="Segoe UI Semibold" panose="020B0502040204020203" pitchFamily="34" charset="0"/>
                  <a:cs typeface="Segoe UI Semibold" panose="020B0502040204020203" pitchFamily="34" charset="0"/>
                </a:rPr>
                <a:t> </a:t>
              </a:r>
              <a:r>
                <a:rPr b="1" spc="-5" dirty="0">
                  <a:latin typeface="Segoe UI Semibold" panose="020B0502040204020203" pitchFamily="34" charset="0"/>
                  <a:cs typeface="Segoe UI Semibold" panose="020B0502040204020203" pitchFamily="34" charset="0"/>
                </a:rPr>
                <a:t>collaboration.</a:t>
              </a:r>
              <a:endParaRPr b="1" dirty="0">
                <a:latin typeface="Segoe UI Semibold" panose="020B0502040204020203" pitchFamily="34" charset="0"/>
                <a:cs typeface="Segoe UI Semibold" panose="020B0502040204020203" pitchFamily="34" charset="0"/>
              </a:endParaRPr>
            </a:p>
          </p:txBody>
        </p:sp>
      </p:grpSp>
      <p:sp>
        <p:nvSpPr>
          <p:cNvPr id="7" name="Slide Number Placeholder 6">
            <a:extLst>
              <a:ext uri="{FF2B5EF4-FFF2-40B4-BE49-F238E27FC236}">
                <a16:creationId xmlns:a16="http://schemas.microsoft.com/office/drawing/2014/main" id="{D89708D5-C9C7-164C-A4AE-96D90F5E97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51186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Segoe UI" panose="020B0502040204020203" pitchFamily="34" charset="0"/>
                <a:ea typeface="Quattrocento Sans"/>
                <a:cs typeface="Segoe UI" panose="020B0502040204020203" pitchFamily="34" charset="0"/>
                <a:sym typeface="Quattrocento Sans"/>
              </a:rPr>
              <a:t>Goals of Self-Guided Module 1</a:t>
            </a:r>
            <a:endParaRPr>
              <a:latin typeface="Segoe UI" panose="020B0502040204020203" pitchFamily="34" charset="0"/>
              <a:ea typeface="Quattrocento Sans"/>
              <a:cs typeface="Segoe UI" panose="020B0502040204020203" pitchFamily="34" charset="0"/>
              <a:sym typeface="Quattrocento Sans"/>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Quattrocento Sans"/>
              <a:buAutoNum type="arabicPeriod"/>
            </a:pPr>
            <a:r>
              <a:rPr lang="en">
                <a:latin typeface="Segoe UI" panose="020B0502040204020203" pitchFamily="34" charset="0"/>
                <a:ea typeface="Quattrocento Sans"/>
                <a:cs typeface="Segoe UI" panose="020B0502040204020203" pitchFamily="34" charset="0"/>
                <a:sym typeface="Quattrocento Sans"/>
              </a:rPr>
              <a:t>Introduce the concepts of microaggression and microaffirmation</a:t>
            </a:r>
            <a:endParaRPr>
              <a:latin typeface="Segoe UI" panose="020B0502040204020203" pitchFamily="34" charset="0"/>
              <a:ea typeface="Quattrocento Sans"/>
              <a:cs typeface="Segoe UI" panose="020B0502040204020203" pitchFamily="34" charset="0"/>
              <a:sym typeface="Quattrocento Sans"/>
            </a:endParaRPr>
          </a:p>
          <a:p>
            <a:pPr marL="457200" lvl="0" indent="-342900" algn="l" rtl="0">
              <a:spcBef>
                <a:spcPts val="0"/>
              </a:spcBef>
              <a:spcAft>
                <a:spcPts val="0"/>
              </a:spcAft>
              <a:buSzPts val="1800"/>
              <a:buFont typeface="Quattrocento Sans"/>
              <a:buAutoNum type="arabicPeriod"/>
            </a:pPr>
            <a:r>
              <a:rPr lang="en">
                <a:latin typeface="Segoe UI" panose="020B0502040204020203" pitchFamily="34" charset="0"/>
                <a:ea typeface="Quattrocento Sans"/>
                <a:cs typeface="Segoe UI" panose="020B0502040204020203" pitchFamily="34" charset="0"/>
                <a:sym typeface="Quattrocento Sans"/>
              </a:rPr>
              <a:t>Review strategies to interrupt microaggressions and introduce microaffirmations during mentoring program sessions</a:t>
            </a:r>
            <a:endParaRPr>
              <a:latin typeface="Segoe UI" panose="020B0502040204020203" pitchFamily="34" charset="0"/>
              <a:ea typeface="Quattrocento Sans"/>
              <a:cs typeface="Segoe UI" panose="020B0502040204020203" pitchFamily="34" charset="0"/>
              <a:sym typeface="Quattrocento Sans"/>
            </a:endParaRPr>
          </a:p>
          <a:p>
            <a:pPr marL="457200" lvl="0" indent="-342900" algn="l" rtl="0">
              <a:spcBef>
                <a:spcPts val="0"/>
              </a:spcBef>
              <a:spcAft>
                <a:spcPts val="0"/>
              </a:spcAft>
              <a:buSzPts val="1800"/>
              <a:buFont typeface="Quattrocento Sans"/>
              <a:buAutoNum type="arabicPeriod"/>
            </a:pPr>
            <a:r>
              <a:rPr lang="en">
                <a:latin typeface="Segoe UI" panose="020B0502040204020203" pitchFamily="34" charset="0"/>
                <a:ea typeface="Quattrocento Sans"/>
                <a:cs typeface="Segoe UI" panose="020B0502040204020203" pitchFamily="34" charset="0"/>
                <a:sym typeface="Quattrocento Sans"/>
              </a:rPr>
              <a:t>Understand tradeoffs of different actions (calling in someone vs. calling out someone or doing nothing) when something unexpected happens</a:t>
            </a:r>
            <a:endParaRPr>
              <a:latin typeface="Segoe UI" panose="020B0502040204020203" pitchFamily="34" charset="0"/>
              <a:ea typeface="Quattrocento Sans"/>
              <a:cs typeface="Segoe UI" panose="020B0502040204020203" pitchFamily="34" charset="0"/>
              <a:sym typeface="Quattrocento Sans"/>
            </a:endParaRPr>
          </a:p>
        </p:txBody>
      </p:sp>
      <p:sp>
        <p:nvSpPr>
          <p:cNvPr id="2" name="Slide Number Placeholder 1">
            <a:extLst>
              <a:ext uri="{FF2B5EF4-FFF2-40B4-BE49-F238E27FC236}">
                <a16:creationId xmlns:a16="http://schemas.microsoft.com/office/drawing/2014/main" id="{3C452EB9-62BF-224B-974B-B1EE4F1EDB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Segoe UI" panose="020B0502040204020203" pitchFamily="34" charset="0"/>
                <a:ea typeface="Calibri"/>
                <a:cs typeface="Segoe UI" panose="020B0502040204020203" pitchFamily="34" charset="0"/>
                <a:sym typeface="Calibri"/>
              </a:rPr>
              <a:t>Let’s review the scenario</a:t>
            </a:r>
            <a:endParaRPr>
              <a:latin typeface="Segoe UI" panose="020B0502040204020203" pitchFamily="34" charset="0"/>
              <a:ea typeface="Calibri"/>
              <a:cs typeface="Segoe UI" panose="020B0502040204020203" pitchFamily="34" charset="0"/>
              <a:sym typeface="Calibri"/>
            </a:endParaRPr>
          </a:p>
        </p:txBody>
      </p:sp>
      <p:sp>
        <p:nvSpPr>
          <p:cNvPr id="67" name="Google Shape;67;p15"/>
          <p:cNvSpPr txBox="1">
            <a:spLocks noGrp="1"/>
          </p:cNvSpPr>
          <p:nvPr>
            <p:ph type="body" idx="1"/>
          </p:nvPr>
        </p:nvSpPr>
        <p:spPr>
          <a:xfrm>
            <a:off x="311700" y="1152475"/>
            <a:ext cx="8016000" cy="40677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444444"/>
              </a:buClr>
              <a:buSzPts val="1600"/>
              <a:buFont typeface="Calibri"/>
              <a:buChar char="●"/>
            </a:pPr>
            <a:r>
              <a:rPr lang="en" sz="1600" dirty="0">
                <a:solidFill>
                  <a:srgbClr val="444444"/>
                </a:solidFill>
                <a:highlight>
                  <a:schemeClr val="lt1"/>
                </a:highlight>
                <a:latin typeface="Segoe UI" panose="020B0502040204020203" pitchFamily="34" charset="0"/>
                <a:ea typeface="Calibri"/>
                <a:cs typeface="Segoe UI" panose="020B0502040204020203" pitchFamily="34" charset="0"/>
                <a:sym typeface="Calibri"/>
              </a:rPr>
              <a:t>Mentee 1:  </a:t>
            </a:r>
            <a:r>
              <a:rPr lang="en" sz="1600" i="1" dirty="0">
                <a:solidFill>
                  <a:srgbClr val="444444"/>
                </a:solidFill>
                <a:highlight>
                  <a:schemeClr val="lt1"/>
                </a:highlight>
                <a:latin typeface="Segoe UI" panose="020B0502040204020203" pitchFamily="34" charset="0"/>
                <a:ea typeface="Calibri"/>
                <a:cs typeface="Segoe UI" panose="020B0502040204020203" pitchFamily="34" charset="0"/>
                <a:sym typeface="Calibri"/>
              </a:rPr>
              <a:t>I remember being in a class in high school where I didn’t want to raise my hand. The teacher called on me and then asked me to defend my answer. I remember feeling he didn’t think I could do it. </a:t>
            </a:r>
            <a:r>
              <a:rPr lang="en" sz="1600" i="1" dirty="0">
                <a:solidFill>
                  <a:schemeClr val="dk1"/>
                </a:solidFill>
                <a:highlight>
                  <a:schemeClr val="lt1"/>
                </a:highlight>
                <a:latin typeface="Segoe UI" panose="020B0502040204020203" pitchFamily="34" charset="0"/>
                <a:ea typeface="Calibri"/>
                <a:cs typeface="Segoe UI" panose="020B0502040204020203" pitchFamily="34" charset="0"/>
                <a:sym typeface="Calibri"/>
              </a:rPr>
              <a:t>I guess I was the only woman and person of color, and I felt out of place. </a:t>
            </a:r>
            <a:r>
              <a:rPr lang="en" sz="1600" i="1" dirty="0">
                <a:solidFill>
                  <a:srgbClr val="444444"/>
                </a:solidFill>
                <a:highlight>
                  <a:schemeClr val="lt1"/>
                </a:highlight>
                <a:latin typeface="Segoe UI" panose="020B0502040204020203" pitchFamily="34" charset="0"/>
                <a:ea typeface="Calibri"/>
                <a:cs typeface="Segoe UI" panose="020B0502040204020203" pitchFamily="34" charset="0"/>
                <a:sym typeface="Calibri"/>
              </a:rPr>
              <a:t>This has made it tough for me in tech.</a:t>
            </a:r>
            <a:endParaRPr sz="1600" i="1" dirty="0">
              <a:solidFill>
                <a:srgbClr val="444444"/>
              </a:solidFill>
              <a:highlight>
                <a:schemeClr val="lt1"/>
              </a:highlight>
              <a:latin typeface="Segoe UI" panose="020B0502040204020203" pitchFamily="34" charset="0"/>
              <a:ea typeface="Calibri"/>
              <a:cs typeface="Segoe UI" panose="020B0502040204020203" pitchFamily="34" charset="0"/>
              <a:sym typeface="Calibri"/>
            </a:endParaRPr>
          </a:p>
          <a:p>
            <a:pPr marL="0" lvl="0" indent="0" algn="l" rtl="0">
              <a:spcBef>
                <a:spcPts val="0"/>
              </a:spcBef>
              <a:spcAft>
                <a:spcPts val="0"/>
              </a:spcAft>
              <a:buNone/>
            </a:pPr>
            <a:endParaRPr sz="1600" dirty="0">
              <a:solidFill>
                <a:srgbClr val="444444"/>
              </a:solidFill>
              <a:highlight>
                <a:schemeClr val="lt1"/>
              </a:highlight>
              <a:latin typeface="Segoe UI" panose="020B0502040204020203" pitchFamily="34" charset="0"/>
              <a:ea typeface="Calibri"/>
              <a:cs typeface="Segoe UI" panose="020B0502040204020203" pitchFamily="34" charset="0"/>
              <a:sym typeface="Calibri"/>
            </a:endParaRPr>
          </a:p>
          <a:p>
            <a:pPr marL="457200" lvl="0" indent="-304800" algn="l" rtl="0">
              <a:spcBef>
                <a:spcPts val="0"/>
              </a:spcBef>
              <a:spcAft>
                <a:spcPts val="0"/>
              </a:spcAft>
              <a:buClr>
                <a:srgbClr val="444444"/>
              </a:buClr>
              <a:buSzPts val="1200"/>
              <a:buChar char="●"/>
            </a:pPr>
            <a:r>
              <a:rPr lang="en" sz="1600" dirty="0">
                <a:solidFill>
                  <a:srgbClr val="444444"/>
                </a:solidFill>
                <a:highlight>
                  <a:schemeClr val="lt1"/>
                </a:highlight>
                <a:latin typeface="Segoe UI" panose="020B0502040204020203" pitchFamily="34" charset="0"/>
                <a:ea typeface="Calibri"/>
                <a:cs typeface="Segoe UI" panose="020B0502040204020203" pitchFamily="34" charset="0"/>
                <a:sym typeface="Calibri"/>
              </a:rPr>
              <a:t>Mentee 2: </a:t>
            </a:r>
            <a:r>
              <a:rPr lang="en" sz="1600" i="1" dirty="0">
                <a:solidFill>
                  <a:srgbClr val="444444"/>
                </a:solidFill>
                <a:highlight>
                  <a:schemeClr val="lt1"/>
                </a:highlight>
                <a:latin typeface="Segoe UI" panose="020B0502040204020203" pitchFamily="34" charset="0"/>
                <a:ea typeface="Calibri"/>
                <a:cs typeface="Segoe UI" panose="020B0502040204020203" pitchFamily="34" charset="0"/>
                <a:sym typeface="Calibri"/>
              </a:rPr>
              <a:t>Hmmm. I remember in high school feeling challenged by my teachers and that was a good thing. </a:t>
            </a:r>
            <a:r>
              <a:rPr lang="en" sz="1600" i="1" dirty="0">
                <a:solidFill>
                  <a:schemeClr val="dk1"/>
                </a:solidFill>
                <a:highlight>
                  <a:schemeClr val="lt1"/>
                </a:highlight>
                <a:latin typeface="Segoe UI" panose="020B0502040204020203" pitchFamily="34" charset="0"/>
                <a:ea typeface="Calibri"/>
                <a:cs typeface="Segoe UI" panose="020B0502040204020203" pitchFamily="34" charset="0"/>
                <a:sym typeface="Calibri"/>
              </a:rPr>
              <a:t>Are you sure the teacher meant it that way? I</a:t>
            </a:r>
            <a:r>
              <a:rPr lang="en" sz="1600" i="1" dirty="0">
                <a:solidFill>
                  <a:srgbClr val="444444"/>
                </a:solidFill>
                <a:highlight>
                  <a:schemeClr val="lt1"/>
                </a:highlight>
                <a:latin typeface="Segoe UI" panose="020B0502040204020203" pitchFamily="34" charset="0"/>
                <a:ea typeface="Calibri"/>
                <a:cs typeface="Segoe UI" panose="020B0502040204020203" pitchFamily="34" charset="0"/>
                <a:sym typeface="Calibri"/>
              </a:rPr>
              <a:t> know that to make it in tech, we have to toughen up. Maybe that is what they meant by questioning you. Even if it’s hard, I feel like I can make it on my own. </a:t>
            </a:r>
            <a:endParaRPr sz="1600" i="1" dirty="0">
              <a:solidFill>
                <a:srgbClr val="444444"/>
              </a:solidFill>
              <a:highlight>
                <a:schemeClr val="lt1"/>
              </a:highlight>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43E9FC9D-D7B8-5F4C-A55A-E27F354954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484875"/>
            <a:ext cx="7998300" cy="3321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44444"/>
              </a:buClr>
              <a:buSzPts val="1600"/>
              <a:buFont typeface="Calibri"/>
              <a:buChar char="●"/>
            </a:pPr>
            <a:r>
              <a:rPr lang="en" sz="1600">
                <a:solidFill>
                  <a:srgbClr val="444444"/>
                </a:solidFill>
                <a:highlight>
                  <a:schemeClr val="lt1"/>
                </a:highlight>
                <a:latin typeface="Segoe UI" panose="020B0502040204020203" pitchFamily="34" charset="0"/>
                <a:ea typeface="Calibri"/>
                <a:cs typeface="Segoe UI" panose="020B0502040204020203" pitchFamily="34" charset="0"/>
                <a:sym typeface="Calibri"/>
              </a:rPr>
              <a:t>Mentee 1:  </a:t>
            </a:r>
            <a:r>
              <a:rPr lang="en" sz="1600" i="1">
                <a:solidFill>
                  <a:srgbClr val="444444"/>
                </a:solidFill>
                <a:highlight>
                  <a:schemeClr val="lt1"/>
                </a:highlight>
                <a:latin typeface="Segoe UI" panose="020B0502040204020203" pitchFamily="34" charset="0"/>
                <a:ea typeface="Calibri"/>
                <a:cs typeface="Segoe UI" panose="020B0502040204020203" pitchFamily="34" charset="0"/>
                <a:sym typeface="Calibri"/>
              </a:rPr>
              <a:t>I remember being in a class in high school where I didn’t want to raise my hand. The teacher called on me and then asked me to defend my answer. I remember feeling he didn’t think I could do it. </a:t>
            </a:r>
            <a:r>
              <a:rPr lang="en" sz="1600" b="1" i="1">
                <a:solidFill>
                  <a:srgbClr val="0000FF"/>
                </a:solidFill>
                <a:highlight>
                  <a:schemeClr val="lt1"/>
                </a:highlight>
                <a:latin typeface="Segoe UI" panose="020B0502040204020203" pitchFamily="34" charset="0"/>
                <a:ea typeface="Calibri"/>
                <a:cs typeface="Segoe UI" panose="020B0502040204020203" pitchFamily="34" charset="0"/>
                <a:sym typeface="Calibri"/>
              </a:rPr>
              <a:t>I guess I was the only woman and person of color, and I felt out of place.</a:t>
            </a:r>
            <a:r>
              <a:rPr lang="en" sz="1600" i="1">
                <a:solidFill>
                  <a:srgbClr val="444444"/>
                </a:solidFill>
                <a:highlight>
                  <a:schemeClr val="lt1"/>
                </a:highlight>
                <a:latin typeface="Segoe UI" panose="020B0502040204020203" pitchFamily="34" charset="0"/>
                <a:ea typeface="Calibri"/>
                <a:cs typeface="Segoe UI" panose="020B0502040204020203" pitchFamily="34" charset="0"/>
                <a:sym typeface="Calibri"/>
              </a:rPr>
              <a:t> This has made it tough for me in tech.</a:t>
            </a:r>
            <a:endParaRPr sz="1600" i="1">
              <a:solidFill>
                <a:srgbClr val="444444"/>
              </a:solidFill>
              <a:highlight>
                <a:schemeClr val="lt1"/>
              </a:highlight>
              <a:latin typeface="Segoe UI" panose="020B0502040204020203" pitchFamily="34" charset="0"/>
              <a:ea typeface="Calibri"/>
              <a:cs typeface="Segoe UI" panose="020B0502040204020203" pitchFamily="34" charset="0"/>
              <a:sym typeface="Calibri"/>
            </a:endParaRPr>
          </a:p>
          <a:p>
            <a:pPr marL="0" lvl="0" indent="0" algn="l" rtl="0">
              <a:lnSpc>
                <a:spcPct val="115000"/>
              </a:lnSpc>
              <a:spcBef>
                <a:spcPts val="0"/>
              </a:spcBef>
              <a:spcAft>
                <a:spcPts val="0"/>
              </a:spcAft>
              <a:buSzPts val="1400"/>
              <a:buNone/>
            </a:pPr>
            <a:endParaRPr sz="1600">
              <a:solidFill>
                <a:srgbClr val="444444"/>
              </a:solidFill>
              <a:highlight>
                <a:schemeClr val="lt1"/>
              </a:highlight>
              <a:latin typeface="Segoe UI" panose="020B0502040204020203" pitchFamily="34" charset="0"/>
              <a:ea typeface="Calibri"/>
              <a:cs typeface="Segoe UI" panose="020B0502040204020203" pitchFamily="34" charset="0"/>
              <a:sym typeface="Calibri"/>
            </a:endParaRPr>
          </a:p>
          <a:p>
            <a:pPr marL="457200" lvl="0" indent="-304800" algn="l" rtl="0">
              <a:lnSpc>
                <a:spcPct val="115000"/>
              </a:lnSpc>
              <a:spcBef>
                <a:spcPts val="0"/>
              </a:spcBef>
              <a:spcAft>
                <a:spcPts val="0"/>
              </a:spcAft>
              <a:buClr>
                <a:srgbClr val="444444"/>
              </a:buClr>
              <a:buSzPts val="1200"/>
              <a:buChar char="●"/>
            </a:pPr>
            <a:r>
              <a:rPr lang="en" sz="1600">
                <a:solidFill>
                  <a:srgbClr val="444444"/>
                </a:solidFill>
                <a:highlight>
                  <a:schemeClr val="lt1"/>
                </a:highlight>
                <a:latin typeface="Segoe UI" panose="020B0502040204020203" pitchFamily="34" charset="0"/>
                <a:ea typeface="Calibri"/>
                <a:cs typeface="Segoe UI" panose="020B0502040204020203" pitchFamily="34" charset="0"/>
                <a:sym typeface="Calibri"/>
              </a:rPr>
              <a:t>Mentee 2: </a:t>
            </a:r>
            <a:r>
              <a:rPr lang="en" sz="1600" i="1">
                <a:solidFill>
                  <a:srgbClr val="444444"/>
                </a:solidFill>
                <a:highlight>
                  <a:schemeClr val="lt1"/>
                </a:highlight>
                <a:latin typeface="Segoe UI" panose="020B0502040204020203" pitchFamily="34" charset="0"/>
                <a:ea typeface="Calibri"/>
                <a:cs typeface="Segoe UI" panose="020B0502040204020203" pitchFamily="34" charset="0"/>
                <a:sym typeface="Calibri"/>
              </a:rPr>
              <a:t>Hmmm. I remember in high school feeling challenged by my teachers and that was a good thing. </a:t>
            </a:r>
            <a:r>
              <a:rPr lang="en" sz="1600" b="1" i="1">
                <a:solidFill>
                  <a:srgbClr val="0000FF"/>
                </a:solidFill>
                <a:highlight>
                  <a:schemeClr val="lt1"/>
                </a:highlight>
                <a:latin typeface="Segoe UI" panose="020B0502040204020203" pitchFamily="34" charset="0"/>
                <a:ea typeface="Calibri"/>
                <a:cs typeface="Segoe UI" panose="020B0502040204020203" pitchFamily="34" charset="0"/>
                <a:sym typeface="Calibri"/>
              </a:rPr>
              <a:t>Are you sure the teacher meant it that way? </a:t>
            </a:r>
            <a:r>
              <a:rPr lang="en" sz="1600" i="1">
                <a:solidFill>
                  <a:srgbClr val="444444"/>
                </a:solidFill>
                <a:highlight>
                  <a:schemeClr val="lt1"/>
                </a:highlight>
                <a:latin typeface="Segoe UI" panose="020B0502040204020203" pitchFamily="34" charset="0"/>
                <a:ea typeface="Calibri"/>
                <a:cs typeface="Segoe UI" panose="020B0502040204020203" pitchFamily="34" charset="0"/>
                <a:sym typeface="Calibri"/>
              </a:rPr>
              <a:t>I know that to make it in tech, we have to toughen up. Maybe that is what they meant by questioning you. Even if it’s hard, I feel like I can make it on my own. </a:t>
            </a:r>
            <a:endParaRPr sz="1600" i="1">
              <a:solidFill>
                <a:srgbClr val="444444"/>
              </a:solidFill>
              <a:highlight>
                <a:schemeClr val="lt1"/>
              </a:highlight>
              <a:latin typeface="Segoe UI" panose="020B0502040204020203" pitchFamily="34" charset="0"/>
              <a:ea typeface="Calibri"/>
              <a:cs typeface="Segoe UI" panose="020B0502040204020203" pitchFamily="34" charset="0"/>
              <a:sym typeface="Calibri"/>
            </a:endParaRPr>
          </a:p>
          <a:p>
            <a:pPr marL="457200" lvl="0" indent="0" algn="l" rtl="0">
              <a:lnSpc>
                <a:spcPct val="115000"/>
              </a:lnSpc>
              <a:spcBef>
                <a:spcPts val="0"/>
              </a:spcBef>
              <a:spcAft>
                <a:spcPts val="0"/>
              </a:spcAft>
              <a:buSzPts val="1400"/>
              <a:buNone/>
            </a:pPr>
            <a:endParaRPr sz="1600">
              <a:solidFill>
                <a:srgbClr val="444444"/>
              </a:solidFill>
              <a:highlight>
                <a:srgbClr val="FFFFFF"/>
              </a:highlight>
              <a:latin typeface="Segoe UI" panose="020B0502040204020203" pitchFamily="34" charset="0"/>
              <a:cs typeface="Segoe UI" panose="020B0502040204020203" pitchFamily="34" charset="0"/>
            </a:endParaRPr>
          </a:p>
        </p:txBody>
      </p:sp>
      <p:sp>
        <p:nvSpPr>
          <p:cNvPr id="73" name="Google Shape;73;p16"/>
          <p:cNvSpPr/>
          <p:nvPr/>
        </p:nvSpPr>
        <p:spPr>
          <a:xfrm>
            <a:off x="1723329" y="185424"/>
            <a:ext cx="6847500" cy="1133700"/>
          </a:xfrm>
          <a:prstGeom prst="wedgeRoundRectCallout">
            <a:avLst>
              <a:gd name="adj1" fmla="val 51923"/>
              <a:gd name="adj2" fmla="val -29962"/>
              <a:gd name="adj3" fmla="val 16667"/>
            </a:avLst>
          </a:prstGeom>
          <a:solidFill>
            <a:srgbClr val="6C9EEB"/>
          </a:solidFill>
          <a:ln w="25400" cap="flat" cmpd="sng">
            <a:solidFill>
              <a:srgbClr val="243C5D"/>
            </a:solidFill>
            <a:prstDash val="solid"/>
            <a:round/>
            <a:headEnd type="none" w="sm" len="sm"/>
            <a:tailEnd type="none" w="sm" len="sm"/>
          </a:ln>
        </p:spPr>
        <p:txBody>
          <a:bodyPr spcFirstLastPara="1" wrap="square" lIns="91425" tIns="45700" rIns="91425" bIns="45700" anchor="ctr" anchorCtr="0">
            <a:noAutofit/>
          </a:bodyPr>
          <a:lstStyle/>
          <a:p>
            <a:pPr marL="124307" marR="728479" lvl="0" indent="-495" algn="l" rtl="0">
              <a:lnSpc>
                <a:spcPct val="100940"/>
              </a:lnSpc>
              <a:spcBef>
                <a:spcPts val="0"/>
              </a:spcBef>
              <a:spcAft>
                <a:spcPts val="0"/>
              </a:spcAft>
              <a:buNone/>
            </a:pPr>
            <a:r>
              <a:rPr lang="en" sz="2300" i="1" u="none" strike="noStrike" cap="none">
                <a:solidFill>
                  <a:schemeClr val="dk1"/>
                </a:solidFill>
                <a:latin typeface="Segoe UI" panose="020B0502040204020203" pitchFamily="34" charset="0"/>
                <a:ea typeface="Calibri"/>
                <a:cs typeface="Segoe UI" panose="020B0502040204020203" pitchFamily="34" charset="0"/>
                <a:sym typeface="Calibri"/>
              </a:rPr>
              <a:t>Would you be tempted to stop the conversation after this second </a:t>
            </a:r>
            <a:r>
              <a:rPr lang="en" sz="2300" i="1">
                <a:solidFill>
                  <a:schemeClr val="dk1"/>
                </a:solidFill>
                <a:latin typeface="Segoe UI" panose="020B0502040204020203" pitchFamily="34" charset="0"/>
                <a:ea typeface="Calibri"/>
                <a:cs typeface="Segoe UI" panose="020B0502040204020203" pitchFamily="34" charset="0"/>
                <a:sym typeface="Calibri"/>
              </a:rPr>
              <a:t>mentee</a:t>
            </a:r>
            <a:r>
              <a:rPr lang="en" sz="2300" i="1" u="none" strike="noStrike" cap="none">
                <a:solidFill>
                  <a:schemeClr val="dk1"/>
                </a:solidFill>
                <a:latin typeface="Segoe UI" panose="020B0502040204020203" pitchFamily="34" charset="0"/>
                <a:ea typeface="Calibri"/>
                <a:cs typeface="Segoe UI" panose="020B0502040204020203" pitchFamily="34" charset="0"/>
                <a:sym typeface="Calibri"/>
              </a:rPr>
              <a:t> or continue the round robin? Why or why not?</a:t>
            </a:r>
            <a:r>
              <a:rPr lang="en" sz="2400" i="1" u="none" strike="noStrike" cap="none">
                <a:solidFill>
                  <a:schemeClr val="dk1"/>
                </a:solidFill>
                <a:latin typeface="Segoe UI" panose="020B0502040204020203" pitchFamily="34" charset="0"/>
                <a:ea typeface="Calibri"/>
                <a:cs typeface="Segoe UI" panose="020B0502040204020203" pitchFamily="34" charset="0"/>
                <a:sym typeface="Calibri"/>
              </a:rPr>
              <a:t> </a:t>
            </a:r>
            <a:endParaRPr sz="2400" i="0" u="none" strike="noStrike" cap="none">
              <a:solidFill>
                <a:srgbClr val="000000"/>
              </a:solidFill>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373B9490-EC52-9047-9845-979D95A734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383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002061"/>
                </a:solidFill>
                <a:latin typeface="Segoe UI" panose="020B0502040204020203" pitchFamily="34" charset="0"/>
                <a:ea typeface="Quattrocento Sans"/>
                <a:cs typeface="Segoe UI" panose="020B0502040204020203" pitchFamily="34" charset="0"/>
                <a:sym typeface="Quattrocento Sans"/>
              </a:rPr>
              <a:t>First, name the tension</a:t>
            </a:r>
            <a:endParaRPr>
              <a:solidFill>
                <a:srgbClr val="002061"/>
              </a:solidFill>
              <a:latin typeface="Segoe UI" panose="020B0502040204020203" pitchFamily="34" charset="0"/>
              <a:ea typeface="Quattrocento Sans"/>
              <a:cs typeface="Segoe UI" panose="020B0502040204020203" pitchFamily="34" charset="0"/>
              <a:sym typeface="Quattrocento Sans"/>
            </a:endParaRPr>
          </a:p>
        </p:txBody>
      </p:sp>
      <p:sp>
        <p:nvSpPr>
          <p:cNvPr id="79" name="Google Shape;79;p17"/>
          <p:cNvSpPr txBox="1">
            <a:spLocks noGrp="1"/>
          </p:cNvSpPr>
          <p:nvPr>
            <p:ph type="body" idx="1"/>
          </p:nvPr>
        </p:nvSpPr>
        <p:spPr>
          <a:xfrm>
            <a:off x="311700" y="12820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 sz="2200" dirty="0">
                <a:solidFill>
                  <a:srgbClr val="5A5857"/>
                </a:solidFill>
                <a:latin typeface="Segoe UI" panose="020B0502040204020203" pitchFamily="34" charset="0"/>
                <a:ea typeface="Quattrocento Sans"/>
                <a:cs typeface="Segoe UI" panose="020B0502040204020203" pitchFamily="34" charset="0"/>
                <a:sym typeface="Quattrocento Sans"/>
              </a:rPr>
              <a:t>If a mentor does not act, in some way, Mentee 1 could leave the interaction feeling unsupported by </a:t>
            </a:r>
            <a:r>
              <a:rPr lang="en" sz="2200" b="1" dirty="0">
                <a:solidFill>
                  <a:srgbClr val="5A5857"/>
                </a:solidFill>
                <a:latin typeface="Segoe UI" panose="020B0502040204020203" pitchFamily="34" charset="0"/>
                <a:ea typeface="Quattrocento Sans"/>
                <a:cs typeface="Segoe UI" panose="020B0502040204020203" pitchFamily="34" charset="0"/>
                <a:sym typeface="Quattrocento Sans"/>
              </a:rPr>
              <a:t>both </a:t>
            </a:r>
            <a:r>
              <a:rPr lang="en" sz="2200" dirty="0">
                <a:solidFill>
                  <a:srgbClr val="5A5857"/>
                </a:solidFill>
                <a:latin typeface="Segoe UI" panose="020B0502040204020203" pitchFamily="34" charset="0"/>
                <a:ea typeface="Quattrocento Sans"/>
                <a:cs typeface="Segoe UI" panose="020B0502040204020203" pitchFamily="34" charset="0"/>
                <a:sym typeface="Quattrocento Sans"/>
              </a:rPr>
              <a:t>Mentee 2 and the mentors.</a:t>
            </a:r>
            <a:endParaRPr sz="2200" dirty="0">
              <a:solidFill>
                <a:srgbClr val="5A5857"/>
              </a:solidFill>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600"/>
              </a:spcBef>
              <a:spcAft>
                <a:spcPts val="0"/>
              </a:spcAft>
              <a:buClr>
                <a:schemeClr val="dk1"/>
              </a:buClr>
              <a:buSzPts val="1400"/>
              <a:buFont typeface="Arial"/>
              <a:buNone/>
            </a:pPr>
            <a:r>
              <a:rPr lang="en" sz="2200" dirty="0">
                <a:solidFill>
                  <a:srgbClr val="666666"/>
                </a:solidFill>
                <a:latin typeface="Segoe UI" panose="020B0502040204020203" pitchFamily="34" charset="0"/>
                <a:ea typeface="Quattrocento Sans"/>
                <a:cs typeface="Segoe UI" panose="020B0502040204020203" pitchFamily="34" charset="0"/>
                <a:sym typeface="Quattrocento Sans"/>
              </a:rPr>
              <a:t>If a mentor does act by “calling out” Mentee 2, other students may feel nervous to speak up. It might end up that the group of students are now affected; they might not feel safe to share their experiences when they don’t align with their mentors.</a:t>
            </a:r>
            <a:endParaRPr sz="2200" dirty="0">
              <a:solidFill>
                <a:srgbClr val="5A5857"/>
              </a:solidFill>
              <a:latin typeface="Segoe UI" panose="020B0502040204020203" pitchFamily="34" charset="0"/>
              <a:ea typeface="Quattrocento Sans"/>
              <a:cs typeface="Segoe UI" panose="020B0502040204020203" pitchFamily="34" charset="0"/>
              <a:sym typeface="Quattrocento Sans"/>
            </a:endParaRPr>
          </a:p>
          <a:p>
            <a:pPr marL="0" lvl="0" indent="0" algn="ctr" rtl="0">
              <a:lnSpc>
                <a:spcPct val="115000"/>
              </a:lnSpc>
              <a:spcBef>
                <a:spcPts val="1600"/>
              </a:spcBef>
              <a:spcAft>
                <a:spcPts val="1600"/>
              </a:spcAft>
              <a:buSzPts val="1400"/>
              <a:buNone/>
            </a:pPr>
            <a:endParaRPr sz="2200" dirty="0">
              <a:solidFill>
                <a:srgbClr val="7030A0"/>
              </a:solidFill>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875C2663-7D39-E04B-9A76-7A05562E69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2200">
                <a:solidFill>
                  <a:srgbClr val="7030A0"/>
                </a:solidFill>
                <a:latin typeface="Segoe UI" panose="020B0502040204020203" pitchFamily="34" charset="0"/>
                <a:ea typeface="Quattrocento Sans"/>
                <a:cs typeface="Segoe UI" panose="020B0502040204020203" pitchFamily="34" charset="0"/>
                <a:sym typeface="Quattrocento Sans"/>
              </a:rPr>
              <a:t>Interrupting </a:t>
            </a:r>
            <a:r>
              <a:rPr lang="en" sz="2200" u="sng">
                <a:solidFill>
                  <a:schemeClr val="hlink"/>
                </a:solidFill>
                <a:latin typeface="Segoe UI" panose="020B0502040204020203" pitchFamily="34" charset="0"/>
                <a:ea typeface="Quattrocento Sans"/>
                <a:cs typeface="Segoe UI" panose="020B0502040204020203" pitchFamily="34" charset="0"/>
                <a:sym typeface="Quattrocento Sans"/>
                <a:hlinkClick r:id="rId3"/>
              </a:rPr>
              <a:t>Microaggressions</a:t>
            </a:r>
            <a:endParaRPr sz="2200">
              <a:solidFill>
                <a:srgbClr val="7030A0"/>
              </a:solidFill>
              <a:latin typeface="Segoe UI" panose="020B0502040204020203" pitchFamily="34" charset="0"/>
              <a:ea typeface="Quattrocento Sans"/>
              <a:cs typeface="Segoe UI" panose="020B0502040204020203" pitchFamily="34" charset="0"/>
              <a:sym typeface="Quattrocento Sans"/>
            </a:endParaRPr>
          </a:p>
          <a:p>
            <a:pPr marL="457200" lvl="0" indent="-368300" algn="l" rtl="0">
              <a:lnSpc>
                <a:spcPct val="115000"/>
              </a:lnSpc>
              <a:spcBef>
                <a:spcPts val="1600"/>
              </a:spcBef>
              <a:spcAft>
                <a:spcPts val="0"/>
              </a:spcAft>
              <a:buClr>
                <a:schemeClr val="dk1"/>
              </a:buClr>
              <a:buSzPts val="2200"/>
              <a:buFont typeface="Quattrocento Sans"/>
              <a:buChar char="●"/>
            </a:pPr>
            <a:r>
              <a:rPr lang="en" sz="2200">
                <a:solidFill>
                  <a:schemeClr val="dk1"/>
                </a:solidFill>
                <a:latin typeface="Segoe UI" panose="020B0502040204020203" pitchFamily="34" charset="0"/>
                <a:ea typeface="Quattrocento Sans"/>
                <a:cs typeface="Segoe UI" panose="020B0502040204020203" pitchFamily="34" charset="0"/>
                <a:sym typeface="Quattrocento Sans"/>
              </a:rPr>
              <a:t>Inquire</a:t>
            </a:r>
            <a:endParaRPr sz="2200">
              <a:solidFill>
                <a:schemeClr val="dk1"/>
              </a:solidFill>
              <a:latin typeface="Segoe UI" panose="020B0502040204020203" pitchFamily="34" charset="0"/>
              <a:ea typeface="Quattrocento Sans"/>
              <a:cs typeface="Segoe UI" panose="020B0502040204020203" pitchFamily="34" charset="0"/>
              <a:sym typeface="Quattrocento Sans"/>
            </a:endParaRPr>
          </a:p>
          <a:p>
            <a:pPr marL="457200" lvl="0" indent="-368300" algn="l" rtl="0">
              <a:lnSpc>
                <a:spcPct val="115000"/>
              </a:lnSpc>
              <a:spcBef>
                <a:spcPts val="0"/>
              </a:spcBef>
              <a:spcAft>
                <a:spcPts val="0"/>
              </a:spcAft>
              <a:buClr>
                <a:schemeClr val="dk1"/>
              </a:buClr>
              <a:buSzPts val="2200"/>
              <a:buFont typeface="Quattrocento Sans"/>
              <a:buChar char="●"/>
            </a:pPr>
            <a:r>
              <a:rPr lang="en" sz="2200">
                <a:solidFill>
                  <a:schemeClr val="dk1"/>
                </a:solidFill>
                <a:latin typeface="Segoe UI" panose="020B0502040204020203" pitchFamily="34" charset="0"/>
                <a:ea typeface="Quattrocento Sans"/>
                <a:cs typeface="Segoe UI" panose="020B0502040204020203" pitchFamily="34" charset="0"/>
                <a:sym typeface="Quattrocento Sans"/>
              </a:rPr>
              <a:t>Use “I” statements</a:t>
            </a:r>
            <a:endParaRPr sz="2200">
              <a:solidFill>
                <a:schemeClr val="dk1"/>
              </a:solidFill>
              <a:latin typeface="Segoe UI" panose="020B0502040204020203" pitchFamily="34" charset="0"/>
              <a:ea typeface="Quattrocento Sans"/>
              <a:cs typeface="Segoe UI" panose="020B0502040204020203" pitchFamily="34" charset="0"/>
              <a:sym typeface="Quattrocento Sans"/>
            </a:endParaRPr>
          </a:p>
          <a:p>
            <a:pPr marL="457200" lvl="0" indent="-368300" algn="l" rtl="0">
              <a:lnSpc>
                <a:spcPct val="115000"/>
              </a:lnSpc>
              <a:spcBef>
                <a:spcPts val="0"/>
              </a:spcBef>
              <a:spcAft>
                <a:spcPts val="0"/>
              </a:spcAft>
              <a:buClr>
                <a:schemeClr val="dk1"/>
              </a:buClr>
              <a:buSzPts val="2200"/>
              <a:buFont typeface="Quattrocento Sans"/>
              <a:buChar char="●"/>
            </a:pPr>
            <a:r>
              <a:rPr lang="en" sz="2200">
                <a:solidFill>
                  <a:schemeClr val="dk1"/>
                </a:solidFill>
                <a:latin typeface="Segoe UI" panose="020B0502040204020203" pitchFamily="34" charset="0"/>
                <a:ea typeface="Quattrocento Sans"/>
                <a:cs typeface="Segoe UI" panose="020B0502040204020203" pitchFamily="34" charset="0"/>
                <a:sym typeface="Quattrocento Sans"/>
              </a:rPr>
              <a:t>Reframe</a:t>
            </a:r>
            <a:endParaRPr sz="2200">
              <a:solidFill>
                <a:schemeClr val="dk1"/>
              </a:solidFill>
              <a:latin typeface="Segoe UI" panose="020B0502040204020203" pitchFamily="34" charset="0"/>
              <a:ea typeface="Quattrocento Sans"/>
              <a:cs typeface="Segoe UI" panose="020B0502040204020203" pitchFamily="34" charset="0"/>
              <a:sym typeface="Quattrocento Sans"/>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Segoe UI" panose="020B0502040204020203" pitchFamily="34" charset="0"/>
                <a:ea typeface="Quattrocento Sans"/>
                <a:cs typeface="Segoe UI" panose="020B0502040204020203" pitchFamily="34" charset="0"/>
                <a:sym typeface="Quattrocento Sans"/>
              </a:rPr>
              <a:t>Strategies</a:t>
            </a:r>
            <a:endParaRPr>
              <a:latin typeface="Segoe UI" panose="020B0502040204020203" pitchFamily="34" charset="0"/>
              <a:ea typeface="Quattrocento Sans"/>
              <a:cs typeface="Segoe UI" panose="020B0502040204020203" pitchFamily="34" charset="0"/>
              <a:sym typeface="Quattrocento Sans"/>
            </a:endParaRPr>
          </a:p>
        </p:txBody>
      </p:sp>
      <p:sp>
        <p:nvSpPr>
          <p:cNvPr id="86" name="Google Shape;8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solidFill>
                  <a:srgbClr val="6F31A1"/>
                </a:solidFill>
                <a:latin typeface="Segoe UI" panose="020B0502040204020203" pitchFamily="34" charset="0"/>
                <a:ea typeface="Quattrocento Sans"/>
                <a:cs typeface="Segoe UI" panose="020B0502040204020203" pitchFamily="34" charset="0"/>
                <a:sym typeface="Quattrocento Sans"/>
              </a:rPr>
              <a:t>Introducing </a:t>
            </a:r>
            <a:r>
              <a:rPr lang="en" sz="2200" u="sng">
                <a:solidFill>
                  <a:schemeClr val="hlink"/>
                </a:solidFill>
                <a:latin typeface="Segoe UI" panose="020B0502040204020203" pitchFamily="34" charset="0"/>
                <a:ea typeface="Quattrocento Sans"/>
                <a:cs typeface="Segoe UI" panose="020B0502040204020203" pitchFamily="34" charset="0"/>
                <a:sym typeface="Quattrocento Sans"/>
                <a:hlinkClick r:id="rId4"/>
              </a:rPr>
              <a:t>Microaffirmations</a:t>
            </a:r>
            <a:endParaRPr sz="2200">
              <a:solidFill>
                <a:srgbClr val="6F31A1"/>
              </a:solidFill>
              <a:latin typeface="Segoe UI" panose="020B0502040204020203" pitchFamily="34" charset="0"/>
              <a:ea typeface="Quattrocento Sans"/>
              <a:cs typeface="Segoe UI" panose="020B0502040204020203" pitchFamily="34" charset="0"/>
              <a:sym typeface="Quattrocento Sans"/>
            </a:endParaRPr>
          </a:p>
          <a:p>
            <a:pPr marL="457200" lvl="0" indent="-368300" algn="l" rtl="0">
              <a:spcBef>
                <a:spcPts val="1200"/>
              </a:spcBef>
              <a:spcAft>
                <a:spcPts val="0"/>
              </a:spcAft>
              <a:buSzPts val="2200"/>
              <a:buFont typeface="Quattrocento Sans"/>
              <a:buChar char="●"/>
            </a:pPr>
            <a:r>
              <a:rPr lang="en" sz="2200">
                <a:latin typeface="Segoe UI" panose="020B0502040204020203" pitchFamily="34" charset="0"/>
                <a:ea typeface="Quattrocento Sans"/>
                <a:cs typeface="Segoe UI" panose="020B0502040204020203" pitchFamily="34" charset="0"/>
                <a:sym typeface="Quattrocento Sans"/>
              </a:rPr>
              <a:t>Witness and hold space</a:t>
            </a:r>
            <a:endParaRPr sz="2200">
              <a:latin typeface="Segoe UI" panose="020B0502040204020203" pitchFamily="34" charset="0"/>
              <a:ea typeface="Quattrocento Sans"/>
              <a:cs typeface="Segoe UI" panose="020B0502040204020203" pitchFamily="34" charset="0"/>
              <a:sym typeface="Quattrocento Sans"/>
            </a:endParaRPr>
          </a:p>
          <a:p>
            <a:pPr marL="457200" lvl="0" indent="-368300" algn="l" rtl="0">
              <a:spcBef>
                <a:spcPts val="0"/>
              </a:spcBef>
              <a:spcAft>
                <a:spcPts val="0"/>
              </a:spcAft>
              <a:buSzPts val="2200"/>
              <a:buFont typeface="Quattrocento Sans"/>
              <a:buChar char="●"/>
            </a:pPr>
            <a:r>
              <a:rPr lang="en" sz="2200">
                <a:latin typeface="Segoe UI" panose="020B0502040204020203" pitchFamily="34" charset="0"/>
                <a:ea typeface="Quattrocento Sans"/>
                <a:cs typeface="Segoe UI" panose="020B0502040204020203" pitchFamily="34" charset="0"/>
                <a:sym typeface="Quattrocento Sans"/>
              </a:rPr>
              <a:t>Actively listen and echo</a:t>
            </a:r>
            <a:endParaRPr sz="2200">
              <a:latin typeface="Segoe UI" panose="020B0502040204020203" pitchFamily="34" charset="0"/>
              <a:ea typeface="Quattrocento Sans"/>
              <a:cs typeface="Segoe UI" panose="020B0502040204020203" pitchFamily="34" charset="0"/>
              <a:sym typeface="Quattrocento Sans"/>
            </a:endParaRPr>
          </a:p>
        </p:txBody>
      </p:sp>
      <p:sp>
        <p:nvSpPr>
          <p:cNvPr id="2" name="Slide Number Placeholder 1">
            <a:extLst>
              <a:ext uri="{FF2B5EF4-FFF2-40B4-BE49-F238E27FC236}">
                <a16:creationId xmlns:a16="http://schemas.microsoft.com/office/drawing/2014/main" id="{3E83984B-1776-B14D-9FFA-D451CF5521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12820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sz="2200" dirty="0">
                <a:solidFill>
                  <a:srgbClr val="7030A0"/>
                </a:solidFill>
                <a:latin typeface="Segoe UI" panose="020B0502040204020203" pitchFamily="34" charset="0"/>
                <a:ea typeface="Calibri"/>
                <a:cs typeface="Segoe UI" panose="020B0502040204020203" pitchFamily="34" charset="0"/>
                <a:sym typeface="Calibri"/>
              </a:rPr>
              <a:t>“It sounds like you have a pretty strong opinion about this. Can you tell me more about why? I want to understand better what you mean.”</a:t>
            </a:r>
            <a:endParaRPr sz="2200" dirty="0">
              <a:solidFill>
                <a:srgbClr val="7030A0"/>
              </a:solidFill>
              <a:latin typeface="Segoe UI" panose="020B0502040204020203" pitchFamily="34" charset="0"/>
              <a:ea typeface="Calibri"/>
              <a:cs typeface="Segoe UI" panose="020B0502040204020203" pitchFamily="34" charset="0"/>
              <a:sym typeface="Calibri"/>
            </a:endParaRPr>
          </a:p>
        </p:txBody>
      </p:sp>
      <p:sp>
        <p:nvSpPr>
          <p:cNvPr id="92" name="Google Shape;92;p19"/>
          <p:cNvSpPr/>
          <p:nvPr/>
        </p:nvSpPr>
        <p:spPr>
          <a:xfrm>
            <a:off x="1981350" y="434575"/>
            <a:ext cx="5181300" cy="847500"/>
          </a:xfrm>
          <a:prstGeom prst="foldedCorner">
            <a:avLst>
              <a:gd name="adj" fmla="val 16667"/>
            </a:avLst>
          </a:prstGeom>
          <a:solidFill>
            <a:srgbClr val="50E5FF"/>
          </a:solidFill>
          <a:ln w="25400" cap="flat" cmpd="sng">
            <a:solidFill>
              <a:srgbClr val="1F345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3000" i="0" u="none" strike="noStrike" cap="none" dirty="0">
                <a:solidFill>
                  <a:srgbClr val="1F345F"/>
                </a:solidFill>
                <a:latin typeface="Segoe UI" panose="020B0502040204020203" pitchFamily="34" charset="0"/>
                <a:ea typeface="Calibri"/>
                <a:cs typeface="Segoe UI" panose="020B0502040204020203" pitchFamily="34" charset="0"/>
                <a:sym typeface="Calibri"/>
              </a:rPr>
              <a:t>Inquire</a:t>
            </a:r>
            <a:endParaRPr sz="3000" dirty="0">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A8270DAA-38EB-C94F-AC29-07C6FBFC3C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311700" y="129740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sz="2400" dirty="0">
                <a:solidFill>
                  <a:srgbClr val="7030A0"/>
                </a:solidFill>
                <a:latin typeface="Segoe UI" panose="020B0502040204020203" pitchFamily="34" charset="0"/>
                <a:ea typeface="Calibri"/>
                <a:cs typeface="Segoe UI" panose="020B0502040204020203" pitchFamily="34" charset="0"/>
                <a:sym typeface="Calibri"/>
              </a:rPr>
              <a:t>“Mentee 2, I think I can see where you are coming from and I’d like to hear from you about your experience. I’ll admit I’m feeling a little uncomfortable with hearing an interpretation what Mentee 1’s teacher meant. I’d like to focus on how she felt. I’d like to hear you share again, but from your own experience.”</a:t>
            </a:r>
            <a:endParaRPr sz="2400" dirty="0">
              <a:solidFill>
                <a:srgbClr val="7030A0"/>
              </a:solidFill>
              <a:latin typeface="Segoe UI" panose="020B0502040204020203" pitchFamily="34" charset="0"/>
              <a:ea typeface="Calibri"/>
              <a:cs typeface="Segoe UI" panose="020B0502040204020203" pitchFamily="34" charset="0"/>
              <a:sym typeface="Calibri"/>
            </a:endParaRPr>
          </a:p>
        </p:txBody>
      </p:sp>
      <p:sp>
        <p:nvSpPr>
          <p:cNvPr id="4" name="Google Shape;92;p19">
            <a:extLst>
              <a:ext uri="{FF2B5EF4-FFF2-40B4-BE49-F238E27FC236}">
                <a16:creationId xmlns:a16="http://schemas.microsoft.com/office/drawing/2014/main" id="{028E2F75-9BAA-824A-8A96-1814489CDFEA}"/>
              </a:ext>
            </a:extLst>
          </p:cNvPr>
          <p:cNvSpPr/>
          <p:nvPr/>
        </p:nvSpPr>
        <p:spPr>
          <a:xfrm>
            <a:off x="1981350" y="434575"/>
            <a:ext cx="5181300" cy="847500"/>
          </a:xfrm>
          <a:prstGeom prst="foldedCorner">
            <a:avLst>
              <a:gd name="adj" fmla="val 16667"/>
            </a:avLst>
          </a:prstGeom>
          <a:solidFill>
            <a:srgbClr val="50E5FF"/>
          </a:solidFill>
          <a:ln w="25400" cap="flat" cmpd="sng">
            <a:solidFill>
              <a:srgbClr val="1F345F"/>
            </a:solidFill>
            <a:prstDash val="solid"/>
            <a:round/>
            <a:headEnd type="none" w="sm" len="sm"/>
            <a:tailEnd type="none" w="sm" len="sm"/>
          </a:ln>
        </p:spPr>
        <p:txBody>
          <a:bodyPr spcFirstLastPara="1" wrap="square" lIns="91425" tIns="45700" rIns="91425" bIns="45700" anchor="ctr" anchorCtr="0">
            <a:noAutofit/>
          </a:bodyPr>
          <a:lstStyle/>
          <a:p>
            <a:pPr algn="ctr"/>
            <a:r>
              <a:rPr lang="en-US" sz="3200" dirty="0">
                <a:solidFill>
                  <a:srgbClr val="1F345F"/>
                </a:solidFill>
                <a:latin typeface="Segoe UI" panose="020B0502040204020203" pitchFamily="34" charset="0"/>
                <a:ea typeface="Calibri"/>
                <a:cs typeface="Segoe UI" panose="020B0502040204020203" pitchFamily="34" charset="0"/>
                <a:sym typeface="Calibri"/>
              </a:rPr>
              <a:t>Use I Statements</a:t>
            </a:r>
            <a:endParaRPr lang="en-US" sz="3200" dirty="0">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A67E6F99-8A05-1741-869F-AF89F0995E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311700" y="1282075"/>
            <a:ext cx="88323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sz="2200">
                <a:solidFill>
                  <a:srgbClr val="6F31A1"/>
                </a:solidFill>
                <a:latin typeface="Segoe UI" panose="020B0502040204020203" pitchFamily="34" charset="0"/>
                <a:ea typeface="Calibri"/>
                <a:cs typeface="Segoe UI" panose="020B0502040204020203" pitchFamily="34" charset="0"/>
                <a:sym typeface="Calibri"/>
              </a:rPr>
              <a:t>“It could be tempting to try to figure out what the teacher meant, but since we can’t know for sure, I suggest that we focus on what Mentee 1 took from it. It sounds like it was hard. The fact that you have kept going is impressive and we’ll have your back in this space. Mentee 2, I think you were sharing that you look to growing from ways that your teachers have pushed you. Ok, Mentee 3, how about you? What was your experience?”</a:t>
            </a:r>
            <a:endParaRPr>
              <a:latin typeface="Segoe UI" panose="020B0502040204020203" pitchFamily="34" charset="0"/>
              <a:ea typeface="Calibri"/>
              <a:cs typeface="Segoe UI" panose="020B0502040204020203" pitchFamily="34" charset="0"/>
              <a:sym typeface="Calibri"/>
            </a:endParaRPr>
          </a:p>
        </p:txBody>
      </p:sp>
      <p:sp>
        <p:nvSpPr>
          <p:cNvPr id="4" name="Google Shape;92;p19">
            <a:extLst>
              <a:ext uri="{FF2B5EF4-FFF2-40B4-BE49-F238E27FC236}">
                <a16:creationId xmlns:a16="http://schemas.microsoft.com/office/drawing/2014/main" id="{10A5CCA1-E873-F046-81F4-B9FCEDA7AECB}"/>
              </a:ext>
            </a:extLst>
          </p:cNvPr>
          <p:cNvSpPr/>
          <p:nvPr/>
        </p:nvSpPr>
        <p:spPr>
          <a:xfrm>
            <a:off x="1981350" y="434575"/>
            <a:ext cx="5181300" cy="847500"/>
          </a:xfrm>
          <a:prstGeom prst="foldedCorner">
            <a:avLst>
              <a:gd name="adj" fmla="val 16667"/>
            </a:avLst>
          </a:prstGeom>
          <a:solidFill>
            <a:srgbClr val="50E5FF"/>
          </a:solidFill>
          <a:ln w="25400" cap="flat" cmpd="sng">
            <a:solidFill>
              <a:srgbClr val="1F345F"/>
            </a:solidFill>
            <a:prstDash val="solid"/>
            <a:round/>
            <a:headEnd type="none" w="sm" len="sm"/>
            <a:tailEnd type="none" w="sm" len="sm"/>
          </a:ln>
        </p:spPr>
        <p:txBody>
          <a:bodyPr spcFirstLastPara="1" wrap="square" lIns="91425" tIns="45700" rIns="91425" bIns="45700" anchor="ctr" anchorCtr="0">
            <a:noAutofit/>
          </a:bodyPr>
          <a:lstStyle/>
          <a:p>
            <a:pPr lvl="0" algn="ctr"/>
            <a:r>
              <a:rPr lang="en" sz="3200" dirty="0">
                <a:solidFill>
                  <a:srgbClr val="1F345F"/>
                </a:solidFill>
                <a:latin typeface="Segoe UI" panose="020B0502040204020203" pitchFamily="34" charset="0"/>
                <a:ea typeface="Calibri"/>
                <a:cs typeface="Segoe UI" panose="020B0502040204020203" pitchFamily="34" charset="0"/>
                <a:sym typeface="Calibri"/>
              </a:rPr>
              <a:t>Reframe</a:t>
            </a:r>
            <a:endParaRPr sz="3000" dirty="0">
              <a:latin typeface="Segoe UI" panose="020B0502040204020203" pitchFamily="34" charset="0"/>
              <a:ea typeface="Calibri"/>
              <a:cs typeface="Segoe UI" panose="020B0502040204020203" pitchFamily="34" charset="0"/>
              <a:sym typeface="Calibri"/>
            </a:endParaRPr>
          </a:p>
        </p:txBody>
      </p:sp>
      <p:sp>
        <p:nvSpPr>
          <p:cNvPr id="2" name="Slide Number Placeholder 1">
            <a:extLst>
              <a:ext uri="{FF2B5EF4-FFF2-40B4-BE49-F238E27FC236}">
                <a16:creationId xmlns:a16="http://schemas.microsoft.com/office/drawing/2014/main" id="{408D7B38-6355-B44E-8800-579C8C9D67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2474</Words>
  <Application>Microsoft Macintosh PowerPoint</Application>
  <PresentationFormat>On-screen Show (16:9)</PresentationFormat>
  <Paragraphs>95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Segoe UI Semibold</vt:lpstr>
      <vt:lpstr>Calibri</vt:lpstr>
      <vt:lpstr>Segoe UI</vt:lpstr>
      <vt:lpstr>Arial</vt:lpstr>
      <vt:lpstr>Quattrocento Sans</vt:lpstr>
      <vt:lpstr>Simple Light</vt:lpstr>
      <vt:lpstr>Debriefing for  Self-guided Module #1</vt:lpstr>
      <vt:lpstr>Goals of Self-Guided Module 1</vt:lpstr>
      <vt:lpstr>Let’s review the scenario</vt:lpstr>
      <vt:lpstr>PowerPoint Presentation</vt:lpstr>
      <vt:lpstr>First, name the tension</vt:lpstr>
      <vt:lpstr>Strategies</vt:lpstr>
      <vt:lpstr>PowerPoint Presentation</vt:lpstr>
      <vt:lpstr>PowerPoint Presentation</vt:lpstr>
      <vt:lpstr>PowerPoint Presentation</vt:lpstr>
      <vt:lpstr>PowerPoint Presentation</vt:lpstr>
      <vt:lpstr>PowerPoint Presentation</vt:lpstr>
      <vt:lpstr>Remember: intent vs. impact</vt:lpstr>
      <vt:lpstr>Call out vs. Call in</vt:lpstr>
      <vt:lpstr>Remember, you can come back</vt:lpstr>
      <vt:lpstr>Take-away messages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Debriefing for  Self-Guided Module #1 </dc:title>
  <cp:lastModifiedBy>Audrey St. John</cp:lastModifiedBy>
  <cp:revision>17</cp:revision>
  <dcterms:modified xsi:type="dcterms:W3CDTF">2021-06-04T01:05:51Z</dcterms:modified>
</cp:coreProperties>
</file>