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Quattrocento Sans" panose="020B0502050000020003" pitchFamily="34" charset="0"/>
      <p:regular r:id="rId16"/>
      <p:bold r:id="rId17"/>
      <p:italic r:id="rId18"/>
      <p:boldItalic r:id="rId19"/>
    </p:embeddedFont>
    <p:embeddedFont>
      <p:font typeface="Segoe UI" panose="020B0502040204020203" pitchFamily="34" charset="0"/>
      <p:regular r:id="rId20"/>
      <p:bold r:id="rId21"/>
      <p:italic r:id="rId22"/>
    </p:embeddedFont>
    <p:embeddedFont>
      <p:font typeface="Segoe UI Semibold" panose="020B0502040204020203" pitchFamily="3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52469"/>
  </p:normalViewPr>
  <p:slideViewPr>
    <p:cSldViewPr snapToGrid="0">
      <p:cViewPr varScale="1">
        <p:scale>
          <a:sx n="74" d="100"/>
          <a:sy n="74" d="100"/>
        </p:scale>
        <p:origin x="272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firstgen.naspa.org/why-first-gen/why-first-ge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Mentors may be more or less familiar with identity terminology, so we offer a glossary of some identity terms so you have access to a shared language. By subsequently reflecting on your own social identities, both those that are important to you and those which your mentees may perceive you as having (whether or not they are important to you), we believe you will be more prepared to navigate conversations that will come up the training and mentoring sessions.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14c24a68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14c24a68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 sz="1200" dirty="0">
                <a:solidFill>
                  <a:srgbClr val="555555"/>
                </a:solidFill>
                <a:highlight>
                  <a:srgbClr val="FFFFFF"/>
                </a:highlight>
              </a:rPr>
              <a:t>This was the scenario for </a:t>
            </a:r>
            <a:r>
              <a:rPr lang="en" sz="1200" b="1" dirty="0">
                <a:solidFill>
                  <a:srgbClr val="555555"/>
                </a:solidFill>
                <a:highlight>
                  <a:srgbClr val="FFFFFF"/>
                </a:highlight>
              </a:rPr>
              <a:t>Mentee C</a:t>
            </a:r>
            <a:r>
              <a:rPr lang="en" sz="1200" b="0" dirty="0">
                <a:solidFill>
                  <a:srgbClr val="555555"/>
                </a:solidFill>
                <a:highlight>
                  <a:srgbClr val="FFFFFF"/>
                </a:highlight>
              </a:rPr>
              <a:t>:</a:t>
            </a:r>
            <a:endParaRPr lang="en" sz="1200" dirty="0">
              <a:solidFill>
                <a:srgbClr val="555555"/>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200" i="1" dirty="0">
                <a:solidFill>
                  <a:srgbClr val="555555"/>
                </a:solidFill>
                <a:highlight>
                  <a:srgbClr val="FFFFFF"/>
                </a:highlight>
              </a:rPr>
              <a:t>When you first meet this student, she starts telling you about some of her favorite programming projects in high school. She has mentioned quite few technical terms and is very enthusiastic about studying computer science. You notice in the exercise that she and her partner finished up very quickly. She comments to the group, with a bit of annoyance, “Honestly, I am a little disappointed in this exercise. This was not challenging at all.”</a:t>
            </a:r>
            <a:endParaRPr i="1" dirty="0"/>
          </a:p>
          <a:p>
            <a:pPr marL="0" lvl="0" indent="0" algn="l" rtl="0">
              <a:lnSpc>
                <a:spcPct val="115000"/>
              </a:lnSpc>
              <a:spcBef>
                <a:spcPts val="1200"/>
              </a:spcBef>
              <a:spcAft>
                <a:spcPts val="1200"/>
              </a:spcAft>
              <a:buClr>
                <a:schemeClr val="dk1"/>
              </a:buClr>
              <a:buSzPts val="1100"/>
              <a:buFont typeface="Arial"/>
              <a:buNone/>
            </a:pPr>
            <a:endParaRPr lang="en" dirty="0"/>
          </a:p>
          <a:p>
            <a:pPr marL="0" lvl="0" indent="0" algn="l" rtl="0">
              <a:lnSpc>
                <a:spcPct val="115000"/>
              </a:lnSpc>
              <a:spcBef>
                <a:spcPts val="1200"/>
              </a:spcBef>
              <a:spcAft>
                <a:spcPts val="1200"/>
              </a:spcAft>
              <a:buClr>
                <a:schemeClr val="dk1"/>
              </a:buClr>
              <a:buSzPts val="1100"/>
              <a:buFont typeface="Arial"/>
              <a:buNone/>
            </a:pPr>
            <a:r>
              <a:rPr lang="en" dirty="0"/>
              <a:t>Some mentees will be very focused on technical challenge. While mentees are given clear communication around what topics are addressed in this program, there are still some who are eager for technical content -- and may be disappointed if they are not full throttle on that front. This may show up through impatience with the exercises. This could be because they are thinking about what they personally wish to gain and do not see themselves as part of a group. We see engaging these mentees as an important part of the mentoring program. Indeed, how they behave in this program gives us insight into what they are like in the classroom and in the workplace to collaborate with.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be96852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be96852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555555"/>
                </a:solidFill>
                <a:highlight>
                  <a:srgbClr val="FFFFFF"/>
                </a:highlight>
              </a:rPr>
              <a:t>Here are some strategies to engage mentees that may be focused on technical skills. We encourage you to shine a light on teamwork as key to success. Toward this end, it may help you to make a connection to technical interviews. This mentee is looking for challenge and is already excited about the career path. They may not recognize that their impatience and poor collaboration could be pitfalls for them. You can also notice productive communication in other pairs. Mentees will notice what you notice and attach value. Finally you can create a sense of challenge by using your own experience. Perhaps you or your co-mentor feel it is something you struggle with -- being patient or working with others. If not, you might decide to share an experience about a classmate or friend (without saying the actual name of the person, of course!). </a:t>
            </a:r>
            <a:endParaRPr sz="1200" dirty="0">
              <a:solidFill>
                <a:srgbClr val="55555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754a318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754a318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hope this module was useful to you and that the self-reflection helps you feel ready to engage with your mentees. If you are interested in learning more about first-generation college students, nontraditional students, or any other student experience, we encourage you </a:t>
            </a:r>
            <a:r>
              <a:rPr lang="en"/>
              <a:t>to work </a:t>
            </a:r>
            <a:r>
              <a:rPr lang="en" dirty="0"/>
              <a:t>with the mentoring community to continue your learning.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653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14c24a6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14c24a6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555555"/>
                </a:solidFill>
                <a:highlight>
                  <a:srgbClr val="FFFFFF"/>
                </a:highlight>
              </a:rPr>
              <a:t>The social identity wheel is one of the most widely-used activities to help people to explore their own social identities before they begin a role, including teaching or mentoring. It sets the stage for the first exercise you will do with your co-mentor as you prep for the program. We recommend you do this for a couple reasons. </a:t>
            </a:r>
            <a:endParaRPr sz="1200" dirty="0">
              <a:solidFill>
                <a:srgbClr val="555555"/>
              </a:solidFill>
              <a:highlight>
                <a:srgbClr val="FFFFFF"/>
              </a:highlight>
            </a:endParaRPr>
          </a:p>
          <a:p>
            <a:pPr marL="457200" lvl="0" indent="-304800" algn="l" rtl="0">
              <a:lnSpc>
                <a:spcPct val="115000"/>
              </a:lnSpc>
              <a:spcBef>
                <a:spcPts val="2400"/>
              </a:spcBef>
              <a:spcAft>
                <a:spcPts val="0"/>
              </a:spcAft>
              <a:buClr>
                <a:srgbClr val="555555"/>
              </a:buClr>
              <a:buSzPts val="1200"/>
              <a:buAutoNum type="arabicPeriod"/>
            </a:pPr>
            <a:r>
              <a:rPr lang="en" sz="1200" dirty="0">
                <a:solidFill>
                  <a:srgbClr val="555555"/>
                </a:solidFill>
                <a:highlight>
                  <a:srgbClr val="FFFFFF"/>
                </a:highlight>
              </a:rPr>
              <a:t>While we may define ourselves using personal qualities (caring, enthusiastic, introspective), we also define ourselves with social identity groups (gender, race, religion). Some of our most important social identities may not be visible to others, and it can be painful when people make assumptions about what matters to us based on what they perceive about us. If our most visible social identities are not how we define ourselves, it can lead to friction if we feel stereotyped or cast into a particular role based on that group identity. We all come with histories and prior experiences. Only we decide what’s important to us and for us. The reality is that we encounter other people’s assumptions about us every day.</a:t>
            </a:r>
            <a:endParaRPr sz="1200" dirty="0">
              <a:solidFill>
                <a:srgbClr val="555555"/>
              </a:solidFill>
              <a:highlight>
                <a:srgbClr val="FFFFFF"/>
              </a:highlight>
            </a:endParaRPr>
          </a:p>
          <a:p>
            <a:pPr marL="457200" lvl="0" indent="-304800" algn="l" rtl="0">
              <a:lnSpc>
                <a:spcPct val="115000"/>
              </a:lnSpc>
              <a:spcBef>
                <a:spcPts val="0"/>
              </a:spcBef>
              <a:spcAft>
                <a:spcPts val="0"/>
              </a:spcAft>
              <a:buClr>
                <a:srgbClr val="555555"/>
              </a:buClr>
              <a:buSzPts val="1200"/>
              <a:buAutoNum type="arabicPeriod"/>
            </a:pPr>
            <a:r>
              <a:rPr lang="en" sz="1200" dirty="0">
                <a:solidFill>
                  <a:srgbClr val="555555"/>
                </a:solidFill>
                <a:highlight>
                  <a:srgbClr val="FFFFFF"/>
                </a:highlight>
              </a:rPr>
              <a:t>Some mentors have substantial experience reflecting on their own social identities, while others may not. As a mentor, we need to be aware about how we might be perceived by our mentees (and our co-mentor). Even those familiar with social identity terminology can continue to update knowledge and how their social identity plays a role in this context.</a:t>
            </a:r>
            <a:endParaRPr sz="1200" dirty="0">
              <a:solidFill>
                <a:srgbClr val="555555"/>
              </a:solidFill>
              <a:highlight>
                <a:srgbClr val="FFFFFF"/>
              </a:highlight>
            </a:endParaRPr>
          </a:p>
          <a:p>
            <a:pPr marL="0" lvl="0" indent="0" algn="l" rtl="0">
              <a:lnSpc>
                <a:spcPct val="115000"/>
              </a:lnSpc>
              <a:spcBef>
                <a:spcPts val="2400"/>
              </a:spcBef>
              <a:spcAft>
                <a:spcPts val="2400"/>
              </a:spcAft>
              <a:buClr>
                <a:schemeClr val="dk1"/>
              </a:buClr>
              <a:buSzPts val="1100"/>
              <a:buFont typeface="Arial"/>
              <a:buNone/>
            </a:pPr>
            <a:r>
              <a:rPr lang="en" sz="1200" dirty="0">
                <a:solidFill>
                  <a:srgbClr val="555555"/>
                </a:solidFill>
                <a:highlight>
                  <a:srgbClr val="FFFFFF"/>
                </a:highlight>
              </a:rPr>
              <a:t>Honest reflection is important as we engage with the topic of identity. It can be uncomfortable because of its connection to assumptions and stereotypes, but we are less likely to make assumptions (guess someone’s gender, conclude something about someone’s race or family background) when we put the work in to examine our perceptions. This is particularly important when we are serving as mentors. Reflecting on our social identities and the impact they could have on the mentoring space can be empowering. Our identities are assets that can bring unique perspectives to the mentoring program through our own lived experience. Self-reflection can help us to be more intentional about how we collaborate as co-mentors, serve as a starting point for gaining permission to “call in” a mentee (or our co-mentor) when needed, and offer ourselves the space (and grace) to be life-long learners as we continue to grow in our knowledge.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14c24a68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14c24a68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600"/>
              </a:spcAft>
              <a:buNone/>
            </a:pPr>
            <a:r>
              <a:rPr lang="en" sz="1200" dirty="0">
                <a:solidFill>
                  <a:srgbClr val="555555"/>
                </a:solidFill>
                <a:highlight>
                  <a:srgbClr val="FFFFFF"/>
                </a:highlight>
              </a:rPr>
              <a:t>It’s important to reflect on what identities are visible to others, and whether people often stereotype certain things about us. For example, a biracial person might have their race misunderstood by others which can be deeply painful if someone makes an assumption. It’s human nature to try to figure out who people are and what’s important to them. </a:t>
            </a:r>
            <a:r>
              <a:rPr lang="en" sz="1200" dirty="0">
                <a:solidFill>
                  <a:srgbClr val="555555"/>
                </a:solidFill>
                <a:highlight>
                  <a:schemeClr val="lt1"/>
                </a:highlight>
              </a:rPr>
              <a:t>Yet, getting in touch with situations where we have felt misunderstood about our identity can help drive home how important it is not to make assumptions about our mentees. We have to work to invite our mentees to express who they are and realize we might not be able to see all of the identities that matter to them. This is why our participation norms are very important in the group.</a:t>
            </a:r>
            <a:endParaRPr sz="1200" b="1" dirty="0">
              <a:solidFill>
                <a:srgbClr val="55555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754a3183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754a3183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555555"/>
                </a:solidFill>
                <a:highlight>
                  <a:srgbClr val="FFFFFF"/>
                </a:highlight>
              </a:rPr>
              <a:t>We see the world through our lived experience. It takes work to shift our perspective and imagine how another person sees the world. As a mentor, we strive to be humble. We can be careful not to assume that our viewpoint is the only way to view the world. When we see another person, a certain feature of them may come into view for us. We need to pause and recognize that what we see may not be what is most salient or important for that person, and we may also misunderstand that person’s identity if we make assumptions.</a:t>
            </a:r>
            <a:endParaRPr sz="1200">
              <a:solidFill>
                <a:srgbClr val="555555"/>
              </a:solidFill>
              <a:highlight>
                <a:srgbClr val="FFFFFF"/>
              </a:highlight>
            </a:endParaRPr>
          </a:p>
          <a:p>
            <a:pPr marL="0" lvl="0" indent="0" algn="l" rtl="0">
              <a:lnSpc>
                <a:spcPct val="115000"/>
              </a:lnSpc>
              <a:spcBef>
                <a:spcPts val="4600"/>
              </a:spcBef>
              <a:spcAft>
                <a:spcPts val="4600"/>
              </a:spcAft>
              <a:buNone/>
            </a:pPr>
            <a:endParaRPr sz="1200">
              <a:solidFill>
                <a:srgbClr val="55555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754a3183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754a3183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600"/>
              </a:spcAft>
              <a:buNone/>
            </a:pPr>
            <a:r>
              <a:rPr lang="en" sz="1200" dirty="0">
                <a:solidFill>
                  <a:srgbClr val="555555"/>
                </a:solidFill>
                <a:highlight>
                  <a:srgbClr val="FFFFFF"/>
                </a:highlight>
              </a:rPr>
              <a:t>There are many different types of institutions that mentees in this program attend. Even for those who studied in the United States, the wide range of institutions may be unfamiliar. For example, some mentees are parents who commute to school and work while going to a community college. A community college typically grants a two-year (associate’s degree); some students are pursuing a one-year professional certification as the end point, others come back to a community college after completing a four-year degree to job-change. Others still transfer to a four-year institution to complete a bachelor’s degree. In fact, nearly half of college students today pursue a community college. Only a very small population live in dorms at a liberal arts college while going to school full time. Historically Black Colleges and Universities (HBCUs) have an important history and are responsible for launching the largest numbers of Black scientists. Some of your mentees may attend institutions that serve 90% Hispanic/Latinx students, and others may attend campuses where only 5% are Latinx. We recommend learning more about the different institutional types, in part, so you don’t inadvertently make assumptions about who your mentees are.</a:t>
            </a:r>
            <a:endParaRPr sz="1200" dirty="0">
              <a:solidFill>
                <a:srgbClr val="555555"/>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14c24a68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14c24a68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555555"/>
                </a:solidFill>
                <a:highlight>
                  <a:srgbClr val="FFFFFF"/>
                </a:highlight>
              </a:rPr>
              <a:t>In the self-guided work, you considered three scenarios with hypothetical mentees. Let’s debrief those scenarios.</a:t>
            </a:r>
          </a:p>
          <a:p>
            <a:pPr marL="0" lvl="0" indent="0" algn="l" rtl="0">
              <a:spcBef>
                <a:spcPts val="0"/>
              </a:spcBef>
              <a:spcAft>
                <a:spcPts val="0"/>
              </a:spcAft>
              <a:buNone/>
            </a:pPr>
            <a:endParaRPr lang="en" sz="1200" dirty="0">
              <a:solidFill>
                <a:srgbClr val="555555"/>
              </a:solidFill>
              <a:highlight>
                <a:srgbClr val="FFFFFF"/>
              </a:highlight>
            </a:endParaRPr>
          </a:p>
          <a:p>
            <a:pPr marL="0" lvl="0" indent="0" algn="l" rtl="0">
              <a:spcBef>
                <a:spcPts val="0"/>
              </a:spcBef>
              <a:spcAft>
                <a:spcPts val="0"/>
              </a:spcAft>
              <a:buNone/>
            </a:pPr>
            <a:r>
              <a:rPr lang="en" sz="1200" dirty="0">
                <a:solidFill>
                  <a:srgbClr val="555555"/>
                </a:solidFill>
                <a:highlight>
                  <a:srgbClr val="FFFFFF"/>
                </a:highlight>
              </a:rPr>
              <a:t>This was the scenario for </a:t>
            </a:r>
            <a:r>
              <a:rPr lang="en" sz="1200" b="1" dirty="0">
                <a:solidFill>
                  <a:srgbClr val="555555"/>
                </a:solidFill>
                <a:highlight>
                  <a:srgbClr val="FFFFFF"/>
                </a:highlight>
              </a:rPr>
              <a:t>Mentee A</a:t>
            </a:r>
            <a:r>
              <a:rPr lang="en" sz="1200" b="0" dirty="0">
                <a:solidFill>
                  <a:srgbClr val="555555"/>
                </a:solidFill>
                <a:highlight>
                  <a:srgbClr val="FFFFFF"/>
                </a:highlight>
              </a:rPr>
              <a:t>:</a:t>
            </a:r>
            <a:endParaRPr lang="en" sz="1200" dirty="0">
              <a:solidFill>
                <a:srgbClr val="555555"/>
              </a:solidFill>
              <a:highlight>
                <a:srgbClr val="FFFFFF"/>
              </a:highlight>
            </a:endParaRPr>
          </a:p>
          <a:p>
            <a:pPr marL="0" lvl="0" indent="0" algn="l" rtl="0">
              <a:spcBef>
                <a:spcPts val="0"/>
              </a:spcBef>
              <a:spcAft>
                <a:spcPts val="0"/>
              </a:spcAft>
              <a:buNone/>
            </a:pPr>
            <a:r>
              <a:rPr lang="en" sz="1200" i="1" dirty="0">
                <a:solidFill>
                  <a:srgbClr val="555555"/>
                </a:solidFill>
                <a:highlight>
                  <a:srgbClr val="FFFFFF"/>
                </a:highlight>
              </a:rPr>
              <a:t>When you first meet with this mentee, they express anxieties about taking Computer Science. They mention that they are a first-generation college student and have no prior experience with programming in high school. During the first pair exercise where they engage with sample code, they share “I feel I am in over my head.”</a:t>
            </a:r>
            <a:endParaRPr sz="1200" i="1" dirty="0">
              <a:solidFill>
                <a:srgbClr val="555555"/>
              </a:solidFill>
              <a:highlight>
                <a:srgbClr val="FFFFFF"/>
              </a:highlight>
            </a:endParaRPr>
          </a:p>
          <a:p>
            <a:pPr marL="0" lvl="0" indent="0" algn="l" rtl="0">
              <a:spcBef>
                <a:spcPts val="0"/>
              </a:spcBef>
              <a:spcAft>
                <a:spcPts val="0"/>
              </a:spcAft>
              <a:buNone/>
            </a:pPr>
            <a:endParaRPr lang="en" sz="1200" dirty="0">
              <a:solidFill>
                <a:srgbClr val="555555"/>
              </a:solidFill>
              <a:highlight>
                <a:srgbClr val="FFFFFF"/>
              </a:highlight>
            </a:endParaRPr>
          </a:p>
          <a:p>
            <a:pPr marL="0" lvl="0" indent="0" algn="l" rtl="0">
              <a:spcBef>
                <a:spcPts val="0"/>
              </a:spcBef>
              <a:spcAft>
                <a:spcPts val="0"/>
              </a:spcAft>
              <a:buNone/>
            </a:pPr>
            <a:r>
              <a:rPr lang="en" sz="1200" dirty="0">
                <a:solidFill>
                  <a:srgbClr val="555555"/>
                </a:solidFill>
                <a:highlight>
                  <a:srgbClr val="FFFFFF"/>
                </a:highlight>
              </a:rPr>
              <a:t>They share with you that they are a first-generation college student. We encourage you to learn more about first-generation college students (</a:t>
            </a:r>
            <a:r>
              <a:rPr lang="en" sz="1200" u="sng" dirty="0">
                <a:solidFill>
                  <a:schemeClr val="hlink"/>
                </a:solidFill>
                <a:highlight>
                  <a:srgbClr val="FFFFFF"/>
                </a:highlight>
                <a:hlinkClick r:id="rId3"/>
              </a:rPr>
              <a:t>https://firstgen.naspa.org/why-first-gen/why-first-gen</a:t>
            </a:r>
            <a:r>
              <a:rPr lang="en" sz="1200" dirty="0">
                <a:solidFill>
                  <a:srgbClr val="555555"/>
                </a:solidFill>
                <a:highlight>
                  <a:srgbClr val="FFFFFF"/>
                </a:highlight>
              </a:rPr>
              <a:t>). </a:t>
            </a:r>
            <a:r>
              <a:rPr lang="en" sz="1200" dirty="0">
                <a:solidFill>
                  <a:srgbClr val="555555"/>
                </a:solidFill>
                <a:highlight>
                  <a:schemeClr val="lt1"/>
                </a:highlight>
              </a:rPr>
              <a:t>First-generation college students are sometimes also low-income, but not always. If they are low-income they may be working while going to school (but not always). Some first-generation college students have very supportive families, but their parents may not be able to help them to navigate college. This is an important consideration to keep in mind.  </a:t>
            </a:r>
            <a:endParaRPr sz="1200" dirty="0">
              <a:solidFill>
                <a:srgbClr val="555555"/>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754a3183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754a3183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555555"/>
                </a:solidFill>
                <a:highlight>
                  <a:schemeClr val="lt1"/>
                </a:highlight>
              </a:rPr>
              <a:t>Here are a few strategies that can help engage and support first-generation college students or anyone else who comes without prior experience. There is also some sample phrasing</a:t>
            </a:r>
            <a:r>
              <a:rPr lang="en" sz="1200" dirty="0">
                <a:solidFill>
                  <a:schemeClr val="dk1"/>
                </a:solidFill>
                <a:latin typeface="Quattrocento Sans"/>
                <a:ea typeface="Quattrocento Sans"/>
                <a:cs typeface="Quattrocento Sans"/>
                <a:sym typeface="Quattrocento Sans"/>
              </a:rPr>
              <a:t>. Focus </a:t>
            </a:r>
            <a:r>
              <a:rPr lang="en" sz="1200">
                <a:solidFill>
                  <a:schemeClr val="dk1"/>
                </a:solidFill>
                <a:latin typeface="Quattrocento Sans"/>
                <a:ea typeface="Quattrocento Sans"/>
                <a:cs typeface="Quattrocento Sans"/>
                <a:sym typeface="Quattrocento Sans"/>
              </a:rPr>
              <a:t>on hav </a:t>
            </a:r>
            <a:r>
              <a:rPr lang="en" sz="1200" dirty="0">
                <a:solidFill>
                  <a:schemeClr val="dk1"/>
                </a:solidFill>
                <a:latin typeface="Quattrocento Sans"/>
                <a:ea typeface="Quattrocento Sans"/>
                <a:cs typeface="Quattrocento Sans"/>
                <a:sym typeface="Quattrocento Sans"/>
              </a:rPr>
              <a:t>an asset orientation. This means to look at the mentee’s strengths. You can help them to identify strategies to build confidence such as seeking help as they learn. You can emphasize prior experience is different from capability. They do not yet know their own capability because they are just getting started. Importantly you can share your belief in them.</a:t>
            </a:r>
            <a:endParaRPr sz="1200" dirty="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14c24a68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14c24a6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4600"/>
              </a:spcAft>
              <a:buClr>
                <a:schemeClr val="dk1"/>
              </a:buClr>
              <a:buSzPts val="1100"/>
              <a:buFont typeface="Arial"/>
              <a:buNone/>
              <a:tabLst/>
              <a:defRPr/>
            </a:pPr>
            <a:r>
              <a:rPr lang="en" sz="1200" dirty="0">
                <a:solidFill>
                  <a:srgbClr val="555555"/>
                </a:solidFill>
                <a:highlight>
                  <a:schemeClr val="lt1"/>
                </a:highlight>
              </a:rPr>
              <a:t>This was the scenario for </a:t>
            </a:r>
            <a:r>
              <a:rPr lang="en" sz="1200" b="1" dirty="0">
                <a:solidFill>
                  <a:srgbClr val="555555"/>
                </a:solidFill>
                <a:highlight>
                  <a:schemeClr val="lt1"/>
                </a:highlight>
              </a:rPr>
              <a:t>Mentee B</a:t>
            </a:r>
            <a:r>
              <a:rPr lang="en" sz="1200" b="0" dirty="0">
                <a:solidFill>
                  <a:srgbClr val="555555"/>
                </a:solidFill>
                <a:highlight>
                  <a:schemeClr val="lt1"/>
                </a:highlight>
              </a:rPr>
              <a:t>:</a:t>
            </a:r>
            <a:endParaRPr lang="en" sz="1200" dirty="0">
              <a:solidFill>
                <a:srgbClr val="555555"/>
              </a:solidFill>
              <a:highlight>
                <a:schemeClr val="lt1"/>
              </a:highlight>
            </a:endParaRPr>
          </a:p>
          <a:p>
            <a:pPr marL="0" lvl="0" indent="0" algn="l" rtl="0">
              <a:lnSpc>
                <a:spcPct val="115000"/>
              </a:lnSpc>
              <a:spcBef>
                <a:spcPts val="0"/>
              </a:spcBef>
              <a:spcAft>
                <a:spcPts val="4600"/>
              </a:spcAft>
              <a:buClr>
                <a:schemeClr val="dk1"/>
              </a:buClr>
              <a:buSzPts val="1100"/>
              <a:buFont typeface="Arial"/>
              <a:buNone/>
            </a:pPr>
            <a:r>
              <a:rPr lang="en" sz="1200" i="1" dirty="0">
                <a:solidFill>
                  <a:srgbClr val="555555"/>
                </a:solidFill>
                <a:highlight>
                  <a:schemeClr val="lt1"/>
                </a:highlight>
              </a:rPr>
              <a:t>When you first meet him, he tells you that he is a non-traditional age student and that hasn't taken a class in over 30 years. His kids convinced him to go back for computer programming. While he is very excited, he also shares that he is a commuter with limited time on campus. He is a little worried about how he will be accepted in the group during group projects. </a:t>
            </a:r>
            <a:endParaRPr lang="en" sz="1200" i="0" dirty="0">
              <a:solidFill>
                <a:srgbClr val="555555"/>
              </a:solidFill>
              <a:highlight>
                <a:schemeClr val="lt1"/>
              </a:highlight>
            </a:endParaRPr>
          </a:p>
          <a:p>
            <a:pPr marL="0" lvl="0" indent="0" algn="l" rtl="0">
              <a:lnSpc>
                <a:spcPct val="115000"/>
              </a:lnSpc>
              <a:spcBef>
                <a:spcPts val="0"/>
              </a:spcBef>
              <a:spcAft>
                <a:spcPts val="4600"/>
              </a:spcAft>
              <a:buClr>
                <a:schemeClr val="dk1"/>
              </a:buClr>
              <a:buSzPts val="1100"/>
              <a:buFont typeface="Arial"/>
              <a:buNone/>
            </a:pPr>
            <a:endParaRPr lang="en" sz="1200" i="0" dirty="0">
              <a:solidFill>
                <a:srgbClr val="555555"/>
              </a:solidFill>
              <a:highlight>
                <a:schemeClr val="lt1"/>
              </a:highlight>
            </a:endParaRPr>
          </a:p>
          <a:p>
            <a:pPr marL="0" lvl="0" indent="0" algn="l" rtl="0">
              <a:lnSpc>
                <a:spcPct val="115000"/>
              </a:lnSpc>
              <a:spcBef>
                <a:spcPts val="0"/>
              </a:spcBef>
              <a:spcAft>
                <a:spcPts val="4600"/>
              </a:spcAft>
              <a:buClr>
                <a:schemeClr val="dk1"/>
              </a:buClr>
              <a:buSzPts val="1100"/>
              <a:buFont typeface="Arial"/>
              <a:buNone/>
            </a:pPr>
            <a:r>
              <a:rPr lang="en-US" i="0" dirty="0"/>
              <a:t>He shared with you that he is a non-traditional age student with children. </a:t>
            </a:r>
            <a:r>
              <a:rPr lang="en" sz="1100" dirty="0">
                <a:solidFill>
                  <a:srgbClr val="555555"/>
                </a:solidFill>
                <a:highlight>
                  <a:srgbClr val="FFFFFF"/>
                </a:highlight>
              </a:rPr>
              <a:t>Nontraditional students may feel different from their peers -- perhaps they are among very few parents, full-time employees, or commuters (but not always). Some nontraditional students are completely hooked into campus resources. Some may not be. Some may experience pushback and/or indifference from their faculty when they seek support. </a:t>
            </a:r>
            <a:endParaRPr i="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4be96852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4be96852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555555"/>
                </a:solidFill>
                <a:highlight>
                  <a:srgbClr val="FFFFFF"/>
                </a:highlight>
              </a:rPr>
              <a:t>Here are some strategies to support nontraditional students or anyone who is concerned about peer dynamics around group work. It is important for mentors to listen actively and don’t assume that you know the experience they are having. If it seems that there is a need to identify and enlist advocates, you can ask if they want to do that with you. You can also affirm their direction so they know clearly that you are on their side and see their potential. This makes more of a difference than you know, since it is possible they are more often hearing messages that emphasize how difficult everything is -- rather than how capable they are of making it.</a:t>
            </a:r>
            <a:endParaRPr sz="1200" dirty="0">
              <a:solidFill>
                <a:srgbClr val="555555"/>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Debriefing for </a:t>
            </a:r>
            <a:endParaRPr dirty="0">
              <a:latin typeface="Segoe UI" panose="020B0502040204020203" pitchFamily="34" charset="0"/>
              <a:ea typeface="Quattrocento Sans"/>
              <a:cs typeface="Segoe UI" panose="020B0502040204020203" pitchFamily="34" charset="0"/>
              <a:sym typeface="Quattrocento Sans"/>
            </a:endParaRPr>
          </a:p>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Self-guided Module #2</a:t>
            </a:r>
            <a:endParaRPr dirty="0">
              <a:latin typeface="Segoe UI" panose="020B0502040204020203" pitchFamily="34" charset="0"/>
              <a:ea typeface="Quattrocento Sans"/>
              <a:cs typeface="Segoe UI" panose="020B0502040204020203" pitchFamily="34" charset="0"/>
              <a:sym typeface="Quattrocento San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The social identity wheel and student social identities</a:t>
            </a:r>
            <a:endParaRPr dirty="0">
              <a:latin typeface="Segoe UI" panose="020B0502040204020203" pitchFamily="34" charset="0"/>
              <a:ea typeface="Quattrocento Sans"/>
              <a:cs typeface="Segoe UI" panose="020B0502040204020203" pitchFamily="34" charset="0"/>
              <a:sym typeface="Quattrocento Sans"/>
            </a:endParaRPr>
          </a:p>
        </p:txBody>
      </p:sp>
      <p:sp>
        <p:nvSpPr>
          <p:cNvPr id="2" name="Rectangular Callout 1">
            <a:extLst>
              <a:ext uri="{FF2B5EF4-FFF2-40B4-BE49-F238E27FC236}">
                <a16:creationId xmlns:a16="http://schemas.microsoft.com/office/drawing/2014/main" id="{0493BE91-ADE5-D54F-AA4E-3C0D80B6EF14}"/>
              </a:ext>
            </a:extLst>
          </p:cNvPr>
          <p:cNvSpPr/>
          <p:nvPr/>
        </p:nvSpPr>
        <p:spPr>
          <a:xfrm>
            <a:off x="3183147" y="4002625"/>
            <a:ext cx="2777706" cy="792600"/>
          </a:xfrm>
          <a:prstGeom prst="wedgeRectCallout">
            <a:avLst>
              <a:gd name="adj1" fmla="val 22645"/>
              <a:gd name="adj2" fmla="val 82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speaker notes in this PPT to walk through the deck.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Mentee C: Focused on technical challenge</a:t>
            </a:r>
            <a:endParaRPr dirty="0">
              <a:latin typeface="Segoe UI" panose="020B0502040204020203" pitchFamily="34" charset="0"/>
              <a:ea typeface="Quattrocento Sans"/>
              <a:cs typeface="Segoe UI" panose="020B0502040204020203" pitchFamily="34" charset="0"/>
              <a:sym typeface="Quattrocento Sans"/>
            </a:endParaRPr>
          </a:p>
          <a:p>
            <a:pPr marL="0" lvl="0" indent="0" algn="ctr" rtl="0">
              <a:spcBef>
                <a:spcPts val="0"/>
              </a:spcBef>
              <a:spcAft>
                <a:spcPts val="0"/>
              </a:spcAft>
              <a:buNone/>
            </a:pPr>
            <a:r>
              <a:rPr lang="en" i="1" dirty="0">
                <a:latin typeface="Segoe UI" panose="020B0502040204020203" pitchFamily="34" charset="0"/>
                <a:ea typeface="Quattrocento Sans"/>
                <a:cs typeface="Segoe UI" panose="020B0502040204020203" pitchFamily="34" charset="0"/>
                <a:sym typeface="Quattrocento Sans"/>
              </a:rPr>
              <a:t>struggling with collaboration</a:t>
            </a:r>
            <a:endParaRPr i="1" dirty="0">
              <a:latin typeface="Segoe UI" panose="020B0502040204020203" pitchFamily="34" charset="0"/>
              <a:ea typeface="Quattrocento Sans"/>
              <a:cs typeface="Segoe UI" panose="020B0502040204020203" pitchFamily="34" charset="0"/>
              <a:sym typeface="Quattrocento Sans"/>
            </a:endParaRPr>
          </a:p>
        </p:txBody>
      </p:sp>
      <p:sp>
        <p:nvSpPr>
          <p:cNvPr id="122" name="Google Shape;122;p22"/>
          <p:cNvSpPr txBox="1">
            <a:spLocks noGrp="1"/>
          </p:cNvSpPr>
          <p:nvPr>
            <p:ph type="body" idx="1"/>
          </p:nvPr>
        </p:nvSpPr>
        <p:spPr>
          <a:xfrm>
            <a:off x="311700" y="1668575"/>
            <a:ext cx="8520600" cy="290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Some mentees will arrive with prior experience</a:t>
            </a:r>
            <a:endParaRPr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They may become impatient with the mentoring exercises</a:t>
            </a:r>
            <a:endParaRPr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1200"/>
              </a:spcAft>
              <a:buNone/>
            </a:pPr>
            <a:r>
              <a:rPr lang="en" dirty="0">
                <a:latin typeface="Segoe UI" panose="020B0502040204020203" pitchFamily="34" charset="0"/>
                <a:ea typeface="Quattrocento Sans"/>
                <a:cs typeface="Segoe UI" panose="020B0502040204020203" pitchFamily="34" charset="0"/>
                <a:sym typeface="Quattrocento Sans"/>
              </a:rPr>
              <a:t>They may not see themselves as part of a group </a:t>
            </a:r>
            <a:r>
              <a:rPr lang="en"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pic>
        <p:nvPicPr>
          <p:cNvPr id="2050" name="Picture 2" descr="woman using MacBook">
            <a:extLst>
              <a:ext uri="{FF2B5EF4-FFF2-40B4-BE49-F238E27FC236}">
                <a16:creationId xmlns:a16="http://schemas.microsoft.com/office/drawing/2014/main" id="{3B86072E-A8CF-BD4E-948D-BD353BE4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740" y="3118775"/>
            <a:ext cx="2246519" cy="15007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EB3E440-E0D1-F44B-8641-8A7BFF12EE35}"/>
              </a:ext>
            </a:extLst>
          </p:cNvPr>
          <p:cNvSpPr/>
          <p:nvPr/>
        </p:nvSpPr>
        <p:spPr>
          <a:xfrm>
            <a:off x="3512253" y="4618488"/>
            <a:ext cx="2119491" cy="215444"/>
          </a:xfrm>
          <a:prstGeom prst="rect">
            <a:avLst/>
          </a:prstGeom>
        </p:spPr>
        <p:txBody>
          <a:bodyPr wrap="none">
            <a:spAutoFit/>
          </a:bodyPr>
          <a:lstStyle/>
          <a:p>
            <a:pPr algn="ctr"/>
            <a:r>
              <a:rPr lang="en-US" sz="800" dirty="0">
                <a:latin typeface="Segoe UI" panose="020B0502040204020203" pitchFamily="34" charset="0"/>
                <a:cs typeface="Segoe UI" panose="020B0502040204020203" pitchFamily="34" charset="0"/>
              </a:rPr>
              <a:t>https://</a:t>
            </a:r>
            <a:r>
              <a:rPr lang="en-US" sz="800" dirty="0" err="1">
                <a:latin typeface="Segoe UI" panose="020B0502040204020203" pitchFamily="34" charset="0"/>
                <a:cs typeface="Segoe UI" panose="020B0502040204020203" pitchFamily="34" charset="0"/>
              </a:rPr>
              <a:t>unsplash.com</a:t>
            </a:r>
            <a:r>
              <a:rPr lang="en-US" sz="800" dirty="0">
                <a:latin typeface="Segoe UI" panose="020B0502040204020203" pitchFamily="34" charset="0"/>
                <a:cs typeface="Segoe UI" panose="020B0502040204020203" pitchFamily="34" charset="0"/>
              </a:rPr>
              <a:t>/photos/</a:t>
            </a:r>
            <a:r>
              <a:rPr lang="en-US" sz="800" dirty="0" err="1">
                <a:latin typeface="Segoe UI" panose="020B0502040204020203" pitchFamily="34" charset="0"/>
                <a:cs typeface="Segoe UI" panose="020B0502040204020203" pitchFamily="34" charset="0"/>
              </a:rPr>
              <a:t>FVgECvTjlBQ</a:t>
            </a:r>
            <a:endParaRPr lang="en-US" sz="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DECA1C8F-7A7A-0749-A79B-CBA90C1CE0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Strategies to engage Mentee C</a:t>
            </a:r>
            <a:endParaRPr dirty="0">
              <a:latin typeface="Segoe UI" panose="020B0502040204020203" pitchFamily="34" charset="0"/>
              <a:ea typeface="Quattrocento Sans"/>
              <a:cs typeface="Segoe UI" panose="020B0502040204020203" pitchFamily="34" charset="0"/>
              <a:sym typeface="Quattrocento Sans"/>
            </a:endParaRPr>
          </a:p>
        </p:txBody>
      </p:sp>
      <p:sp>
        <p:nvSpPr>
          <p:cNvPr id="129" name="Google Shape;129;p23"/>
          <p:cNvSpPr txBox="1">
            <a:spLocks noGrp="1"/>
          </p:cNvSpPr>
          <p:nvPr>
            <p:ph type="body" idx="1"/>
          </p:nvPr>
        </p:nvSpPr>
        <p:spPr>
          <a:xfrm>
            <a:off x="311700" y="1382100"/>
            <a:ext cx="39999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Quattrocento Sans"/>
              <a:buChar char="●"/>
            </a:pPr>
            <a:r>
              <a:rPr lang="en" sz="2000">
                <a:latin typeface="Segoe UI" panose="020B0502040204020203" pitchFamily="34" charset="0"/>
                <a:ea typeface="Quattrocento Sans"/>
                <a:cs typeface="Segoe UI" panose="020B0502040204020203" pitchFamily="34" charset="0"/>
                <a:sym typeface="Quattrocento Sans"/>
              </a:rPr>
              <a:t>Shine a light on teamwork as key to success</a:t>
            </a:r>
            <a:endParaRPr sz="200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a:latin typeface="Segoe UI" panose="020B0502040204020203" pitchFamily="34" charset="0"/>
                <a:ea typeface="Quattrocento Sans"/>
                <a:cs typeface="Segoe UI" panose="020B0502040204020203" pitchFamily="34" charset="0"/>
                <a:sym typeface="Quattrocento Sans"/>
              </a:rPr>
              <a:t>Make a connection to technical interviews  </a:t>
            </a:r>
            <a:endParaRPr sz="200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a:latin typeface="Segoe UI" panose="020B0502040204020203" pitchFamily="34" charset="0"/>
                <a:ea typeface="Quattrocento Sans"/>
                <a:cs typeface="Segoe UI" panose="020B0502040204020203" pitchFamily="34" charset="0"/>
                <a:sym typeface="Quattrocento Sans"/>
              </a:rPr>
              <a:t>Notice productive communication in other pairs</a:t>
            </a:r>
            <a:endParaRPr sz="200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a:latin typeface="Segoe UI" panose="020B0502040204020203" pitchFamily="34" charset="0"/>
                <a:ea typeface="Quattrocento Sans"/>
                <a:cs typeface="Segoe UI" panose="020B0502040204020203" pitchFamily="34" charset="0"/>
                <a:sym typeface="Quattrocento Sans"/>
              </a:rPr>
              <a:t>Create a sense of challenge using your own experience</a:t>
            </a:r>
            <a:endParaRPr sz="2000">
              <a:latin typeface="Segoe UI" panose="020B0502040204020203" pitchFamily="34" charset="0"/>
              <a:ea typeface="Quattrocento Sans"/>
              <a:cs typeface="Segoe UI" panose="020B0502040204020203" pitchFamily="34" charset="0"/>
              <a:sym typeface="Quattrocento Sans"/>
            </a:endParaRPr>
          </a:p>
        </p:txBody>
      </p:sp>
      <p:sp>
        <p:nvSpPr>
          <p:cNvPr id="130" name="Google Shape;130;p23"/>
          <p:cNvSpPr txBox="1">
            <a:spLocks noGrp="1"/>
          </p:cNvSpPr>
          <p:nvPr>
            <p:ph type="body" idx="2"/>
          </p:nvPr>
        </p:nvSpPr>
        <p:spPr>
          <a:xfrm>
            <a:off x="4832400" y="1382100"/>
            <a:ext cx="39999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600" i="1" dirty="0">
                <a:latin typeface="Segoe UI" panose="020B0502040204020203" pitchFamily="34" charset="0"/>
                <a:ea typeface="Quattrocento Sans"/>
                <a:cs typeface="Segoe UI" panose="020B0502040204020203" pitchFamily="34" charset="0"/>
                <a:sym typeface="Quattrocento Sans"/>
              </a:rPr>
              <a:t>“It’s great you want challenge, and that I think you can find on your own. In this space, we have the chance to learn your partner and others are thinking; someday you will be on a project and you’ll need to understand that to move everything forward.”</a:t>
            </a:r>
            <a:endParaRPr sz="1600" i="1"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1200"/>
              </a:spcAft>
              <a:buNone/>
            </a:pPr>
            <a:r>
              <a:rPr lang="en" sz="1600" i="1" dirty="0">
                <a:latin typeface="Segoe UI" panose="020B0502040204020203" pitchFamily="34" charset="0"/>
                <a:ea typeface="Quattrocento Sans"/>
                <a:cs typeface="Segoe UI" panose="020B0502040204020203" pitchFamily="34" charset="0"/>
                <a:sym typeface="Quattrocento Sans"/>
              </a:rPr>
              <a:t>“Technical interviews are all about being able to articulate your process and work with your partner. If this was your technical interview, what would I see? How would I see your communication?”</a:t>
            </a:r>
            <a:endParaRPr sz="1600" i="1" dirty="0">
              <a:latin typeface="Segoe UI" panose="020B0502040204020203" pitchFamily="34" charset="0"/>
              <a:ea typeface="Quattrocento Sans"/>
              <a:cs typeface="Segoe UI" panose="020B0502040204020203" pitchFamily="34" charset="0"/>
              <a:sym typeface="Quattrocento Sans"/>
            </a:endParaRPr>
          </a:p>
        </p:txBody>
      </p:sp>
      <p:sp>
        <p:nvSpPr>
          <p:cNvPr id="2" name="Slide Number Placeholder 1">
            <a:extLst>
              <a:ext uri="{FF2B5EF4-FFF2-40B4-BE49-F238E27FC236}">
                <a16:creationId xmlns:a16="http://schemas.microsoft.com/office/drawing/2014/main" id="{186DD75B-E6DE-2A4F-8EEA-2FB46980A2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Why does this exercise matter?</a:t>
            </a:r>
            <a:endParaRPr dirty="0">
              <a:latin typeface="Segoe UI" panose="020B0502040204020203" pitchFamily="34" charset="0"/>
              <a:ea typeface="Quattrocento Sans"/>
              <a:cs typeface="Segoe UI" panose="020B0502040204020203" pitchFamily="34" charset="0"/>
              <a:sym typeface="Quattrocento Sans"/>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285750" indent="-285750"/>
            <a:r>
              <a:rPr lang="en" dirty="0">
                <a:latin typeface="Segoe UI" panose="020B0502040204020203" pitchFamily="34" charset="0"/>
                <a:ea typeface="Quattrocento Sans"/>
                <a:cs typeface="Segoe UI" panose="020B0502040204020203" pitchFamily="34" charset="0"/>
                <a:sym typeface="Quattrocento Sans"/>
              </a:rPr>
              <a:t>Getting in touch with our own identities helps us to be more effective mentors (and co-mentors). </a:t>
            </a:r>
            <a:endParaRPr dirty="0">
              <a:latin typeface="Segoe UI" panose="020B0502040204020203" pitchFamily="34" charset="0"/>
              <a:ea typeface="Quattrocento Sans"/>
              <a:cs typeface="Segoe UI" panose="020B0502040204020203" pitchFamily="34" charset="0"/>
              <a:sym typeface="Quattrocento Sans"/>
            </a:endParaRPr>
          </a:p>
          <a:p>
            <a:pPr marL="285750" indent="-285750">
              <a:spcBef>
                <a:spcPts val="1200"/>
              </a:spcBef>
            </a:pPr>
            <a:r>
              <a:rPr lang="en" dirty="0">
                <a:latin typeface="Segoe UI" panose="020B0502040204020203" pitchFamily="34" charset="0"/>
                <a:ea typeface="Quattrocento Sans"/>
                <a:cs typeface="Segoe UI" panose="020B0502040204020203" pitchFamily="34" charset="0"/>
                <a:sym typeface="Quattrocento Sans"/>
              </a:rPr>
              <a:t>We anticipate you will meet many mentees who remind you of your own student student experience</a:t>
            </a:r>
            <a:endParaRPr dirty="0">
              <a:latin typeface="Segoe UI" panose="020B0502040204020203" pitchFamily="34" charset="0"/>
              <a:ea typeface="Quattrocento Sans"/>
              <a:cs typeface="Segoe UI" panose="020B0502040204020203" pitchFamily="34" charset="0"/>
              <a:sym typeface="Quattrocento Sans"/>
            </a:endParaRPr>
          </a:p>
          <a:p>
            <a:pPr marL="285750" indent="-285750">
              <a:spcBef>
                <a:spcPts val="1200"/>
              </a:spcBef>
            </a:pPr>
            <a:r>
              <a:rPr lang="en" dirty="0">
                <a:latin typeface="Segoe UI" panose="020B0502040204020203" pitchFamily="34" charset="0"/>
                <a:ea typeface="Quattrocento Sans"/>
                <a:cs typeface="Segoe UI" panose="020B0502040204020203" pitchFamily="34" charset="0"/>
                <a:sym typeface="Quattrocento Sans"/>
              </a:rPr>
              <a:t>It’s natural to gravitate toward “similar” mentees; be mindful of this when working with a range of mentees in your program</a:t>
            </a:r>
            <a:endParaRPr dirty="0">
              <a:latin typeface="Segoe UI" panose="020B0502040204020203" pitchFamily="34" charset="0"/>
              <a:ea typeface="Quattrocento Sans"/>
              <a:cs typeface="Segoe UI" panose="020B0502040204020203" pitchFamily="34" charset="0"/>
              <a:sym typeface="Quattrocento Sans"/>
            </a:endParaRPr>
          </a:p>
          <a:p>
            <a:pPr marL="285750" indent="-285750">
              <a:spcBef>
                <a:spcPts val="1200"/>
              </a:spcBef>
            </a:pPr>
            <a:r>
              <a:rPr lang="en" dirty="0">
                <a:latin typeface="Segoe UI" panose="020B0502040204020203" pitchFamily="34" charset="0"/>
                <a:ea typeface="Quattrocento Sans"/>
                <a:cs typeface="Segoe UI" panose="020B0502040204020203" pitchFamily="34" charset="0"/>
                <a:sym typeface="Quattrocento Sans"/>
              </a:rPr>
              <a:t>It’s natural to make assumptions but push against this; be open to letting your mentees define themselves</a:t>
            </a:r>
            <a:endParaRPr dirty="0">
              <a:latin typeface="Segoe UI" panose="020B0502040204020203" pitchFamily="34" charset="0"/>
              <a:ea typeface="Quattrocento Sans"/>
              <a:cs typeface="Segoe UI" panose="020B0502040204020203" pitchFamily="34" charset="0"/>
              <a:sym typeface="Quattrocento Sans"/>
            </a:endParaRPr>
          </a:p>
          <a:p>
            <a:pPr marL="285750" indent="-285750">
              <a:spcBef>
                <a:spcPts val="1200"/>
              </a:spcBef>
              <a:spcAft>
                <a:spcPts val="1200"/>
              </a:spcAft>
            </a:pPr>
            <a:r>
              <a:rPr lang="en" dirty="0">
                <a:latin typeface="Segoe UI" panose="020B0502040204020203" pitchFamily="34" charset="0"/>
                <a:ea typeface="Quattrocento Sans"/>
                <a:cs typeface="Segoe UI" panose="020B0502040204020203" pitchFamily="34" charset="0"/>
                <a:sym typeface="Quattrocento Sans"/>
              </a:rPr>
              <a:t>If your mentee shares an experience we hope this helps you support them </a:t>
            </a:r>
            <a:endParaRPr dirty="0">
              <a:latin typeface="Segoe UI" panose="020B0502040204020203" pitchFamily="34" charset="0"/>
              <a:ea typeface="Quattrocento Sans"/>
              <a:cs typeface="Segoe UI" panose="020B0502040204020203" pitchFamily="34" charset="0"/>
              <a:sym typeface="Quattrocento Sans"/>
            </a:endParaRPr>
          </a:p>
        </p:txBody>
      </p:sp>
      <p:sp>
        <p:nvSpPr>
          <p:cNvPr id="2" name="Slide Number Placeholder 1">
            <a:extLst>
              <a:ext uri="{FF2B5EF4-FFF2-40B4-BE49-F238E27FC236}">
                <a16:creationId xmlns:a16="http://schemas.microsoft.com/office/drawing/2014/main" id="{F0CA612B-0001-884A-8C4B-425F08C3CE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0BB14C-01CF-2841-9F21-C22C966CE4DF}"/>
              </a:ext>
            </a:extLst>
          </p:cNvPr>
          <p:cNvGrpSpPr/>
          <p:nvPr/>
        </p:nvGrpSpPr>
        <p:grpSpPr>
          <a:xfrm>
            <a:off x="685800" y="285750"/>
            <a:ext cx="4889500" cy="4514626"/>
            <a:chOff x="685800" y="285750"/>
            <a:chExt cx="4889500" cy="4514626"/>
          </a:xfrm>
        </p:grpSpPr>
        <p:sp>
          <p:nvSpPr>
            <p:cNvPr id="3" name="object 8">
              <a:extLst>
                <a:ext uri="{FF2B5EF4-FFF2-40B4-BE49-F238E27FC236}">
                  <a16:creationId xmlns:a16="http://schemas.microsoft.com/office/drawing/2014/main" id="{8CDFA738-8BB6-1249-A5C0-DBC3B9949EE8}"/>
                </a:ext>
              </a:extLst>
            </p:cNvPr>
            <p:cNvSpPr/>
            <p:nvPr/>
          </p:nvSpPr>
          <p:spPr>
            <a:xfrm>
              <a:off x="1165020" y="343124"/>
              <a:ext cx="1249680" cy="241935"/>
            </a:xfrm>
            <a:custGeom>
              <a:avLst/>
              <a:gdLst/>
              <a:ahLst/>
              <a:cxnLst/>
              <a:rect l="l" t="t" r="r" b="b"/>
              <a:pathLst>
                <a:path w="1249680" h="241934">
                  <a:moveTo>
                    <a:pt x="55067" y="16344"/>
                  </a:moveTo>
                  <a:lnTo>
                    <a:pt x="0" y="16344"/>
                  </a:lnTo>
                  <a:lnTo>
                    <a:pt x="0" y="237528"/>
                  </a:lnTo>
                  <a:lnTo>
                    <a:pt x="35483" y="237528"/>
                  </a:lnTo>
                  <a:lnTo>
                    <a:pt x="35483" y="64160"/>
                  </a:lnTo>
                  <a:lnTo>
                    <a:pt x="73600" y="64160"/>
                  </a:lnTo>
                  <a:lnTo>
                    <a:pt x="55067" y="16344"/>
                  </a:lnTo>
                  <a:close/>
                </a:path>
                <a:path w="1249680" h="241934">
                  <a:moveTo>
                    <a:pt x="73600" y="64160"/>
                  </a:moveTo>
                  <a:lnTo>
                    <a:pt x="35940" y="64160"/>
                  </a:lnTo>
                  <a:lnTo>
                    <a:pt x="106286" y="237528"/>
                  </a:lnTo>
                  <a:lnTo>
                    <a:pt x="131724" y="237528"/>
                  </a:lnTo>
                  <a:lnTo>
                    <a:pt x="154382" y="180301"/>
                  </a:lnTo>
                  <a:lnTo>
                    <a:pt x="118617" y="180301"/>
                  </a:lnTo>
                  <a:lnTo>
                    <a:pt x="73600" y="64160"/>
                  </a:lnTo>
                  <a:close/>
                </a:path>
                <a:path w="1249680" h="241934">
                  <a:moveTo>
                    <a:pt x="239394" y="64160"/>
                  </a:moveTo>
                  <a:lnTo>
                    <a:pt x="200990" y="64160"/>
                  </a:lnTo>
                  <a:lnTo>
                    <a:pt x="200990" y="237528"/>
                  </a:lnTo>
                  <a:lnTo>
                    <a:pt x="239394" y="237528"/>
                  </a:lnTo>
                  <a:lnTo>
                    <a:pt x="239394" y="64160"/>
                  </a:lnTo>
                  <a:close/>
                </a:path>
                <a:path w="1249680" h="241934">
                  <a:moveTo>
                    <a:pt x="239394" y="16344"/>
                  </a:moveTo>
                  <a:lnTo>
                    <a:pt x="186639" y="16344"/>
                  </a:lnTo>
                  <a:lnTo>
                    <a:pt x="119545" y="180301"/>
                  </a:lnTo>
                  <a:lnTo>
                    <a:pt x="154382" y="180301"/>
                  </a:lnTo>
                  <a:lnTo>
                    <a:pt x="200367" y="64160"/>
                  </a:lnTo>
                  <a:lnTo>
                    <a:pt x="239394" y="64160"/>
                  </a:lnTo>
                  <a:lnTo>
                    <a:pt x="239394" y="16344"/>
                  </a:lnTo>
                  <a:close/>
                </a:path>
                <a:path w="1249680" h="241934">
                  <a:moveTo>
                    <a:pt x="300761" y="11404"/>
                  </a:moveTo>
                  <a:lnTo>
                    <a:pt x="288010" y="11404"/>
                  </a:lnTo>
                  <a:lnTo>
                    <a:pt x="282701" y="13487"/>
                  </a:lnTo>
                  <a:lnTo>
                    <a:pt x="273748" y="21818"/>
                  </a:lnTo>
                  <a:lnTo>
                    <a:pt x="271513" y="26987"/>
                  </a:lnTo>
                  <a:lnTo>
                    <a:pt x="271562" y="39230"/>
                  </a:lnTo>
                  <a:lnTo>
                    <a:pt x="273697" y="44183"/>
                  </a:lnTo>
                  <a:lnTo>
                    <a:pt x="282435" y="52514"/>
                  </a:lnTo>
                  <a:lnTo>
                    <a:pt x="287807" y="54597"/>
                  </a:lnTo>
                  <a:lnTo>
                    <a:pt x="300558" y="54597"/>
                  </a:lnTo>
                  <a:lnTo>
                    <a:pt x="305955" y="52539"/>
                  </a:lnTo>
                  <a:lnTo>
                    <a:pt x="314807" y="44310"/>
                  </a:lnTo>
                  <a:lnTo>
                    <a:pt x="317017" y="39230"/>
                  </a:lnTo>
                  <a:lnTo>
                    <a:pt x="316931" y="26987"/>
                  </a:lnTo>
                  <a:lnTo>
                    <a:pt x="314858" y="22072"/>
                  </a:lnTo>
                  <a:lnTo>
                    <a:pt x="306222" y="13550"/>
                  </a:lnTo>
                  <a:lnTo>
                    <a:pt x="300761" y="11404"/>
                  </a:lnTo>
                  <a:close/>
                </a:path>
                <a:path w="1249680" h="241934">
                  <a:moveTo>
                    <a:pt x="312699" y="78968"/>
                  </a:moveTo>
                  <a:lnTo>
                    <a:pt x="275374" y="78968"/>
                  </a:lnTo>
                  <a:lnTo>
                    <a:pt x="275374" y="237528"/>
                  </a:lnTo>
                  <a:lnTo>
                    <a:pt x="312699" y="237528"/>
                  </a:lnTo>
                  <a:lnTo>
                    <a:pt x="312699" y="78968"/>
                  </a:lnTo>
                  <a:close/>
                </a:path>
                <a:path w="1249680" h="241934">
                  <a:moveTo>
                    <a:pt x="431520" y="74955"/>
                  </a:moveTo>
                  <a:lnTo>
                    <a:pt x="424522" y="74955"/>
                  </a:lnTo>
                  <a:lnTo>
                    <a:pt x="405172" y="76503"/>
                  </a:lnTo>
                  <a:lnTo>
                    <a:pt x="361124" y="99707"/>
                  </a:lnTo>
                  <a:lnTo>
                    <a:pt x="340157" y="144441"/>
                  </a:lnTo>
                  <a:lnTo>
                    <a:pt x="338759" y="162725"/>
                  </a:lnTo>
                  <a:lnTo>
                    <a:pt x="340129" y="179153"/>
                  </a:lnTo>
                  <a:lnTo>
                    <a:pt x="360667" y="219252"/>
                  </a:lnTo>
                  <a:lnTo>
                    <a:pt x="400888" y="240005"/>
                  </a:lnTo>
                  <a:lnTo>
                    <a:pt x="417575" y="241388"/>
                  </a:lnTo>
                  <a:lnTo>
                    <a:pt x="426631" y="241388"/>
                  </a:lnTo>
                  <a:lnTo>
                    <a:pt x="434936" y="240512"/>
                  </a:lnTo>
                  <a:lnTo>
                    <a:pt x="450049" y="237020"/>
                  </a:lnTo>
                  <a:lnTo>
                    <a:pt x="456819" y="234442"/>
                  </a:lnTo>
                  <a:lnTo>
                    <a:pt x="462775" y="231051"/>
                  </a:lnTo>
                  <a:lnTo>
                    <a:pt x="462775" y="210388"/>
                  </a:lnTo>
                  <a:lnTo>
                    <a:pt x="425919" y="210388"/>
                  </a:lnTo>
                  <a:lnTo>
                    <a:pt x="415313" y="209549"/>
                  </a:lnTo>
                  <a:lnTo>
                    <a:pt x="380739" y="180887"/>
                  </a:lnTo>
                  <a:lnTo>
                    <a:pt x="377482" y="159486"/>
                  </a:lnTo>
                  <a:lnTo>
                    <a:pt x="378330" y="147923"/>
                  </a:lnTo>
                  <a:lnTo>
                    <a:pt x="398371" y="114489"/>
                  </a:lnTo>
                  <a:lnTo>
                    <a:pt x="426681" y="106426"/>
                  </a:lnTo>
                  <a:lnTo>
                    <a:pt x="462775" y="106426"/>
                  </a:lnTo>
                  <a:lnTo>
                    <a:pt x="462775" y="83908"/>
                  </a:lnTo>
                  <a:lnTo>
                    <a:pt x="458558" y="81534"/>
                  </a:lnTo>
                  <a:lnTo>
                    <a:pt x="452881" y="79451"/>
                  </a:lnTo>
                  <a:lnTo>
                    <a:pt x="438581" y="75857"/>
                  </a:lnTo>
                  <a:lnTo>
                    <a:pt x="431520" y="74955"/>
                  </a:lnTo>
                  <a:close/>
                </a:path>
                <a:path w="1249680" h="241934">
                  <a:moveTo>
                    <a:pt x="462775" y="196354"/>
                  </a:moveTo>
                  <a:lnTo>
                    <a:pt x="457123" y="200571"/>
                  </a:lnTo>
                  <a:lnTo>
                    <a:pt x="450951" y="203962"/>
                  </a:lnTo>
                  <a:lnTo>
                    <a:pt x="437578" y="209105"/>
                  </a:lnTo>
                  <a:lnTo>
                    <a:pt x="431469" y="210388"/>
                  </a:lnTo>
                  <a:lnTo>
                    <a:pt x="462775" y="210388"/>
                  </a:lnTo>
                  <a:lnTo>
                    <a:pt x="462775" y="196354"/>
                  </a:lnTo>
                  <a:close/>
                </a:path>
                <a:path w="1249680" h="241934">
                  <a:moveTo>
                    <a:pt x="462775" y="106426"/>
                  </a:moveTo>
                  <a:lnTo>
                    <a:pt x="432955" y="106426"/>
                  </a:lnTo>
                  <a:lnTo>
                    <a:pt x="439102" y="107581"/>
                  </a:lnTo>
                  <a:lnTo>
                    <a:pt x="451129" y="112204"/>
                  </a:lnTo>
                  <a:lnTo>
                    <a:pt x="457022" y="115468"/>
                  </a:lnTo>
                  <a:lnTo>
                    <a:pt x="462775" y="119684"/>
                  </a:lnTo>
                  <a:lnTo>
                    <a:pt x="462775" y="106426"/>
                  </a:lnTo>
                  <a:close/>
                </a:path>
                <a:path w="1249680" h="241934">
                  <a:moveTo>
                    <a:pt x="528180" y="78968"/>
                  </a:moveTo>
                  <a:lnTo>
                    <a:pt x="490842" y="78968"/>
                  </a:lnTo>
                  <a:lnTo>
                    <a:pt x="490842" y="237528"/>
                  </a:lnTo>
                  <a:lnTo>
                    <a:pt x="528180" y="237528"/>
                  </a:lnTo>
                  <a:lnTo>
                    <a:pt x="528180" y="157480"/>
                  </a:lnTo>
                  <a:lnTo>
                    <a:pt x="528773" y="146230"/>
                  </a:lnTo>
                  <a:lnTo>
                    <a:pt x="548208" y="113174"/>
                  </a:lnTo>
                  <a:lnTo>
                    <a:pt x="560882" y="110286"/>
                  </a:lnTo>
                  <a:lnTo>
                    <a:pt x="583082" y="110286"/>
                  </a:lnTo>
                  <a:lnTo>
                    <a:pt x="583082" y="103949"/>
                  </a:lnTo>
                  <a:lnTo>
                    <a:pt x="528180" y="103949"/>
                  </a:lnTo>
                  <a:lnTo>
                    <a:pt x="528180" y="78968"/>
                  </a:lnTo>
                  <a:close/>
                </a:path>
                <a:path w="1249680" h="241934">
                  <a:moveTo>
                    <a:pt x="583082" y="110286"/>
                  </a:moveTo>
                  <a:lnTo>
                    <a:pt x="566216" y="110286"/>
                  </a:lnTo>
                  <a:lnTo>
                    <a:pt x="570776" y="110921"/>
                  </a:lnTo>
                  <a:lnTo>
                    <a:pt x="578281" y="113499"/>
                  </a:lnTo>
                  <a:lnTo>
                    <a:pt x="581126" y="114858"/>
                  </a:lnTo>
                  <a:lnTo>
                    <a:pt x="583082" y="116293"/>
                  </a:lnTo>
                  <a:lnTo>
                    <a:pt x="583082" y="110286"/>
                  </a:lnTo>
                  <a:close/>
                </a:path>
                <a:path w="1249680" h="241934">
                  <a:moveTo>
                    <a:pt x="572033" y="76352"/>
                  </a:moveTo>
                  <a:lnTo>
                    <a:pt x="569048" y="76352"/>
                  </a:lnTo>
                  <a:lnTo>
                    <a:pt x="562060" y="76809"/>
                  </a:lnTo>
                  <a:lnTo>
                    <a:pt x="528789" y="103949"/>
                  </a:lnTo>
                  <a:lnTo>
                    <a:pt x="583082" y="103949"/>
                  </a:lnTo>
                  <a:lnTo>
                    <a:pt x="583082" y="78511"/>
                  </a:lnTo>
                  <a:lnTo>
                    <a:pt x="581444" y="77889"/>
                  </a:lnTo>
                  <a:lnTo>
                    <a:pt x="579437" y="77368"/>
                  </a:lnTo>
                  <a:lnTo>
                    <a:pt x="574700" y="76555"/>
                  </a:lnTo>
                  <a:lnTo>
                    <a:pt x="572033" y="76352"/>
                  </a:lnTo>
                  <a:close/>
                </a:path>
                <a:path w="1249680" h="241934">
                  <a:moveTo>
                    <a:pt x="669010" y="75260"/>
                  </a:moveTo>
                  <a:lnTo>
                    <a:pt x="619500" y="88193"/>
                  </a:lnTo>
                  <a:lnTo>
                    <a:pt x="590654" y="125320"/>
                  </a:lnTo>
                  <a:lnTo>
                    <a:pt x="585101" y="160566"/>
                  </a:lnTo>
                  <a:lnTo>
                    <a:pt x="586456" y="178315"/>
                  </a:lnTo>
                  <a:lnTo>
                    <a:pt x="606780" y="219722"/>
                  </a:lnTo>
                  <a:lnTo>
                    <a:pt x="647832" y="240034"/>
                  </a:lnTo>
                  <a:lnTo>
                    <a:pt x="665314" y="241388"/>
                  </a:lnTo>
                  <a:lnTo>
                    <a:pt x="683438" y="239962"/>
                  </a:lnTo>
                  <a:lnTo>
                    <a:pt x="699557" y="235681"/>
                  </a:lnTo>
                  <a:lnTo>
                    <a:pt x="713670" y="228546"/>
                  </a:lnTo>
                  <a:lnTo>
                    <a:pt x="725779" y="218554"/>
                  </a:lnTo>
                  <a:lnTo>
                    <a:pt x="732182" y="210388"/>
                  </a:lnTo>
                  <a:lnTo>
                    <a:pt x="667473" y="210388"/>
                  </a:lnTo>
                  <a:lnTo>
                    <a:pt x="657594" y="209569"/>
                  </a:lnTo>
                  <a:lnTo>
                    <a:pt x="626794" y="181232"/>
                  </a:lnTo>
                  <a:lnTo>
                    <a:pt x="624050" y="160566"/>
                  </a:lnTo>
                  <a:lnTo>
                    <a:pt x="624104" y="157175"/>
                  </a:lnTo>
                  <a:lnTo>
                    <a:pt x="635317" y="120383"/>
                  </a:lnTo>
                  <a:lnTo>
                    <a:pt x="667169" y="106730"/>
                  </a:lnTo>
                  <a:lnTo>
                    <a:pt x="734178" y="106730"/>
                  </a:lnTo>
                  <a:lnTo>
                    <a:pt x="727087" y="97396"/>
                  </a:lnTo>
                  <a:lnTo>
                    <a:pt x="715621" y="87717"/>
                  </a:lnTo>
                  <a:lnTo>
                    <a:pt x="702121" y="80798"/>
                  </a:lnTo>
                  <a:lnTo>
                    <a:pt x="686584" y="76645"/>
                  </a:lnTo>
                  <a:lnTo>
                    <a:pt x="669010" y="75260"/>
                  </a:lnTo>
                  <a:close/>
                </a:path>
                <a:path w="1249680" h="241934">
                  <a:moveTo>
                    <a:pt x="734178" y="106730"/>
                  </a:moveTo>
                  <a:lnTo>
                    <a:pt x="667169" y="106730"/>
                  </a:lnTo>
                  <a:lnTo>
                    <a:pt x="676560" y="107545"/>
                  </a:lnTo>
                  <a:lnTo>
                    <a:pt x="684845" y="109988"/>
                  </a:lnTo>
                  <a:lnTo>
                    <a:pt x="708428" y="146391"/>
                  </a:lnTo>
                  <a:lnTo>
                    <a:pt x="709046" y="157175"/>
                  </a:lnTo>
                  <a:lnTo>
                    <a:pt x="708998" y="160566"/>
                  </a:lnTo>
                  <a:lnTo>
                    <a:pt x="698474" y="197281"/>
                  </a:lnTo>
                  <a:lnTo>
                    <a:pt x="667473" y="210388"/>
                  </a:lnTo>
                  <a:lnTo>
                    <a:pt x="732182" y="210388"/>
                  </a:lnTo>
                  <a:lnTo>
                    <a:pt x="735497" y="206159"/>
                  </a:lnTo>
                  <a:lnTo>
                    <a:pt x="742438" y="191798"/>
                  </a:lnTo>
                  <a:lnTo>
                    <a:pt x="746603" y="175470"/>
                  </a:lnTo>
                  <a:lnTo>
                    <a:pt x="747991" y="157175"/>
                  </a:lnTo>
                  <a:lnTo>
                    <a:pt x="746684" y="139322"/>
                  </a:lnTo>
                  <a:lnTo>
                    <a:pt x="742764" y="123409"/>
                  </a:lnTo>
                  <a:lnTo>
                    <a:pt x="736231" y="109433"/>
                  </a:lnTo>
                  <a:lnTo>
                    <a:pt x="734178" y="106730"/>
                  </a:lnTo>
                  <a:close/>
                </a:path>
                <a:path w="1249680" h="241934">
                  <a:moveTo>
                    <a:pt x="765721" y="196189"/>
                  </a:moveTo>
                  <a:lnTo>
                    <a:pt x="765721" y="232905"/>
                  </a:lnTo>
                  <a:lnTo>
                    <a:pt x="771283" y="235369"/>
                  </a:lnTo>
                  <a:lnTo>
                    <a:pt x="778040" y="237401"/>
                  </a:lnTo>
                  <a:lnTo>
                    <a:pt x="793978" y="240588"/>
                  </a:lnTo>
                  <a:lnTo>
                    <a:pt x="801255" y="241388"/>
                  </a:lnTo>
                  <a:lnTo>
                    <a:pt x="807834" y="241388"/>
                  </a:lnTo>
                  <a:lnTo>
                    <a:pt x="854341" y="227812"/>
                  </a:lnTo>
                  <a:lnTo>
                    <a:pt x="867382" y="211620"/>
                  </a:lnTo>
                  <a:lnTo>
                    <a:pt x="802538" y="211620"/>
                  </a:lnTo>
                  <a:lnTo>
                    <a:pt x="795439" y="210235"/>
                  </a:lnTo>
                  <a:lnTo>
                    <a:pt x="779818" y="204673"/>
                  </a:lnTo>
                  <a:lnTo>
                    <a:pt x="772515" y="200926"/>
                  </a:lnTo>
                  <a:lnTo>
                    <a:pt x="765721" y="196189"/>
                  </a:lnTo>
                  <a:close/>
                </a:path>
                <a:path w="1249680" h="241934">
                  <a:moveTo>
                    <a:pt x="832510" y="74955"/>
                  </a:moveTo>
                  <a:lnTo>
                    <a:pt x="826960" y="74955"/>
                  </a:lnTo>
                  <a:lnTo>
                    <a:pt x="814018" y="75819"/>
                  </a:lnTo>
                  <a:lnTo>
                    <a:pt x="775311" y="96142"/>
                  </a:lnTo>
                  <a:lnTo>
                    <a:pt x="765721" y="124002"/>
                  </a:lnTo>
                  <a:lnTo>
                    <a:pt x="766261" y="131968"/>
                  </a:lnTo>
                  <a:lnTo>
                    <a:pt x="794086" y="166440"/>
                  </a:lnTo>
                  <a:lnTo>
                    <a:pt x="811685" y="174265"/>
                  </a:lnTo>
                  <a:lnTo>
                    <a:pt x="818305" y="177434"/>
                  </a:lnTo>
                  <a:lnTo>
                    <a:pt x="823524" y="180399"/>
                  </a:lnTo>
                  <a:lnTo>
                    <a:pt x="827341" y="183159"/>
                  </a:lnTo>
                  <a:lnTo>
                    <a:pt x="831507" y="186715"/>
                  </a:lnTo>
                  <a:lnTo>
                    <a:pt x="833589" y="191046"/>
                  </a:lnTo>
                  <a:lnTo>
                    <a:pt x="833589" y="201752"/>
                  </a:lnTo>
                  <a:lnTo>
                    <a:pt x="831595" y="205701"/>
                  </a:lnTo>
                  <a:lnTo>
                    <a:pt x="823569" y="210439"/>
                  </a:lnTo>
                  <a:lnTo>
                    <a:pt x="817346" y="211620"/>
                  </a:lnTo>
                  <a:lnTo>
                    <a:pt x="867382" y="211620"/>
                  </a:lnTo>
                  <a:lnTo>
                    <a:pt x="870463" y="202505"/>
                  </a:lnTo>
                  <a:lnTo>
                    <a:pt x="871537" y="191871"/>
                  </a:lnTo>
                  <a:lnTo>
                    <a:pt x="870973" y="184222"/>
                  </a:lnTo>
                  <a:lnTo>
                    <a:pt x="841474" y="149293"/>
                  </a:lnTo>
                  <a:lnTo>
                    <a:pt x="819505" y="140042"/>
                  </a:lnTo>
                  <a:lnTo>
                    <a:pt x="811999" y="136220"/>
                  </a:lnTo>
                  <a:lnTo>
                    <a:pt x="805205" y="130149"/>
                  </a:lnTo>
                  <a:lnTo>
                    <a:pt x="803516" y="125958"/>
                  </a:lnTo>
                  <a:lnTo>
                    <a:pt x="803516" y="115785"/>
                  </a:lnTo>
                  <a:lnTo>
                    <a:pt x="805497" y="111975"/>
                  </a:lnTo>
                  <a:lnTo>
                    <a:pt x="813409" y="106426"/>
                  </a:lnTo>
                  <a:lnTo>
                    <a:pt x="818946" y="105029"/>
                  </a:lnTo>
                  <a:lnTo>
                    <a:pt x="862901" y="105029"/>
                  </a:lnTo>
                  <a:lnTo>
                    <a:pt x="862901" y="81597"/>
                  </a:lnTo>
                  <a:lnTo>
                    <a:pt x="858265" y="79641"/>
                  </a:lnTo>
                  <a:lnTo>
                    <a:pt x="852512" y="78041"/>
                  </a:lnTo>
                  <a:lnTo>
                    <a:pt x="838733" y="75577"/>
                  </a:lnTo>
                  <a:lnTo>
                    <a:pt x="832510" y="74955"/>
                  </a:lnTo>
                  <a:close/>
                </a:path>
                <a:path w="1249680" h="241934">
                  <a:moveTo>
                    <a:pt x="862901" y="105029"/>
                  </a:moveTo>
                  <a:lnTo>
                    <a:pt x="832510" y="105029"/>
                  </a:lnTo>
                  <a:lnTo>
                    <a:pt x="839038" y="106222"/>
                  </a:lnTo>
                  <a:lnTo>
                    <a:pt x="852208" y="110947"/>
                  </a:lnTo>
                  <a:lnTo>
                    <a:pt x="857961" y="113779"/>
                  </a:lnTo>
                  <a:lnTo>
                    <a:pt x="862901" y="117068"/>
                  </a:lnTo>
                  <a:lnTo>
                    <a:pt x="862901" y="105029"/>
                  </a:lnTo>
                  <a:close/>
                </a:path>
                <a:path w="1249680" h="241934">
                  <a:moveTo>
                    <a:pt x="971486" y="75260"/>
                  </a:moveTo>
                  <a:lnTo>
                    <a:pt x="921974" y="88193"/>
                  </a:lnTo>
                  <a:lnTo>
                    <a:pt x="893130" y="125320"/>
                  </a:lnTo>
                  <a:lnTo>
                    <a:pt x="887577" y="160566"/>
                  </a:lnTo>
                  <a:lnTo>
                    <a:pt x="888932" y="178315"/>
                  </a:lnTo>
                  <a:lnTo>
                    <a:pt x="909243" y="219722"/>
                  </a:lnTo>
                  <a:lnTo>
                    <a:pt x="950297" y="240034"/>
                  </a:lnTo>
                  <a:lnTo>
                    <a:pt x="967778" y="241388"/>
                  </a:lnTo>
                  <a:lnTo>
                    <a:pt x="985901" y="239962"/>
                  </a:lnTo>
                  <a:lnTo>
                    <a:pt x="1002020" y="235681"/>
                  </a:lnTo>
                  <a:lnTo>
                    <a:pt x="1016134" y="228546"/>
                  </a:lnTo>
                  <a:lnTo>
                    <a:pt x="1028242" y="218554"/>
                  </a:lnTo>
                  <a:lnTo>
                    <a:pt x="1034645" y="210388"/>
                  </a:lnTo>
                  <a:lnTo>
                    <a:pt x="969937" y="210388"/>
                  </a:lnTo>
                  <a:lnTo>
                    <a:pt x="960057" y="209569"/>
                  </a:lnTo>
                  <a:lnTo>
                    <a:pt x="929257" y="181232"/>
                  </a:lnTo>
                  <a:lnTo>
                    <a:pt x="926513" y="160566"/>
                  </a:lnTo>
                  <a:lnTo>
                    <a:pt x="926568" y="157175"/>
                  </a:lnTo>
                  <a:lnTo>
                    <a:pt x="937780" y="120383"/>
                  </a:lnTo>
                  <a:lnTo>
                    <a:pt x="969632" y="106730"/>
                  </a:lnTo>
                  <a:lnTo>
                    <a:pt x="1036652" y="106730"/>
                  </a:lnTo>
                  <a:lnTo>
                    <a:pt x="1029563" y="97396"/>
                  </a:lnTo>
                  <a:lnTo>
                    <a:pt x="1018090" y="87717"/>
                  </a:lnTo>
                  <a:lnTo>
                    <a:pt x="1004587" y="80798"/>
                  </a:lnTo>
                  <a:lnTo>
                    <a:pt x="989053" y="76645"/>
                  </a:lnTo>
                  <a:lnTo>
                    <a:pt x="971486" y="75260"/>
                  </a:lnTo>
                  <a:close/>
                </a:path>
                <a:path w="1249680" h="241934">
                  <a:moveTo>
                    <a:pt x="1036652" y="106730"/>
                  </a:moveTo>
                  <a:lnTo>
                    <a:pt x="969632" y="106730"/>
                  </a:lnTo>
                  <a:lnTo>
                    <a:pt x="979023" y="107545"/>
                  </a:lnTo>
                  <a:lnTo>
                    <a:pt x="987309" y="109988"/>
                  </a:lnTo>
                  <a:lnTo>
                    <a:pt x="1010902" y="146391"/>
                  </a:lnTo>
                  <a:lnTo>
                    <a:pt x="1011522" y="157175"/>
                  </a:lnTo>
                  <a:lnTo>
                    <a:pt x="1011474" y="160566"/>
                  </a:lnTo>
                  <a:lnTo>
                    <a:pt x="1000937" y="197281"/>
                  </a:lnTo>
                  <a:lnTo>
                    <a:pt x="969937" y="210388"/>
                  </a:lnTo>
                  <a:lnTo>
                    <a:pt x="1034645" y="210388"/>
                  </a:lnTo>
                  <a:lnTo>
                    <a:pt x="1037960" y="206159"/>
                  </a:lnTo>
                  <a:lnTo>
                    <a:pt x="1044902" y="191798"/>
                  </a:lnTo>
                  <a:lnTo>
                    <a:pt x="1049066" y="175470"/>
                  </a:lnTo>
                  <a:lnTo>
                    <a:pt x="1050455" y="157175"/>
                  </a:lnTo>
                  <a:lnTo>
                    <a:pt x="1049149" y="139322"/>
                  </a:lnTo>
                  <a:lnTo>
                    <a:pt x="1045233" y="123409"/>
                  </a:lnTo>
                  <a:lnTo>
                    <a:pt x="1038705" y="109433"/>
                  </a:lnTo>
                  <a:lnTo>
                    <a:pt x="1036652" y="106730"/>
                  </a:lnTo>
                  <a:close/>
                </a:path>
                <a:path w="1249680" h="241934">
                  <a:moveTo>
                    <a:pt x="1211770" y="109512"/>
                  </a:moveTo>
                  <a:lnTo>
                    <a:pt x="1174292" y="109512"/>
                  </a:lnTo>
                  <a:lnTo>
                    <a:pt x="1174292" y="190944"/>
                  </a:lnTo>
                  <a:lnTo>
                    <a:pt x="1186091" y="228815"/>
                  </a:lnTo>
                  <a:lnTo>
                    <a:pt x="1221498" y="241388"/>
                  </a:lnTo>
                  <a:lnTo>
                    <a:pt x="1226845" y="241388"/>
                  </a:lnTo>
                  <a:lnTo>
                    <a:pt x="1232268" y="240830"/>
                  </a:lnTo>
                  <a:lnTo>
                    <a:pt x="1243266" y="238556"/>
                  </a:lnTo>
                  <a:lnTo>
                    <a:pt x="1247203" y="237324"/>
                  </a:lnTo>
                  <a:lnTo>
                    <a:pt x="1249565" y="235991"/>
                  </a:lnTo>
                  <a:lnTo>
                    <a:pt x="1249565" y="210388"/>
                  </a:lnTo>
                  <a:lnTo>
                    <a:pt x="1226223" y="210388"/>
                  </a:lnTo>
                  <a:lnTo>
                    <a:pt x="1220647" y="208381"/>
                  </a:lnTo>
                  <a:lnTo>
                    <a:pt x="1213548" y="200355"/>
                  </a:lnTo>
                  <a:lnTo>
                    <a:pt x="1211770" y="193471"/>
                  </a:lnTo>
                  <a:lnTo>
                    <a:pt x="1211770" y="109512"/>
                  </a:lnTo>
                  <a:close/>
                </a:path>
                <a:path w="1249680" h="241934">
                  <a:moveTo>
                    <a:pt x="1118704" y="109512"/>
                  </a:moveTo>
                  <a:lnTo>
                    <a:pt x="1080909" y="109512"/>
                  </a:lnTo>
                  <a:lnTo>
                    <a:pt x="1080909" y="237528"/>
                  </a:lnTo>
                  <a:lnTo>
                    <a:pt x="1118704" y="237528"/>
                  </a:lnTo>
                  <a:lnTo>
                    <a:pt x="1118704" y="109512"/>
                  </a:lnTo>
                  <a:close/>
                </a:path>
                <a:path w="1249680" h="241934">
                  <a:moveTo>
                    <a:pt x="1249565" y="205143"/>
                  </a:moveTo>
                  <a:lnTo>
                    <a:pt x="1247305" y="206578"/>
                  </a:lnTo>
                  <a:lnTo>
                    <a:pt x="1244650" y="207810"/>
                  </a:lnTo>
                  <a:lnTo>
                    <a:pt x="1238592" y="209867"/>
                  </a:lnTo>
                  <a:lnTo>
                    <a:pt x="1235989" y="210388"/>
                  </a:lnTo>
                  <a:lnTo>
                    <a:pt x="1249565" y="210388"/>
                  </a:lnTo>
                  <a:lnTo>
                    <a:pt x="1249565" y="205143"/>
                  </a:lnTo>
                  <a:close/>
                </a:path>
                <a:path w="1249680" h="241934">
                  <a:moveTo>
                    <a:pt x="1249565" y="78968"/>
                  </a:moveTo>
                  <a:lnTo>
                    <a:pt x="1054379" y="78968"/>
                  </a:lnTo>
                  <a:lnTo>
                    <a:pt x="1054379" y="109512"/>
                  </a:lnTo>
                  <a:lnTo>
                    <a:pt x="1249565" y="109512"/>
                  </a:lnTo>
                  <a:lnTo>
                    <a:pt x="1249565" y="78968"/>
                  </a:lnTo>
                  <a:close/>
                </a:path>
                <a:path w="1249680" h="241934">
                  <a:moveTo>
                    <a:pt x="1143431" y="0"/>
                  </a:moveTo>
                  <a:lnTo>
                    <a:pt x="1138910" y="0"/>
                  </a:lnTo>
                  <a:lnTo>
                    <a:pt x="1126758" y="997"/>
                  </a:lnTo>
                  <a:lnTo>
                    <a:pt x="1090060" y="24508"/>
                  </a:lnTo>
                  <a:lnTo>
                    <a:pt x="1080909" y="56908"/>
                  </a:lnTo>
                  <a:lnTo>
                    <a:pt x="1080909" y="78968"/>
                  </a:lnTo>
                  <a:lnTo>
                    <a:pt x="1118704" y="78968"/>
                  </a:lnTo>
                  <a:lnTo>
                    <a:pt x="1118704" y="50279"/>
                  </a:lnTo>
                  <a:lnTo>
                    <a:pt x="1120800" y="43053"/>
                  </a:lnTo>
                  <a:lnTo>
                    <a:pt x="1129245" y="33286"/>
                  </a:lnTo>
                  <a:lnTo>
                    <a:pt x="1135253" y="30848"/>
                  </a:lnTo>
                  <a:lnTo>
                    <a:pt x="1160195" y="30848"/>
                  </a:lnTo>
                  <a:lnTo>
                    <a:pt x="1160195" y="2768"/>
                  </a:lnTo>
                  <a:lnTo>
                    <a:pt x="1157516" y="1841"/>
                  </a:lnTo>
                  <a:lnTo>
                    <a:pt x="1154430" y="1155"/>
                  </a:lnTo>
                  <a:lnTo>
                    <a:pt x="1147445" y="228"/>
                  </a:lnTo>
                  <a:lnTo>
                    <a:pt x="1143431" y="0"/>
                  </a:lnTo>
                  <a:close/>
                </a:path>
                <a:path w="1249680" h="241934">
                  <a:moveTo>
                    <a:pt x="1211770" y="31927"/>
                  </a:moveTo>
                  <a:lnTo>
                    <a:pt x="1174292" y="43332"/>
                  </a:lnTo>
                  <a:lnTo>
                    <a:pt x="1174292" y="78968"/>
                  </a:lnTo>
                  <a:lnTo>
                    <a:pt x="1211770" y="78968"/>
                  </a:lnTo>
                  <a:lnTo>
                    <a:pt x="1211770" y="31927"/>
                  </a:lnTo>
                  <a:close/>
                </a:path>
                <a:path w="1249680" h="241934">
                  <a:moveTo>
                    <a:pt x="1160195" y="30848"/>
                  </a:moveTo>
                  <a:lnTo>
                    <a:pt x="1147076" y="30848"/>
                  </a:lnTo>
                  <a:lnTo>
                    <a:pt x="1150632" y="31356"/>
                  </a:lnTo>
                  <a:lnTo>
                    <a:pt x="1156792" y="33413"/>
                  </a:lnTo>
                  <a:lnTo>
                    <a:pt x="1158951" y="34290"/>
                  </a:lnTo>
                  <a:lnTo>
                    <a:pt x="1160195" y="35001"/>
                  </a:lnTo>
                  <a:lnTo>
                    <a:pt x="1160195" y="30848"/>
                  </a:lnTo>
                  <a:close/>
                </a:path>
              </a:pathLst>
            </a:custGeom>
            <a:solidFill>
              <a:srgbClr val="727272"/>
            </a:solidFill>
          </p:spPr>
          <p:txBody>
            <a:bodyPr wrap="square" lIns="0" tIns="0" rIns="0" bIns="0" rtlCol="0"/>
            <a:lstStyle/>
            <a:p>
              <a:endParaRPr/>
            </a:p>
          </p:txBody>
        </p:sp>
        <p:sp>
          <p:nvSpPr>
            <p:cNvPr id="4" name="object 9">
              <a:extLst>
                <a:ext uri="{FF2B5EF4-FFF2-40B4-BE49-F238E27FC236}">
                  <a16:creationId xmlns:a16="http://schemas.microsoft.com/office/drawing/2014/main" id="{E6CA0C9C-8420-9046-A0F9-725340A996BB}"/>
                </a:ext>
              </a:extLst>
            </p:cNvPr>
            <p:cNvSpPr/>
            <p:nvPr/>
          </p:nvSpPr>
          <p:spPr>
            <a:xfrm>
              <a:off x="685800" y="285750"/>
              <a:ext cx="368630" cy="368630"/>
            </a:xfrm>
            <a:prstGeom prst="rect">
              <a:avLst/>
            </a:prstGeom>
            <a:blipFill>
              <a:blip r:embed="rId3" cstate="print"/>
              <a:stretch>
                <a:fillRect/>
              </a:stretch>
            </a:blipFill>
          </p:spPr>
          <p:txBody>
            <a:bodyPr wrap="square" lIns="0" tIns="0" rIns="0" bIns="0" rtlCol="0"/>
            <a:lstStyle/>
            <a:p>
              <a:endParaRPr/>
            </a:p>
          </p:txBody>
        </p:sp>
        <p:sp>
          <p:nvSpPr>
            <p:cNvPr id="5" name="object 7">
              <a:extLst>
                <a:ext uri="{FF2B5EF4-FFF2-40B4-BE49-F238E27FC236}">
                  <a16:creationId xmlns:a16="http://schemas.microsoft.com/office/drawing/2014/main" id="{7A2AAC41-3E4F-2840-A3CB-1DD851434AF2}"/>
                </a:ext>
              </a:extLst>
            </p:cNvPr>
            <p:cNvSpPr txBox="1"/>
            <p:nvPr/>
          </p:nvSpPr>
          <p:spPr>
            <a:xfrm>
              <a:off x="685800" y="4425593"/>
              <a:ext cx="3890647" cy="37478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p>
              <a:pPr marR="5080" indent="12700">
                <a:lnSpc>
                  <a:spcPct val="104200"/>
                </a:lnSpc>
                <a:defRPr sz="1200">
                  <a:solidFill>
                    <a:srgbClr val="FFFFFF"/>
                  </a:solidFill>
                  <a:latin typeface="Segoe Pro"/>
                  <a:ea typeface="Segoe Pro"/>
                  <a:cs typeface="Segoe Pro"/>
                  <a:sym typeface="Segoe Pro"/>
                </a:defRPr>
              </a:pPr>
              <a:r>
                <a:rPr b="0" i="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Microsoft 202</a:t>
              </a:r>
              <a:r>
                <a:rPr lang="en-US"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1</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Licensed </a:t>
              </a:r>
              <a:r>
                <a:rPr b="0" i="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under </a:t>
              </a:r>
              <a:r>
                <a:rPr b="0" i="0" spc="-1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Creative </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Commons  </a:t>
              </a:r>
              <a:r>
                <a:rPr b="0" i="0" spc="-5" dirty="0" err="1">
                  <a:solidFill>
                    <a:srgbClr val="727272"/>
                  </a:solidFill>
                  <a:latin typeface="Segoe UI" panose="020B0502040204020203" pitchFamily="34" charset="0"/>
                  <a:ea typeface="Segoe UI Historic" panose="020B0502040204020203" pitchFamily="34" charset="0"/>
                  <a:cs typeface="Segoe UI" panose="020B0502040204020203" pitchFamily="34" charset="0"/>
                </a:rPr>
                <a:t>AttributionNonCommercial</a:t>
              </a:r>
              <a:r>
                <a:rPr b="0" i="0" spc="-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a:t>
              </a:r>
              <a:r>
                <a:rPr b="0" i="0" spc="-15"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(CC</a:t>
              </a:r>
              <a:r>
                <a:rPr b="0" i="0" spc="6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 </a:t>
              </a:r>
              <a:r>
                <a:rPr b="0" i="0" spc="-10" dirty="0">
                  <a:solidFill>
                    <a:srgbClr val="727272"/>
                  </a:solidFill>
                  <a:latin typeface="Segoe UI" panose="020B0502040204020203" pitchFamily="34" charset="0"/>
                  <a:ea typeface="Segoe UI Historic" panose="020B0502040204020203" pitchFamily="34" charset="0"/>
                  <a:cs typeface="Segoe UI" panose="020B0502040204020203" pitchFamily="34" charset="0"/>
                </a:rPr>
                <a:t>BY-NC)</a:t>
              </a:r>
            </a:p>
          </p:txBody>
        </p:sp>
        <p:sp>
          <p:nvSpPr>
            <p:cNvPr id="6" name="object 6">
              <a:extLst>
                <a:ext uri="{FF2B5EF4-FFF2-40B4-BE49-F238E27FC236}">
                  <a16:creationId xmlns:a16="http://schemas.microsoft.com/office/drawing/2014/main" id="{444A49F2-7070-1D4D-830B-44254F07D2DB}"/>
                </a:ext>
              </a:extLst>
            </p:cNvPr>
            <p:cNvSpPr txBox="1"/>
            <p:nvPr/>
          </p:nvSpPr>
          <p:spPr>
            <a:xfrm>
              <a:off x="685800" y="1095439"/>
              <a:ext cx="4889500" cy="652038"/>
            </a:xfrm>
            <a:prstGeom prst="rect">
              <a:avLst/>
            </a:prstGeom>
          </p:spPr>
          <p:txBody>
            <a:bodyPr vert="horz" wrap="square" lIns="0" tIns="6985" rIns="0" bIns="0" rtlCol="0">
              <a:spAutoFit/>
            </a:bodyPr>
            <a:lstStyle/>
            <a:p>
              <a:pPr marL="12700" marR="5080">
                <a:lnSpc>
                  <a:spcPct val="101899"/>
                </a:lnSpc>
                <a:spcBef>
                  <a:spcPts val="55"/>
                </a:spcBef>
              </a:pPr>
              <a:r>
                <a:rPr b="1" spc="-30" dirty="0">
                  <a:latin typeface="Segoe UI Semibold" panose="020B0502040204020203" pitchFamily="34" charset="0"/>
                  <a:cs typeface="Segoe UI Semibold" panose="020B0502040204020203" pitchFamily="34" charset="0"/>
                </a:rPr>
                <a:t>We </a:t>
              </a:r>
              <a:r>
                <a:rPr b="1" spc="-5" dirty="0">
                  <a:latin typeface="Segoe UI Semibold" panose="020B0502040204020203" pitchFamily="34" charset="0"/>
                  <a:cs typeface="Segoe UI Semibold" panose="020B0502040204020203" pitchFamily="34" charset="0"/>
                </a:rPr>
                <a:t>thank </a:t>
              </a:r>
              <a:r>
                <a:rPr b="1" spc="-10" dirty="0">
                  <a:latin typeface="Segoe UI Semibold" panose="020B0502040204020203" pitchFamily="34" charset="0"/>
                  <a:cs typeface="Segoe UI Semibold" panose="020B0502040204020203" pitchFamily="34" charset="0"/>
                </a:rPr>
                <a:t>Audrey </a:t>
              </a:r>
              <a:r>
                <a:rPr b="1" spc="-30" dirty="0">
                  <a:latin typeface="Segoe UI Semibold" panose="020B0502040204020203" pitchFamily="34" charset="0"/>
                  <a:cs typeface="Segoe UI Semibold" panose="020B0502040204020203" pitchFamily="34" charset="0"/>
                </a:rPr>
                <a:t>St. </a:t>
              </a:r>
              <a:r>
                <a:rPr b="1" dirty="0">
                  <a:latin typeface="Segoe UI Semibold" panose="020B0502040204020203" pitchFamily="34" charset="0"/>
                  <a:cs typeface="Segoe UI Semibold" panose="020B0502040204020203" pitchFamily="34" charset="0"/>
                </a:rPr>
                <a:t>John</a:t>
              </a:r>
              <a:r>
                <a:rPr lang="en-US" b="1" dirty="0">
                  <a:latin typeface="Segoe UI Semibold" panose="020B0502040204020203" pitchFamily="34" charset="0"/>
                  <a:cs typeface="Segoe UI Semibold" panose="020B0502040204020203" pitchFamily="34" charset="0"/>
                </a:rPr>
                <a:t> and</a:t>
              </a:r>
              <a:r>
                <a:rPr b="1" dirty="0">
                  <a:latin typeface="Segoe UI Semibold" panose="020B0502040204020203" pitchFamily="34" charset="0"/>
                  <a:cs typeface="Segoe UI Semibold" panose="020B0502040204020203" pitchFamily="34" charset="0"/>
                </a:rPr>
                <a:t> Becky </a:t>
              </a:r>
              <a:r>
                <a:rPr b="1" spc="-10" dirty="0">
                  <a:latin typeface="Segoe UI Semibold" panose="020B0502040204020203" pitchFamily="34" charset="0"/>
                  <a:cs typeface="Segoe UI Semibold" panose="020B0502040204020203" pitchFamily="34" charset="0"/>
                </a:rPr>
                <a:t>Wai-Ling</a:t>
              </a:r>
              <a:r>
                <a:rPr lang="en-US" b="1" spc="-10" dirty="0">
                  <a:latin typeface="Segoe UI Semibold" panose="020B0502040204020203" pitchFamily="34" charset="0"/>
                  <a:cs typeface="Segoe UI Semibold" panose="020B0502040204020203" pitchFamily="34" charset="0"/>
                </a:rPr>
                <a:t> Packard </a:t>
              </a:r>
              <a:br>
                <a:rPr lang="en-US" b="1" spc="-10" dirty="0">
                  <a:latin typeface="Segoe UI Semibold" panose="020B0502040204020203" pitchFamily="34" charset="0"/>
                  <a:cs typeface="Segoe UI Semibold" panose="020B0502040204020203" pitchFamily="34" charset="0"/>
                </a:rPr>
              </a:br>
              <a:r>
                <a:rPr b="1" spc="-15" dirty="0">
                  <a:latin typeface="Segoe UI Semibold" panose="020B0502040204020203" pitchFamily="34" charset="0"/>
                  <a:cs typeface="Segoe UI Semibold" panose="020B0502040204020203" pitchFamily="34" charset="0"/>
                </a:rPr>
                <a:t>from </a:t>
              </a:r>
              <a:r>
                <a:rPr b="1" spc="-5" dirty="0">
                  <a:latin typeface="Segoe UI Semibold" panose="020B0502040204020203" pitchFamily="34" charset="0"/>
                  <a:cs typeface="Segoe UI Semibold" panose="020B0502040204020203" pitchFamily="34" charset="0"/>
                </a:rPr>
                <a:t>Mount </a:t>
              </a:r>
              <a:r>
                <a:rPr b="1" spc="-10" dirty="0">
                  <a:latin typeface="Segoe UI Semibold" panose="020B0502040204020203" pitchFamily="34" charset="0"/>
                  <a:cs typeface="Segoe UI Semibold" panose="020B0502040204020203" pitchFamily="34" charset="0"/>
                </a:rPr>
                <a:t>Holyoke </a:t>
              </a:r>
              <a:r>
                <a:rPr b="1" spc="-5" dirty="0">
                  <a:latin typeface="Segoe UI Semibold" panose="020B0502040204020203" pitchFamily="34" charset="0"/>
                  <a:cs typeface="Segoe UI Semibold" panose="020B0502040204020203" pitchFamily="34" charset="0"/>
                </a:rPr>
                <a:t>College </a:t>
              </a:r>
              <a:r>
                <a:rPr lang="en-US" b="1" spc="-5" dirty="0">
                  <a:latin typeface="Segoe UI Semibold" panose="020B0502040204020203" pitchFamily="34" charset="0"/>
                  <a:cs typeface="Segoe UI Semibold" panose="020B0502040204020203" pitchFamily="34" charset="0"/>
                </a:rPr>
                <a:t>and </a:t>
              </a:r>
              <a:r>
                <a:rPr lang="en-US" b="1" spc="-5" dirty="0" err="1">
                  <a:latin typeface="Segoe UI Semibold" panose="020B0502040204020203" pitchFamily="34" charset="0"/>
                  <a:cs typeface="Segoe UI Semibold" panose="020B0502040204020203" pitchFamily="34" charset="0"/>
                </a:rPr>
                <a:t>MetaView</a:t>
              </a:r>
              <a:r>
                <a:rPr lang="en-US" b="1" spc="-5" dirty="0">
                  <a:latin typeface="Segoe UI Semibold" panose="020B0502040204020203" pitchFamily="34" charset="0"/>
                  <a:cs typeface="Segoe UI Semibold" panose="020B0502040204020203" pitchFamily="34" charset="0"/>
                </a:rPr>
                <a:t> Mentors </a:t>
              </a:r>
              <a:r>
                <a:rPr b="1" spc="-5" dirty="0">
                  <a:latin typeface="Segoe UI Semibold" panose="020B0502040204020203" pitchFamily="34" charset="0"/>
                  <a:cs typeface="Segoe UI Semibold" panose="020B0502040204020203" pitchFamily="34" charset="0"/>
                </a:rPr>
                <a:t>for their leadership </a:t>
              </a:r>
              <a:r>
                <a:rPr b="1" dirty="0">
                  <a:latin typeface="Segoe UI Semibold" panose="020B0502040204020203" pitchFamily="34" charset="0"/>
                  <a:cs typeface="Segoe UI Semibold" panose="020B0502040204020203" pitchFamily="34" charset="0"/>
                </a:rPr>
                <a:t>and</a:t>
              </a:r>
              <a:r>
                <a:rPr b="1" spc="-60" dirty="0">
                  <a:latin typeface="Segoe UI Semibold" panose="020B0502040204020203" pitchFamily="34" charset="0"/>
                  <a:cs typeface="Segoe UI Semibold" panose="020B0502040204020203" pitchFamily="34" charset="0"/>
                </a:rPr>
                <a:t> </a:t>
              </a:r>
              <a:r>
                <a:rPr b="1" spc="-5" dirty="0">
                  <a:latin typeface="Segoe UI Semibold" panose="020B0502040204020203" pitchFamily="34" charset="0"/>
                  <a:cs typeface="Segoe UI Semibold" panose="020B0502040204020203" pitchFamily="34" charset="0"/>
                </a:rPr>
                <a:t>collaboration.</a:t>
              </a:r>
              <a:endParaRPr b="1" dirty="0">
                <a:latin typeface="Segoe UI Semibold" panose="020B0502040204020203" pitchFamily="34" charset="0"/>
                <a:cs typeface="Segoe UI Semibold" panose="020B0502040204020203" pitchFamily="34" charset="0"/>
              </a:endParaRPr>
            </a:p>
          </p:txBody>
        </p:sp>
      </p:grpSp>
      <p:sp>
        <p:nvSpPr>
          <p:cNvPr id="7" name="Slide Number Placeholder 6">
            <a:extLst>
              <a:ext uri="{FF2B5EF4-FFF2-40B4-BE49-F238E27FC236}">
                <a16:creationId xmlns:a16="http://schemas.microsoft.com/office/drawing/2014/main" id="{1483521D-5C20-7F4F-B60D-5070334F16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51186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Social Identity Wheel</a:t>
            </a:r>
            <a:endParaRPr dirty="0">
              <a:latin typeface="Segoe UI" panose="020B0502040204020203" pitchFamily="34" charset="0"/>
              <a:ea typeface="Quattrocento Sans"/>
              <a:cs typeface="Segoe UI" panose="020B0502040204020203" pitchFamily="34" charset="0"/>
              <a:sym typeface="Quattrocento Sans"/>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latin typeface="Segoe UI" panose="020B0502040204020203" pitchFamily="34" charset="0"/>
                <a:ea typeface="Quattrocento Sans"/>
                <a:cs typeface="Segoe UI" panose="020B0502040204020203" pitchFamily="34" charset="0"/>
                <a:sym typeface="Quattrocento Sans"/>
              </a:rPr>
              <a:t>Why do we do this exercise?</a:t>
            </a:r>
            <a:endParaRPr>
              <a:latin typeface="Segoe UI" panose="020B0502040204020203" pitchFamily="34" charset="0"/>
              <a:ea typeface="Quattrocento Sans"/>
              <a:cs typeface="Segoe UI" panose="020B0502040204020203" pitchFamily="34" charset="0"/>
              <a:sym typeface="Quattrocento Sans"/>
            </a:endParaRPr>
          </a:p>
        </p:txBody>
      </p:sp>
      <p:pic>
        <p:nvPicPr>
          <p:cNvPr id="62" name="Google Shape;62;p14"/>
          <p:cNvPicPr preferRelativeResize="0"/>
          <p:nvPr/>
        </p:nvPicPr>
        <p:blipFill>
          <a:blip r:embed="rId3">
            <a:alphaModFix/>
          </a:blip>
          <a:stretch>
            <a:fillRect/>
          </a:stretch>
        </p:blipFill>
        <p:spPr>
          <a:xfrm>
            <a:off x="3557587" y="1772156"/>
            <a:ext cx="2028825" cy="2257425"/>
          </a:xfrm>
          <a:prstGeom prst="rect">
            <a:avLst/>
          </a:prstGeom>
          <a:noFill/>
          <a:ln>
            <a:noFill/>
          </a:ln>
        </p:spPr>
      </p:pic>
      <p:sp>
        <p:nvSpPr>
          <p:cNvPr id="63" name="Google Shape;63;p14"/>
          <p:cNvSpPr txBox="1"/>
          <p:nvPr/>
        </p:nvSpPr>
        <p:spPr>
          <a:xfrm>
            <a:off x="2130300" y="4164331"/>
            <a:ext cx="4883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Segoe UI" panose="020B0502040204020203" pitchFamily="34" charset="0"/>
                <a:cs typeface="Segoe UI" panose="020B0502040204020203" pitchFamily="34" charset="0"/>
              </a:rPr>
              <a:t>From: https://sites.lsa.umich.edu/inclusive-teaching/social-identity-wheel/</a:t>
            </a:r>
            <a:endParaRPr sz="1100">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6CD5F147-E818-9F42-B492-C939CAC5FD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Identity: Visibility vs. Salience</a:t>
            </a:r>
            <a:endParaRPr dirty="0">
              <a:latin typeface="Segoe UI" panose="020B0502040204020203" pitchFamily="34" charset="0"/>
              <a:ea typeface="Quattrocento Sans"/>
              <a:cs typeface="Segoe UI" panose="020B0502040204020203" pitchFamily="34" charset="0"/>
              <a:sym typeface="Quattrocento Sans"/>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Segoe UI" panose="020B0502040204020203" pitchFamily="34" charset="0"/>
                <a:ea typeface="Quattrocento Sans"/>
                <a:cs typeface="Segoe UI" panose="020B0502040204020203" pitchFamily="34" charset="0"/>
                <a:sym typeface="Quattrocento Sans"/>
              </a:rPr>
              <a:t>Some identities are invisible to others (examples: first-generation college)</a:t>
            </a:r>
            <a:endParaRPr sz="1600"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0"/>
              </a:spcAft>
              <a:buNone/>
            </a:pPr>
            <a:r>
              <a:rPr lang="en" sz="1600" dirty="0">
                <a:latin typeface="Segoe UI" panose="020B0502040204020203" pitchFamily="34" charset="0"/>
                <a:ea typeface="Quattrocento Sans"/>
                <a:cs typeface="Segoe UI" panose="020B0502040204020203" pitchFamily="34" charset="0"/>
                <a:sym typeface="Quattrocento Sans"/>
              </a:rPr>
              <a:t>Other identities are </a:t>
            </a:r>
            <a:r>
              <a:rPr lang="en" sz="1600" dirty="0" err="1">
                <a:latin typeface="Segoe UI" panose="020B0502040204020203" pitchFamily="34" charset="0"/>
                <a:ea typeface="Quattrocento Sans"/>
                <a:cs typeface="Segoe UI" panose="020B0502040204020203" pitchFamily="34" charset="0"/>
                <a:sym typeface="Quattrocento Sans"/>
              </a:rPr>
              <a:t>hypervisible</a:t>
            </a:r>
            <a:r>
              <a:rPr lang="en" sz="1600" dirty="0">
                <a:latin typeface="Segoe UI" panose="020B0502040204020203" pitchFamily="34" charset="0"/>
                <a:ea typeface="Quattrocento Sans"/>
                <a:cs typeface="Segoe UI" panose="020B0502040204020203" pitchFamily="34" charset="0"/>
                <a:sym typeface="Quattrocento Sans"/>
              </a:rPr>
              <a:t> (being an “only” -- only woman in a group of men)</a:t>
            </a:r>
            <a:endParaRPr sz="1600" dirty="0">
              <a:latin typeface="Segoe UI" panose="020B0502040204020203" pitchFamily="34" charset="0"/>
              <a:ea typeface="Quattrocento Sans"/>
              <a:cs typeface="Segoe UI" panose="020B0502040204020203" pitchFamily="34" charset="0"/>
              <a:sym typeface="Quattrocento Sans"/>
            </a:endParaRPr>
          </a:p>
          <a:p>
            <a:pPr marL="457200" lvl="0" indent="-342900" algn="l" rtl="0">
              <a:spcBef>
                <a:spcPts val="1200"/>
              </a:spcBef>
              <a:spcAft>
                <a:spcPts val="0"/>
              </a:spcAft>
              <a:buSzPts val="1800"/>
              <a:buFont typeface="Quattrocento Sans"/>
              <a:buChar char="●"/>
            </a:pPr>
            <a:r>
              <a:rPr lang="en" sz="1600" dirty="0">
                <a:latin typeface="Segoe UI" panose="020B0502040204020203" pitchFamily="34" charset="0"/>
                <a:ea typeface="Quattrocento Sans"/>
                <a:cs typeface="Segoe UI" panose="020B0502040204020203" pitchFamily="34" charset="0"/>
                <a:sym typeface="Quattrocento Sans"/>
              </a:rPr>
              <a:t>Visible identities can be “assumed” by others incorrectly or stereotyped </a:t>
            </a:r>
            <a:endParaRPr sz="1600" dirty="0">
              <a:latin typeface="Segoe UI" panose="020B0502040204020203" pitchFamily="34" charset="0"/>
              <a:ea typeface="Quattrocento Sans"/>
              <a:cs typeface="Segoe UI" panose="020B0502040204020203" pitchFamily="34" charset="0"/>
              <a:sym typeface="Quattrocento Sans"/>
            </a:endParaRPr>
          </a:p>
          <a:p>
            <a:pPr marL="457200" lvl="0" indent="-342900" algn="l" rtl="0">
              <a:spcBef>
                <a:spcPts val="0"/>
              </a:spcBef>
              <a:spcAft>
                <a:spcPts val="0"/>
              </a:spcAft>
              <a:buSzPts val="1800"/>
              <a:buFont typeface="Quattrocento Sans"/>
              <a:buChar char="●"/>
            </a:pPr>
            <a:r>
              <a:rPr lang="en" sz="1600" dirty="0">
                <a:latin typeface="Segoe UI" panose="020B0502040204020203" pitchFamily="34" charset="0"/>
                <a:ea typeface="Quattrocento Sans"/>
                <a:cs typeface="Segoe UI" panose="020B0502040204020203" pitchFamily="34" charset="0"/>
                <a:sym typeface="Quattrocento Sans"/>
              </a:rPr>
              <a:t>A visible identity does not mean it is salient or important for the person</a:t>
            </a:r>
            <a:endParaRPr sz="1600" dirty="0">
              <a:latin typeface="Segoe UI" panose="020B0502040204020203" pitchFamily="34" charset="0"/>
              <a:ea typeface="Quattrocento Sans"/>
              <a:cs typeface="Segoe UI" panose="020B0502040204020203" pitchFamily="34" charset="0"/>
              <a:sym typeface="Quattrocento Sans"/>
            </a:endParaRPr>
          </a:p>
        </p:txBody>
      </p:sp>
      <p:sp>
        <p:nvSpPr>
          <p:cNvPr id="70" name="Google Shape;70;p15"/>
          <p:cNvSpPr txBox="1"/>
          <p:nvPr/>
        </p:nvSpPr>
        <p:spPr>
          <a:xfrm>
            <a:off x="2417343" y="4568875"/>
            <a:ext cx="4309311"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latin typeface="Segoe UI" panose="020B0502040204020203" pitchFamily="34" charset="0"/>
                <a:cs typeface="Segoe UI" panose="020B0502040204020203" pitchFamily="34" charset="0"/>
              </a:rPr>
              <a:t>Image from: http://</a:t>
            </a:r>
            <a:r>
              <a:rPr lang="en" sz="800" dirty="0" err="1">
                <a:latin typeface="Segoe UI" panose="020B0502040204020203" pitchFamily="34" charset="0"/>
                <a:cs typeface="Segoe UI" panose="020B0502040204020203" pitchFamily="34" charset="0"/>
              </a:rPr>
              <a:t>www.lovethatimage.com</a:t>
            </a:r>
            <a:r>
              <a:rPr lang="en" sz="800" dirty="0">
                <a:latin typeface="Segoe UI" panose="020B0502040204020203" pitchFamily="34" charset="0"/>
                <a:cs typeface="Segoe UI" panose="020B0502040204020203" pitchFamily="34" charset="0"/>
              </a:rPr>
              <a:t>/blog/2013/04/one-red-tulip-in-yellow-field/</a:t>
            </a:r>
            <a:endParaRPr sz="800" dirty="0">
              <a:latin typeface="Segoe UI" panose="020B0502040204020203" pitchFamily="34" charset="0"/>
              <a:cs typeface="Segoe UI" panose="020B0502040204020203" pitchFamily="34" charset="0"/>
            </a:endParaRPr>
          </a:p>
        </p:txBody>
      </p:sp>
      <p:pic>
        <p:nvPicPr>
          <p:cNvPr id="71" name="Google Shape;71;p15"/>
          <p:cNvPicPr preferRelativeResize="0"/>
          <p:nvPr/>
        </p:nvPicPr>
        <p:blipFill>
          <a:blip r:embed="rId3">
            <a:alphaModFix/>
          </a:blip>
          <a:stretch>
            <a:fillRect/>
          </a:stretch>
        </p:blipFill>
        <p:spPr>
          <a:xfrm>
            <a:off x="3559112" y="2860675"/>
            <a:ext cx="2025775" cy="1519325"/>
          </a:xfrm>
          <a:prstGeom prst="rect">
            <a:avLst/>
          </a:prstGeom>
          <a:noFill/>
          <a:ln>
            <a:noFill/>
          </a:ln>
        </p:spPr>
      </p:pic>
      <p:sp>
        <p:nvSpPr>
          <p:cNvPr id="2" name="Slide Number Placeholder 1">
            <a:extLst>
              <a:ext uri="{FF2B5EF4-FFF2-40B4-BE49-F238E27FC236}">
                <a16:creationId xmlns:a16="http://schemas.microsoft.com/office/drawing/2014/main" id="{37495110-9E6A-C54A-B75A-1246E86A15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Segoe UI" panose="020B0502040204020203" pitchFamily="34" charset="0"/>
                <a:ea typeface="Quattrocento Sans"/>
                <a:cs typeface="Segoe UI" panose="020B0502040204020203" pitchFamily="34" charset="0"/>
                <a:sym typeface="Quattrocento Sans"/>
              </a:rPr>
              <a:t>Why does this matter?</a:t>
            </a:r>
            <a:endParaRPr>
              <a:latin typeface="Segoe UI" panose="020B0502040204020203" pitchFamily="34" charset="0"/>
              <a:ea typeface="Quattrocento Sans"/>
              <a:cs typeface="Segoe UI" panose="020B0502040204020203" pitchFamily="34" charset="0"/>
              <a:sym typeface="Quattrocento Sans"/>
            </a:endParaRPr>
          </a:p>
        </p:txBody>
      </p:sp>
      <p:sp>
        <p:nvSpPr>
          <p:cNvPr id="77" name="Google Shape;77;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00" dirty="0">
              <a:latin typeface="Segoe UI" panose="020B0502040204020203" pitchFamily="34" charset="0"/>
              <a:cs typeface="Segoe UI" panose="020B0502040204020203" pitchFamily="34" charset="0"/>
            </a:endParaRPr>
          </a:p>
          <a:p>
            <a:pPr marL="914400" lvl="0" indent="0" algn="l" rtl="0">
              <a:spcBef>
                <a:spcPts val="1200"/>
              </a:spcBef>
              <a:spcAft>
                <a:spcPts val="1200"/>
              </a:spcAft>
              <a:buNone/>
            </a:pPr>
            <a:endParaRPr sz="1500" dirty="0">
              <a:latin typeface="Segoe UI" panose="020B0502040204020203" pitchFamily="34" charset="0"/>
              <a:cs typeface="Segoe UI" panose="020B0502040204020203" pitchFamily="34" charset="0"/>
            </a:endParaRPr>
          </a:p>
        </p:txBody>
      </p:sp>
      <p:pic>
        <p:nvPicPr>
          <p:cNvPr id="78" name="Google Shape;78;p16"/>
          <p:cNvPicPr preferRelativeResize="0"/>
          <p:nvPr/>
        </p:nvPicPr>
        <p:blipFill>
          <a:blip r:embed="rId3">
            <a:alphaModFix/>
          </a:blip>
          <a:stretch>
            <a:fillRect/>
          </a:stretch>
        </p:blipFill>
        <p:spPr>
          <a:xfrm>
            <a:off x="3495337" y="1033050"/>
            <a:ext cx="2153326" cy="3229974"/>
          </a:xfrm>
          <a:prstGeom prst="rect">
            <a:avLst/>
          </a:prstGeom>
          <a:noFill/>
          <a:ln>
            <a:noFill/>
          </a:ln>
        </p:spPr>
      </p:pic>
      <p:sp>
        <p:nvSpPr>
          <p:cNvPr id="79" name="Google Shape;79;p16"/>
          <p:cNvSpPr txBox="1"/>
          <p:nvPr/>
        </p:nvSpPr>
        <p:spPr>
          <a:xfrm>
            <a:off x="3064200" y="4544575"/>
            <a:ext cx="3015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latin typeface="Segoe UI" panose="020B0502040204020203" pitchFamily="34" charset="0"/>
                <a:cs typeface="Segoe UI" panose="020B0502040204020203" pitchFamily="34" charset="0"/>
              </a:rPr>
              <a:t>Image from: https://unsplash.com/photos/Ur8HNqVU3Qk</a:t>
            </a:r>
            <a:endParaRPr sz="800">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58FD164-197A-174A-B06D-EB63BC243F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Range of institutions</a:t>
            </a:r>
            <a:endParaRPr dirty="0">
              <a:latin typeface="Segoe UI" panose="020B0502040204020203" pitchFamily="34" charset="0"/>
              <a:ea typeface="Quattrocento Sans"/>
              <a:cs typeface="Segoe UI" panose="020B0502040204020203" pitchFamily="34" charset="0"/>
              <a:sym typeface="Quattrocento Sans"/>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Quattrocento Sans"/>
              <a:buChar char="●"/>
            </a:pPr>
            <a:r>
              <a:rPr lang="en" sz="1900">
                <a:latin typeface="Segoe UI" panose="020B0502040204020203" pitchFamily="34" charset="0"/>
                <a:ea typeface="Quattrocento Sans"/>
                <a:cs typeface="Segoe UI" panose="020B0502040204020203" pitchFamily="34" charset="0"/>
                <a:sym typeface="Quattrocento Sans"/>
              </a:rPr>
              <a:t>Mentees attend a range of institutions; the majority attend US institutions</a:t>
            </a:r>
            <a:endParaRPr sz="19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Community colleges	</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Liberal arts colleges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Women’s colleges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Regional comprehensive universities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HBCUs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Tribal colleges and universities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Minority-serving institutions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Hispanic-serving institutions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Private and public institutions</a:t>
            </a:r>
            <a:endParaRPr sz="1500">
              <a:latin typeface="Segoe UI" panose="020B0502040204020203" pitchFamily="34" charset="0"/>
              <a:ea typeface="Quattrocento Sans"/>
              <a:cs typeface="Segoe UI" panose="020B0502040204020203" pitchFamily="34" charset="0"/>
              <a:sym typeface="Quattrocento Sans"/>
            </a:endParaRPr>
          </a:p>
          <a:p>
            <a:pPr marL="914400" lvl="1" indent="-323850" algn="l" rtl="0">
              <a:spcBef>
                <a:spcPts val="0"/>
              </a:spcBef>
              <a:spcAft>
                <a:spcPts val="0"/>
              </a:spcAft>
              <a:buSzPts val="1500"/>
              <a:buFont typeface="Quattrocento Sans"/>
              <a:buChar char="○"/>
            </a:pPr>
            <a:r>
              <a:rPr lang="en" sz="1500">
                <a:latin typeface="Segoe UI" panose="020B0502040204020203" pitchFamily="34" charset="0"/>
                <a:ea typeface="Quattrocento Sans"/>
                <a:cs typeface="Segoe UI" panose="020B0502040204020203" pitchFamily="34" charset="0"/>
                <a:sym typeface="Quattrocento Sans"/>
              </a:rPr>
              <a:t>Trade colleges and institutes</a:t>
            </a:r>
            <a:endParaRPr sz="1500">
              <a:latin typeface="Segoe UI" panose="020B0502040204020203" pitchFamily="34" charset="0"/>
              <a:ea typeface="Quattrocento Sans"/>
              <a:cs typeface="Segoe UI" panose="020B0502040204020203" pitchFamily="34" charset="0"/>
              <a:sym typeface="Quattrocento Sans"/>
            </a:endParaRPr>
          </a:p>
          <a:p>
            <a:pPr marL="914400" lvl="0" indent="0" algn="l" rtl="0">
              <a:spcBef>
                <a:spcPts val="1200"/>
              </a:spcBef>
              <a:spcAft>
                <a:spcPts val="1200"/>
              </a:spcAft>
              <a:buNone/>
            </a:pPr>
            <a:endParaRPr sz="1500">
              <a:latin typeface="Segoe UI" panose="020B0502040204020203" pitchFamily="34" charset="0"/>
              <a:cs typeface="Segoe UI" panose="020B0502040204020203" pitchFamily="34" charset="0"/>
            </a:endParaRPr>
          </a:p>
        </p:txBody>
      </p:sp>
      <p:pic>
        <p:nvPicPr>
          <p:cNvPr id="86" name="Google Shape;86;p17"/>
          <p:cNvPicPr preferRelativeResize="0"/>
          <p:nvPr/>
        </p:nvPicPr>
        <p:blipFill>
          <a:blip r:embed="rId3">
            <a:alphaModFix/>
          </a:blip>
          <a:stretch>
            <a:fillRect/>
          </a:stretch>
        </p:blipFill>
        <p:spPr>
          <a:xfrm>
            <a:off x="5260067" y="1748125"/>
            <a:ext cx="2970600" cy="2225100"/>
          </a:xfrm>
          <a:prstGeom prst="rect">
            <a:avLst/>
          </a:prstGeom>
          <a:noFill/>
          <a:ln>
            <a:noFill/>
          </a:ln>
        </p:spPr>
      </p:pic>
      <p:sp>
        <p:nvSpPr>
          <p:cNvPr id="87" name="Google Shape;87;p17"/>
          <p:cNvSpPr txBox="1"/>
          <p:nvPr/>
        </p:nvSpPr>
        <p:spPr>
          <a:xfrm>
            <a:off x="5260066" y="4076175"/>
            <a:ext cx="2970601"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latin typeface="Segoe UI" panose="020B0502040204020203" pitchFamily="34" charset="0"/>
                <a:cs typeface="Segoe UI" panose="020B0502040204020203" pitchFamily="34" charset="0"/>
              </a:rPr>
              <a:t>Image from: https://</a:t>
            </a:r>
            <a:r>
              <a:rPr lang="en" sz="800" dirty="0" err="1">
                <a:latin typeface="Segoe UI" panose="020B0502040204020203" pitchFamily="34" charset="0"/>
                <a:cs typeface="Segoe UI" panose="020B0502040204020203" pitchFamily="34" charset="0"/>
              </a:rPr>
              <a:t>diverseeducation.com</a:t>
            </a:r>
            <a:r>
              <a:rPr lang="en" sz="800" dirty="0">
                <a:latin typeface="Segoe UI" panose="020B0502040204020203" pitchFamily="34" charset="0"/>
                <a:cs typeface="Segoe UI" panose="020B0502040204020203" pitchFamily="34" charset="0"/>
              </a:rPr>
              <a:t>/article/93854/</a:t>
            </a:r>
            <a:endParaRPr sz="800" dirty="0">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50F6CE3A-A2AD-F444-836B-C28B974F23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978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Mentee A: First-generation college student</a:t>
            </a:r>
            <a:endParaRPr dirty="0">
              <a:latin typeface="Segoe UI" panose="020B0502040204020203" pitchFamily="34" charset="0"/>
              <a:ea typeface="Quattrocento Sans"/>
              <a:cs typeface="Segoe UI" panose="020B0502040204020203" pitchFamily="34" charset="0"/>
              <a:sym typeface="Quattrocento Sans"/>
            </a:endParaRPr>
          </a:p>
          <a:p>
            <a:pPr marL="0" lvl="0" indent="0" algn="ctr" rtl="0">
              <a:spcBef>
                <a:spcPts val="0"/>
              </a:spcBef>
              <a:spcAft>
                <a:spcPts val="0"/>
              </a:spcAft>
              <a:buNone/>
            </a:pPr>
            <a:r>
              <a:rPr lang="en" i="1" dirty="0">
                <a:latin typeface="Segoe UI" panose="020B0502040204020203" pitchFamily="34" charset="0"/>
                <a:ea typeface="Quattrocento Sans"/>
                <a:cs typeface="Segoe UI" panose="020B0502040204020203" pitchFamily="34" charset="0"/>
                <a:sym typeface="Quattrocento Sans"/>
              </a:rPr>
              <a:t>struggling with confidence</a:t>
            </a:r>
            <a:endParaRPr i="1" dirty="0">
              <a:latin typeface="Segoe UI" panose="020B0502040204020203" pitchFamily="34" charset="0"/>
              <a:ea typeface="Quattrocento Sans"/>
              <a:cs typeface="Segoe UI" panose="020B0502040204020203" pitchFamily="34" charset="0"/>
              <a:sym typeface="Quattrocento Sans"/>
            </a:endParaRPr>
          </a:p>
        </p:txBody>
      </p:sp>
      <p:sp>
        <p:nvSpPr>
          <p:cNvPr id="93" name="Google Shape;93;p18"/>
          <p:cNvSpPr txBox="1">
            <a:spLocks noGrp="1"/>
          </p:cNvSpPr>
          <p:nvPr>
            <p:ph type="body" idx="1"/>
          </p:nvPr>
        </p:nvSpPr>
        <p:spPr>
          <a:xfrm>
            <a:off x="382700" y="1423650"/>
            <a:ext cx="8449500" cy="314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Definition: Neither parent has graduated with a four-year degree.</a:t>
            </a:r>
            <a:endParaRPr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Not all first-gens are low-income (and vice versa).</a:t>
            </a:r>
            <a:endParaRPr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1200"/>
              </a:spcAft>
              <a:buNone/>
            </a:pPr>
            <a:r>
              <a:rPr lang="en" dirty="0">
                <a:latin typeface="Segoe UI" panose="020B0502040204020203" pitchFamily="34" charset="0"/>
                <a:ea typeface="Quattrocento Sans"/>
                <a:cs typeface="Segoe UI" panose="020B0502040204020203" pitchFamily="34" charset="0"/>
                <a:sym typeface="Quattrocento Sans"/>
              </a:rPr>
              <a:t>Some first-gens have families who encourage their college pursuits.</a:t>
            </a:r>
            <a:endParaRPr dirty="0">
              <a:latin typeface="Segoe UI" panose="020B0502040204020203" pitchFamily="34" charset="0"/>
              <a:ea typeface="Quattrocento Sans"/>
              <a:cs typeface="Segoe UI" panose="020B0502040204020203" pitchFamily="34" charset="0"/>
              <a:sym typeface="Quattrocento Sans"/>
            </a:endParaRPr>
          </a:p>
        </p:txBody>
      </p:sp>
      <p:pic>
        <p:nvPicPr>
          <p:cNvPr id="94" name="Google Shape;94;p18"/>
          <p:cNvPicPr preferRelativeResize="0"/>
          <p:nvPr/>
        </p:nvPicPr>
        <p:blipFill>
          <a:blip r:embed="rId3">
            <a:alphaModFix/>
          </a:blip>
          <a:stretch>
            <a:fillRect/>
          </a:stretch>
        </p:blipFill>
        <p:spPr>
          <a:xfrm>
            <a:off x="3057525" y="2893213"/>
            <a:ext cx="3028950" cy="1514475"/>
          </a:xfrm>
          <a:prstGeom prst="rect">
            <a:avLst/>
          </a:prstGeom>
          <a:noFill/>
          <a:ln>
            <a:noFill/>
          </a:ln>
        </p:spPr>
      </p:pic>
      <p:sp>
        <p:nvSpPr>
          <p:cNvPr id="95" name="Google Shape;95;p18"/>
          <p:cNvSpPr txBox="1"/>
          <p:nvPr/>
        </p:nvSpPr>
        <p:spPr>
          <a:xfrm>
            <a:off x="2891272" y="4407688"/>
            <a:ext cx="3361456"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latin typeface="Segoe UI" panose="020B0502040204020203" pitchFamily="34" charset="0"/>
                <a:cs typeface="Segoe UI" panose="020B0502040204020203" pitchFamily="34" charset="0"/>
              </a:rPr>
              <a:t>Image from: https://</a:t>
            </a:r>
            <a:r>
              <a:rPr lang="en" sz="800" dirty="0" err="1">
                <a:latin typeface="Segoe UI" panose="020B0502040204020203" pitchFamily="34" charset="0"/>
                <a:cs typeface="Segoe UI" panose="020B0502040204020203" pitchFamily="34" charset="0"/>
              </a:rPr>
              <a:t>www.ruffalonl.com</a:t>
            </a:r>
            <a:r>
              <a:rPr lang="en" sz="800" dirty="0">
                <a:latin typeface="Segoe UI" panose="020B0502040204020203" pitchFamily="34" charset="0"/>
                <a:cs typeface="Segoe UI" panose="020B0502040204020203" pitchFamily="34" charset="0"/>
              </a:rPr>
              <a:t>/blog/enrollment/meeting-the-enrollment-needs-of-first-generation-college-students/</a:t>
            </a:r>
            <a:endParaRPr sz="800" dirty="0">
              <a:latin typeface="Segoe UI" panose="020B0502040204020203" pitchFamily="34" charset="0"/>
              <a:cs typeface="Segoe UI" panose="020B0502040204020203" pitchFamily="34" charset="0"/>
            </a:endParaRPr>
          </a:p>
        </p:txBody>
      </p:sp>
      <p:sp>
        <p:nvSpPr>
          <p:cNvPr id="2" name="Slide Number Placeholder 1">
            <a:extLst>
              <a:ext uri="{FF2B5EF4-FFF2-40B4-BE49-F238E27FC236}">
                <a16:creationId xmlns:a16="http://schemas.microsoft.com/office/drawing/2014/main" id="{217E2D5F-79AE-DA40-81DF-9056289B6D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Strategies to engage Mentee A</a:t>
            </a:r>
            <a:endParaRPr dirty="0">
              <a:latin typeface="Segoe UI" panose="020B0502040204020203" pitchFamily="34" charset="0"/>
              <a:ea typeface="Quattrocento Sans"/>
              <a:cs typeface="Segoe UI" panose="020B0502040204020203" pitchFamily="34" charset="0"/>
              <a:sym typeface="Quattrocento Sans"/>
            </a:endParaRPr>
          </a:p>
        </p:txBody>
      </p:sp>
      <p:sp>
        <p:nvSpPr>
          <p:cNvPr id="101" name="Google Shape;101;p19"/>
          <p:cNvSpPr txBox="1">
            <a:spLocks noGrp="1"/>
          </p:cNvSpPr>
          <p:nvPr>
            <p:ph type="body" idx="1"/>
          </p:nvPr>
        </p:nvSpPr>
        <p:spPr>
          <a:xfrm>
            <a:off x="311700" y="1382100"/>
            <a:ext cx="39999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Activate strengths the mentee has</a:t>
            </a:r>
            <a:endParaRPr sz="2000" dirty="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Identify strategies to build confidence </a:t>
            </a:r>
            <a:endParaRPr sz="2000" dirty="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Emphasize prior experience is different than capability</a:t>
            </a:r>
            <a:endParaRPr sz="2000" dirty="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Share belief in them</a:t>
            </a:r>
            <a:endParaRPr sz="2000" dirty="0">
              <a:latin typeface="Segoe UI" panose="020B0502040204020203" pitchFamily="34" charset="0"/>
              <a:ea typeface="Quattrocento Sans"/>
              <a:cs typeface="Segoe UI" panose="020B0502040204020203" pitchFamily="34" charset="0"/>
              <a:sym typeface="Quattrocento Sans"/>
            </a:endParaRPr>
          </a:p>
        </p:txBody>
      </p:sp>
      <p:sp>
        <p:nvSpPr>
          <p:cNvPr id="102" name="Google Shape;102;p19"/>
          <p:cNvSpPr txBox="1">
            <a:spLocks noGrp="1"/>
          </p:cNvSpPr>
          <p:nvPr>
            <p:ph type="body" idx="2"/>
          </p:nvPr>
        </p:nvSpPr>
        <p:spPr>
          <a:xfrm>
            <a:off x="4832400" y="1382100"/>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i="1" dirty="0">
                <a:latin typeface="Segoe UI" panose="020B0502040204020203" pitchFamily="34" charset="0"/>
                <a:ea typeface="Quattrocento Sans"/>
                <a:cs typeface="Segoe UI" panose="020B0502040204020203" pitchFamily="34" charset="0"/>
                <a:sym typeface="Quattrocento Sans"/>
              </a:rPr>
              <a:t>“You don’t know yet what you are capable of. You have to try to find out. Is there anyone who can help provide feedback you while you figure it out?”</a:t>
            </a:r>
            <a:endParaRPr sz="1600" i="1"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0"/>
              </a:spcAft>
              <a:buNone/>
            </a:pPr>
            <a:endParaRPr sz="1600" i="1"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1200"/>
              </a:spcAft>
              <a:buClr>
                <a:schemeClr val="dk1"/>
              </a:buClr>
              <a:buSzPts val="1100"/>
              <a:buFont typeface="Arial"/>
              <a:buNone/>
            </a:pPr>
            <a:r>
              <a:rPr lang="en" sz="1600" i="1" dirty="0">
                <a:latin typeface="Segoe UI" panose="020B0502040204020203" pitchFamily="34" charset="0"/>
                <a:ea typeface="Quattrocento Sans"/>
                <a:cs typeface="Segoe UI" panose="020B0502040204020203" pitchFamily="34" charset="0"/>
                <a:sym typeface="Quattrocento Sans"/>
              </a:rPr>
              <a:t>“You’re navigating college while you are learning CS. That’s a lot! Others are not juggling all of that. Hang in, and I believe you’ll get there.”</a:t>
            </a:r>
            <a:endParaRPr sz="1600" i="1" dirty="0">
              <a:latin typeface="Segoe UI" panose="020B0502040204020203" pitchFamily="34" charset="0"/>
              <a:ea typeface="Quattrocento Sans"/>
              <a:cs typeface="Segoe UI" panose="020B0502040204020203" pitchFamily="34" charset="0"/>
              <a:sym typeface="Quattrocento Sans"/>
            </a:endParaRPr>
          </a:p>
        </p:txBody>
      </p:sp>
      <p:sp>
        <p:nvSpPr>
          <p:cNvPr id="2" name="Slide Number Placeholder 1">
            <a:extLst>
              <a:ext uri="{FF2B5EF4-FFF2-40B4-BE49-F238E27FC236}">
                <a16:creationId xmlns:a16="http://schemas.microsoft.com/office/drawing/2014/main" id="{04D2B910-1894-134C-8EE3-C6E341AF6A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91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Mentee B: Non-traditional student</a:t>
            </a:r>
            <a:endParaRPr dirty="0">
              <a:latin typeface="Segoe UI" panose="020B0502040204020203" pitchFamily="34" charset="0"/>
              <a:ea typeface="Quattrocento Sans"/>
              <a:cs typeface="Segoe UI" panose="020B0502040204020203" pitchFamily="34" charset="0"/>
              <a:sym typeface="Quattrocento Sans"/>
            </a:endParaRPr>
          </a:p>
          <a:p>
            <a:pPr marL="0" lvl="0" indent="0" algn="ctr" rtl="0">
              <a:spcBef>
                <a:spcPts val="0"/>
              </a:spcBef>
              <a:spcAft>
                <a:spcPts val="0"/>
              </a:spcAft>
              <a:buNone/>
            </a:pPr>
            <a:r>
              <a:rPr lang="en" i="1" dirty="0">
                <a:latin typeface="Segoe UI" panose="020B0502040204020203" pitchFamily="34" charset="0"/>
                <a:ea typeface="Quattrocento Sans"/>
                <a:cs typeface="Segoe UI" panose="020B0502040204020203" pitchFamily="34" charset="0"/>
                <a:sym typeface="Quattrocento Sans"/>
              </a:rPr>
              <a:t>concerned about peer dynamics</a:t>
            </a:r>
            <a:endParaRPr i="1" dirty="0">
              <a:latin typeface="Segoe UI" panose="020B0502040204020203" pitchFamily="34" charset="0"/>
              <a:ea typeface="Quattrocento Sans"/>
              <a:cs typeface="Segoe UI" panose="020B0502040204020203" pitchFamily="34" charset="0"/>
              <a:sym typeface="Quattrocento Sans"/>
            </a:endParaRPr>
          </a:p>
        </p:txBody>
      </p:sp>
      <p:sp>
        <p:nvSpPr>
          <p:cNvPr id="108" name="Google Shape;108;p20"/>
          <p:cNvSpPr txBox="1">
            <a:spLocks noGrp="1"/>
          </p:cNvSpPr>
          <p:nvPr>
            <p:ph type="body" idx="1"/>
          </p:nvPr>
        </p:nvSpPr>
        <p:spPr>
          <a:xfrm>
            <a:off x="393150" y="1484875"/>
            <a:ext cx="8357700" cy="3084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700" dirty="0">
                <a:solidFill>
                  <a:srgbClr val="555555"/>
                </a:solidFill>
                <a:highlight>
                  <a:srgbClr val="FFFFFF"/>
                </a:highlight>
                <a:latin typeface="Segoe UI" panose="020B0502040204020203" pitchFamily="34" charset="0"/>
                <a:ea typeface="Quattrocento Sans"/>
                <a:cs typeface="Segoe UI" panose="020B0502040204020203" pitchFamily="34" charset="0"/>
                <a:sym typeface="Quattrocento Sans"/>
              </a:rPr>
              <a:t>Definition: Typically a student who is 25+ years older, a parent, or veteran. </a:t>
            </a:r>
            <a:endParaRPr sz="1700" dirty="0">
              <a:solidFill>
                <a:srgbClr val="555555"/>
              </a:solidFill>
              <a:highlight>
                <a:srgbClr val="FFFFFF"/>
              </a:highlight>
              <a:latin typeface="Segoe UI" panose="020B0502040204020203" pitchFamily="34" charset="0"/>
              <a:ea typeface="Quattrocento Sans"/>
              <a:cs typeface="Segoe UI" panose="020B0502040204020203" pitchFamily="34" charset="0"/>
              <a:sym typeface="Quattrocento Sans"/>
            </a:endParaRPr>
          </a:p>
          <a:p>
            <a:pPr marL="0" lvl="0" indent="0" algn="l" rtl="0">
              <a:lnSpc>
                <a:spcPct val="100000"/>
              </a:lnSpc>
              <a:spcBef>
                <a:spcPts val="0"/>
              </a:spcBef>
              <a:spcAft>
                <a:spcPts val="0"/>
              </a:spcAft>
              <a:buNone/>
            </a:pPr>
            <a:endParaRPr sz="1700" dirty="0">
              <a:solidFill>
                <a:srgbClr val="555555"/>
              </a:solidFill>
              <a:highlight>
                <a:srgbClr val="FFFFFF"/>
              </a:highlight>
              <a:latin typeface="Segoe UI" panose="020B0502040204020203" pitchFamily="34" charset="0"/>
              <a:ea typeface="Quattrocento Sans"/>
              <a:cs typeface="Segoe UI" panose="020B0502040204020203" pitchFamily="34" charset="0"/>
              <a:sym typeface="Quattrocento Sans"/>
            </a:endParaRPr>
          </a:p>
          <a:p>
            <a:pPr marL="0" lvl="0" indent="0" algn="l" rtl="0">
              <a:lnSpc>
                <a:spcPct val="100000"/>
              </a:lnSpc>
              <a:spcBef>
                <a:spcPts val="0"/>
              </a:spcBef>
              <a:spcAft>
                <a:spcPts val="0"/>
              </a:spcAft>
              <a:buNone/>
            </a:pPr>
            <a:r>
              <a:rPr lang="en" sz="1700" dirty="0">
                <a:solidFill>
                  <a:srgbClr val="555555"/>
                </a:solidFill>
                <a:highlight>
                  <a:srgbClr val="FFFFFF"/>
                </a:highlight>
                <a:latin typeface="Segoe UI" panose="020B0502040204020203" pitchFamily="34" charset="0"/>
                <a:ea typeface="Quattrocento Sans"/>
                <a:cs typeface="Segoe UI" panose="020B0502040204020203" pitchFamily="34" charset="0"/>
                <a:sym typeface="Quattrocento Sans"/>
              </a:rPr>
              <a:t>Some attend an institution where they comprise the majority, and their experience is centered; others comprise a very small percentage and they strongly experience a sense of “otherness” on their campus.</a:t>
            </a:r>
            <a:endParaRPr sz="1700" dirty="0">
              <a:solidFill>
                <a:srgbClr val="555555"/>
              </a:solidFill>
              <a:highlight>
                <a:srgbClr val="FFFFFF"/>
              </a:highlight>
              <a:latin typeface="Segoe UI" panose="020B0502040204020203" pitchFamily="34" charset="0"/>
              <a:ea typeface="Quattrocento Sans"/>
              <a:cs typeface="Segoe UI" panose="020B0502040204020203" pitchFamily="34" charset="0"/>
              <a:sym typeface="Quattrocento Sans"/>
            </a:endParaRPr>
          </a:p>
          <a:p>
            <a:pPr marL="0" lvl="0" indent="0" algn="l" rtl="0">
              <a:spcBef>
                <a:spcPts val="0"/>
              </a:spcBef>
              <a:spcAft>
                <a:spcPts val="0"/>
              </a:spcAft>
              <a:buNone/>
            </a:pPr>
            <a:endParaRPr sz="1700" dirty="0">
              <a:solidFill>
                <a:srgbClr val="555555"/>
              </a:solidFill>
              <a:highlight>
                <a:srgbClr val="FFFFFF"/>
              </a:highlight>
              <a:latin typeface="Segoe UI" panose="020B0502040204020203" pitchFamily="34" charset="0"/>
              <a:ea typeface="Quattrocento Sans"/>
              <a:cs typeface="Segoe UI" panose="020B0502040204020203" pitchFamily="34" charset="0"/>
              <a:sym typeface="Quattrocento Sans"/>
            </a:endParaRPr>
          </a:p>
          <a:p>
            <a:pPr marL="0" lvl="0" indent="0" algn="l" rtl="0">
              <a:spcBef>
                <a:spcPts val="4600"/>
              </a:spcBef>
              <a:spcAft>
                <a:spcPts val="1200"/>
              </a:spcAft>
              <a:buNone/>
            </a:pPr>
            <a:endParaRPr dirty="0">
              <a:latin typeface="Segoe UI" panose="020B0502040204020203" pitchFamily="34" charset="0"/>
              <a:cs typeface="Segoe UI" panose="020B0502040204020203" pitchFamily="34" charset="0"/>
            </a:endParaRPr>
          </a:p>
        </p:txBody>
      </p:sp>
      <p:pic>
        <p:nvPicPr>
          <p:cNvPr id="1026" name="Picture 2" descr="online learning faculty">
            <a:extLst>
              <a:ext uri="{FF2B5EF4-FFF2-40B4-BE49-F238E27FC236}">
                <a16:creationId xmlns:a16="http://schemas.microsoft.com/office/drawing/2014/main" id="{A08419FC-F999-C344-B671-CEDE49AB4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430" y="3026875"/>
            <a:ext cx="2463140" cy="16503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E0FFBEE-FF4A-4B46-A233-1C244D81E250}"/>
              </a:ext>
            </a:extLst>
          </p:cNvPr>
          <p:cNvSpPr/>
          <p:nvPr/>
        </p:nvSpPr>
        <p:spPr>
          <a:xfrm>
            <a:off x="2367400" y="4698475"/>
            <a:ext cx="4572000" cy="215444"/>
          </a:xfrm>
          <a:prstGeom prst="rect">
            <a:avLst/>
          </a:prstGeom>
        </p:spPr>
        <p:txBody>
          <a:bodyPr>
            <a:spAutoFit/>
          </a:bodyPr>
          <a:lstStyle/>
          <a:p>
            <a:pPr algn="ctr"/>
            <a:r>
              <a:rPr lang="en-US" sz="800" dirty="0">
                <a:solidFill>
                  <a:schemeClr val="bg2"/>
                </a:solidFill>
                <a:latin typeface="Segoe UI" panose="020B0502040204020203" pitchFamily="34" charset="0"/>
                <a:cs typeface="Segoe UI" panose="020B0502040204020203" pitchFamily="34" charset="0"/>
              </a:rPr>
              <a:t>https://</a:t>
            </a:r>
            <a:r>
              <a:rPr lang="en-US" sz="800" dirty="0" err="1">
                <a:solidFill>
                  <a:schemeClr val="bg2"/>
                </a:solidFill>
                <a:latin typeface="Segoe UI" panose="020B0502040204020203" pitchFamily="34" charset="0"/>
                <a:cs typeface="Segoe UI" panose="020B0502040204020203" pitchFamily="34" charset="0"/>
              </a:rPr>
              <a:t>www.ecampusnews.com</a:t>
            </a:r>
            <a:r>
              <a:rPr lang="en-US" sz="800" dirty="0">
                <a:solidFill>
                  <a:schemeClr val="bg2"/>
                </a:solidFill>
                <a:latin typeface="Segoe UI" panose="020B0502040204020203" pitchFamily="34" charset="0"/>
                <a:cs typeface="Segoe UI" panose="020B0502040204020203" pitchFamily="34" charset="0"/>
              </a:rPr>
              <a:t>/2016/09/30/nontraditional-student-</a:t>
            </a:r>
            <a:r>
              <a:rPr lang="en-US" sz="800" dirty="0" err="1">
                <a:solidFill>
                  <a:schemeClr val="bg2"/>
                </a:solidFill>
                <a:latin typeface="Segoe UI" panose="020B0502040204020203" pitchFamily="34" charset="0"/>
                <a:cs typeface="Segoe UI" panose="020B0502040204020203" pitchFamily="34" charset="0"/>
              </a:rPr>
              <a:t>nces</a:t>
            </a:r>
            <a:r>
              <a:rPr lang="en-US" sz="800" dirty="0">
                <a:solidFill>
                  <a:schemeClr val="bg2"/>
                </a:solidFill>
                <a:latin typeface="Segoe UI" panose="020B0502040204020203" pitchFamily="34" charset="0"/>
                <a:cs typeface="Segoe UI" panose="020B0502040204020203" pitchFamily="34" charset="0"/>
              </a:rPr>
              <a:t>/</a:t>
            </a:r>
          </a:p>
        </p:txBody>
      </p:sp>
      <p:sp>
        <p:nvSpPr>
          <p:cNvPr id="3" name="Slide Number Placeholder 2">
            <a:extLst>
              <a:ext uri="{FF2B5EF4-FFF2-40B4-BE49-F238E27FC236}">
                <a16:creationId xmlns:a16="http://schemas.microsoft.com/office/drawing/2014/main" id="{000977BE-FD36-384A-8E5E-42931387D9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Segoe UI" panose="020B0502040204020203" pitchFamily="34" charset="0"/>
                <a:ea typeface="Quattrocento Sans"/>
                <a:cs typeface="Segoe UI" panose="020B0502040204020203" pitchFamily="34" charset="0"/>
                <a:sym typeface="Quattrocento Sans"/>
              </a:rPr>
              <a:t>Strategies to engage Mentee B</a:t>
            </a:r>
            <a:endParaRPr dirty="0">
              <a:latin typeface="Segoe UI" panose="020B0502040204020203" pitchFamily="34" charset="0"/>
              <a:ea typeface="Quattrocento Sans"/>
              <a:cs typeface="Segoe UI" panose="020B0502040204020203" pitchFamily="34" charset="0"/>
              <a:sym typeface="Quattrocento Sans"/>
            </a:endParaRPr>
          </a:p>
        </p:txBody>
      </p:sp>
      <p:sp>
        <p:nvSpPr>
          <p:cNvPr id="115" name="Google Shape;115;p21"/>
          <p:cNvSpPr txBox="1">
            <a:spLocks noGrp="1"/>
          </p:cNvSpPr>
          <p:nvPr>
            <p:ph type="body" idx="1"/>
          </p:nvPr>
        </p:nvSpPr>
        <p:spPr>
          <a:xfrm>
            <a:off x="311700" y="1382100"/>
            <a:ext cx="39999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Being humble and listening to their experience</a:t>
            </a:r>
            <a:endParaRPr sz="2000" dirty="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Help them to identify their advocates (e.g., connecting to professor pro-actively about group formation or dynamics, a peer in the class, a program staff member)</a:t>
            </a:r>
            <a:endParaRPr sz="2000" dirty="0">
              <a:latin typeface="Segoe UI" panose="020B0502040204020203" pitchFamily="34" charset="0"/>
              <a:ea typeface="Quattrocento Sans"/>
              <a:cs typeface="Segoe UI" panose="020B0502040204020203" pitchFamily="34" charset="0"/>
              <a:sym typeface="Quattrocento Sans"/>
            </a:endParaRPr>
          </a:p>
          <a:p>
            <a:pPr marL="457200" lvl="0" indent="-355600" algn="l" rtl="0">
              <a:spcBef>
                <a:spcPts val="0"/>
              </a:spcBef>
              <a:spcAft>
                <a:spcPts val="0"/>
              </a:spcAft>
              <a:buSzPts val="2000"/>
              <a:buFont typeface="Quattrocento Sans"/>
              <a:buChar char="●"/>
            </a:pPr>
            <a:r>
              <a:rPr lang="en" sz="2000" dirty="0">
                <a:latin typeface="Segoe UI" panose="020B0502040204020203" pitchFamily="34" charset="0"/>
                <a:ea typeface="Quattrocento Sans"/>
                <a:cs typeface="Segoe UI" panose="020B0502040204020203" pitchFamily="34" charset="0"/>
                <a:sym typeface="Quattrocento Sans"/>
              </a:rPr>
              <a:t>Affirm their direction</a:t>
            </a:r>
            <a:endParaRPr sz="2000" dirty="0">
              <a:latin typeface="Segoe UI" panose="020B0502040204020203" pitchFamily="34" charset="0"/>
              <a:ea typeface="Quattrocento Sans"/>
              <a:cs typeface="Segoe UI" panose="020B0502040204020203" pitchFamily="34" charset="0"/>
              <a:sym typeface="Quattrocento Sans"/>
            </a:endParaRPr>
          </a:p>
        </p:txBody>
      </p:sp>
      <p:sp>
        <p:nvSpPr>
          <p:cNvPr id="116" name="Google Shape;116;p21"/>
          <p:cNvSpPr txBox="1">
            <a:spLocks noGrp="1"/>
          </p:cNvSpPr>
          <p:nvPr>
            <p:ph type="body" idx="2"/>
          </p:nvPr>
        </p:nvSpPr>
        <p:spPr>
          <a:xfrm>
            <a:off x="4832402" y="1382100"/>
            <a:ext cx="41382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i="1" dirty="0">
                <a:latin typeface="Segoe UI" panose="020B0502040204020203" pitchFamily="34" charset="0"/>
                <a:ea typeface="Quattrocento Sans"/>
                <a:cs typeface="Segoe UI" panose="020B0502040204020203" pitchFamily="34" charset="0"/>
                <a:sym typeface="Quattrocento Sans"/>
              </a:rPr>
              <a:t>“I am hearing you. It’s good you are being pro-active. Is this a good time to strategize? I am hoping you enlist some support from your professor given that you are commuting. The group work is really important and I don’t want you left out of that.” </a:t>
            </a:r>
            <a:endParaRPr sz="1600" i="1"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0"/>
              </a:spcAft>
              <a:buNone/>
            </a:pPr>
            <a:endParaRPr sz="1600" i="1" dirty="0">
              <a:latin typeface="Segoe UI" panose="020B0502040204020203" pitchFamily="34" charset="0"/>
              <a:ea typeface="Quattrocento Sans"/>
              <a:cs typeface="Segoe UI" panose="020B0502040204020203" pitchFamily="34" charset="0"/>
              <a:sym typeface="Quattrocento Sans"/>
            </a:endParaRPr>
          </a:p>
          <a:p>
            <a:pPr marL="0" lvl="0" indent="0" algn="l" rtl="0">
              <a:spcBef>
                <a:spcPts val="1200"/>
              </a:spcBef>
              <a:spcAft>
                <a:spcPts val="1200"/>
              </a:spcAft>
              <a:buNone/>
            </a:pPr>
            <a:r>
              <a:rPr lang="en" sz="1600" i="1" dirty="0">
                <a:latin typeface="Segoe UI" panose="020B0502040204020203" pitchFamily="34" charset="0"/>
                <a:ea typeface="Quattrocento Sans"/>
                <a:cs typeface="Segoe UI" panose="020B0502040204020203" pitchFamily="34" charset="0"/>
                <a:sym typeface="Quattrocento Sans"/>
              </a:rPr>
              <a:t>“You are on a great path and you are going to make a difference. You inspire me.”</a:t>
            </a:r>
            <a:endParaRPr sz="1600" i="1" dirty="0">
              <a:latin typeface="Segoe UI" panose="020B0502040204020203" pitchFamily="34" charset="0"/>
              <a:ea typeface="Quattrocento Sans"/>
              <a:cs typeface="Segoe UI" panose="020B0502040204020203" pitchFamily="34" charset="0"/>
              <a:sym typeface="Quattrocento Sans"/>
            </a:endParaRPr>
          </a:p>
        </p:txBody>
      </p:sp>
      <p:sp>
        <p:nvSpPr>
          <p:cNvPr id="2" name="Slide Number Placeholder 1">
            <a:extLst>
              <a:ext uri="{FF2B5EF4-FFF2-40B4-BE49-F238E27FC236}">
                <a16:creationId xmlns:a16="http://schemas.microsoft.com/office/drawing/2014/main" id="{3C988FF0-DEFE-3A4A-AEA7-B61D4F5D12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2832</Words>
  <Application>Microsoft Macintosh PowerPoint</Application>
  <PresentationFormat>On-screen Show (16:9)</PresentationFormat>
  <Paragraphs>114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Segoe UI Semibold</vt:lpstr>
      <vt:lpstr>Segoe UI</vt:lpstr>
      <vt:lpstr>Arial</vt:lpstr>
      <vt:lpstr>Quattrocento Sans</vt:lpstr>
      <vt:lpstr>Simple Light</vt:lpstr>
      <vt:lpstr>Debriefing for  Self-guided Module #2</vt:lpstr>
      <vt:lpstr>Social Identity Wheel</vt:lpstr>
      <vt:lpstr>Identity: Visibility vs. Salience</vt:lpstr>
      <vt:lpstr>Why does this matter?</vt:lpstr>
      <vt:lpstr>Range of institutions</vt:lpstr>
      <vt:lpstr>Mentee A: First-generation college student struggling with confidence</vt:lpstr>
      <vt:lpstr>Strategies to engage Mentee A</vt:lpstr>
      <vt:lpstr>Mentee B: Non-traditional student concerned about peer dynamics</vt:lpstr>
      <vt:lpstr>Strategies to engage Mentee B</vt:lpstr>
      <vt:lpstr>Mentee C: Focused on technical challenge struggling with collaboration</vt:lpstr>
      <vt:lpstr>Strategies to engage Mentee C</vt:lpstr>
      <vt:lpstr>Why does this exercise matter?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Debriefing for  Self-guided Module #2</dc:title>
  <cp:lastModifiedBy>Audrey St. John</cp:lastModifiedBy>
  <cp:revision>17</cp:revision>
  <cp:lastPrinted>2021-06-03T23:50:34Z</cp:lastPrinted>
  <dcterms:modified xsi:type="dcterms:W3CDTF">2021-06-04T01:03:36Z</dcterms:modified>
</cp:coreProperties>
</file>