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62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6BCEC-31B3-474D-80C3-0B4899DC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30CD5F7-58BD-4D1C-BE2D-BDDCFC7E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0C788-BC76-48CE-98EF-10366BA9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DDC50-F44F-4960-B498-52FE15C6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FD93F-D69E-4237-8A56-704F5B5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9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756E-6832-455D-A2D8-2BFF8C11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47C650-A2BA-427E-A20D-34CD0BAC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332CB-5F6A-4694-903C-9BFDDDA7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FBBBA-CE7E-436B-9960-A45C859B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8B2EC-69B3-466A-9FD2-88DD8461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9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C46612-2860-406E-BC87-95EBEEA5D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9B1C62-21BB-462E-A811-8822D909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E67A1-6322-4D8A-AEC8-C9DE354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2CD07-6935-4FD5-9091-657CC5D0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E8BE8-3852-4A77-8894-3965E91F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2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680D4-53CC-467B-A5D8-D5BF919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22DBE-B8B0-4ED4-A480-979DC236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5895F-5C8E-4901-B2BB-F19CC71F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11F22B-7BEE-4344-98EB-8392296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244E7-E398-4037-9719-EA771478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44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47BE2-0119-46DD-B17E-6F29218A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08A4A6-44E6-4B0B-9223-CBF6834A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BEE83-B958-45A1-BD75-AFED1042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1E402-1B63-4478-99EF-2C12AC7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EBCE3-1A5F-47F8-BB7D-64166990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9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4B263-4968-4791-ADCC-F55AE96C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875B-FC6D-41B8-A3D4-08328CAB5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6D1E2E-316C-4E2D-9982-F9D1D4A85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A693D-A87B-487E-BA05-5674BC7A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66809-FF25-4230-BBC7-47A9BE48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65A9DA-67BC-429F-8C42-75FD4372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9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65A6E-2DF9-476C-ABCB-574486B1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34F4E9-BDE6-464F-A1B1-40A1B1C6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2A8B18-3185-4F7D-8766-3F32E386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468C75-F5BE-4B82-8913-1D615A6E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0EBF08-42FA-4121-9A40-D41877F2D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495B35-26B1-4490-9E58-4031492B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CE67D8-0EFE-4F7B-A71F-0DA3B542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8CF0B9-01A9-4FB8-97B1-C882104C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2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55377-711A-4734-9FB4-F4222B1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D06103-A954-484E-8C09-0108324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D3BF29-8D9A-491F-8587-FFFD0B7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6B3B37-18AD-4AD5-A86F-707FA50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E6816B-7D8E-49D4-9EE2-80DA6CDA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6C9EC-ECEF-466E-9BCE-F6856F94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5B995-4658-4576-8FC0-3D868757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1DD01-7CE8-40D5-A46C-DA6ACF9B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59E34-CEED-4995-9B08-482B9AC3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8F40D1-D724-4273-936E-625C1D654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38C09-F89F-4C48-A5D0-FA1A99A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B27F6B-F996-45BF-89AF-E3F077CD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5021DA-BBAA-4049-B8C4-D824C2B1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F1C24-E6E0-47A7-818C-0A1CC782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615849-B67B-4CE5-9880-E5AE1F909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C0BCCA-B55D-4399-86EF-3472247E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F11C4-AB12-4296-A96D-B862073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98040-0CF5-49A3-9667-B17D1B2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CC564C-573D-4766-BC39-58DE8B7A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6AF682-B79A-4794-8EB9-AB2F48F6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9C83A9-0920-4DD6-8B68-3B45FCED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E92687-7478-451C-8CD0-6BFC4680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1130-E042-4344-B542-5AA4B7E2D346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2E550-66A1-482A-B836-07D14B5FC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5BA5C-0E6F-42D7-8D7E-26C0194C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C73-D0A7-4F76-9CDD-D343B6FC0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8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85B44-B5C6-4FCA-A5AA-781AC0E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Metavol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152DB-CF3A-4268-9500-F9F5CCE1C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Kenji Hirata</a:t>
            </a:r>
          </a:p>
          <a:p>
            <a:r>
              <a:rPr lang="en-US" altLang="ja-JP" dirty="0"/>
              <a:t>July 27,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50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E6D193C-5E5D-429C-8325-DAF087D3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19125"/>
            <a:ext cx="11439525" cy="561975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BD63A99-DF7B-457C-939C-E020FAFC11A1}"/>
              </a:ext>
            </a:extLst>
          </p:cNvPr>
          <p:cNvSpPr/>
          <p:nvPr/>
        </p:nvSpPr>
        <p:spPr>
          <a:xfrm flipH="1">
            <a:off x="3576577" y="3345084"/>
            <a:ext cx="1122745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E7270E-C700-4590-AC41-28E20B911546}"/>
              </a:ext>
            </a:extLst>
          </p:cNvPr>
          <p:cNvSpPr txBox="1"/>
          <p:nvPr/>
        </p:nvSpPr>
        <p:spPr>
          <a:xfrm>
            <a:off x="4699322" y="326511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Get the newest version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67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9E49E0E-FA99-4147-9860-86E23907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65" y="772365"/>
            <a:ext cx="3886200" cy="254317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35558-7070-4FEC-8731-7C9808D7C397}"/>
              </a:ext>
            </a:extLst>
          </p:cNvPr>
          <p:cNvSpPr txBox="1"/>
          <p:nvPr/>
        </p:nvSpPr>
        <p:spPr>
          <a:xfrm>
            <a:off x="5499847" y="77236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Run the application ‘Metavol.exe’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941B5-4DC1-493D-8984-5DB05582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07" y="4300145"/>
            <a:ext cx="1142340" cy="116473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E39CC0-F13E-44E9-951F-3FC793076339}"/>
              </a:ext>
            </a:extLst>
          </p:cNvPr>
          <p:cNvSpPr txBox="1"/>
          <p:nvPr/>
        </p:nvSpPr>
        <p:spPr>
          <a:xfrm>
            <a:off x="3689873" y="4410635"/>
            <a:ext cx="753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 Drug and drop a DICOM folder that contains all the DICOM images</a:t>
            </a:r>
          </a:p>
          <a:p>
            <a:r>
              <a:rPr kumimoji="1" lang="en-US" altLang="ja-JP" dirty="0"/>
              <a:t>onto the application</a:t>
            </a:r>
            <a:endParaRPr kumimoji="1" lang="ja-JP" altLang="en-US" dirty="0"/>
          </a:p>
        </p:txBody>
      </p:sp>
      <p:sp>
        <p:nvSpPr>
          <p:cNvPr id="6" name="矢印: 左カーブ 5">
            <a:extLst>
              <a:ext uri="{FF2B5EF4-FFF2-40B4-BE49-F238E27FC236}">
                <a16:creationId xmlns:a16="http://schemas.microsoft.com/office/drawing/2014/main" id="{991E8786-E1CF-4643-978D-2E7788286FFA}"/>
              </a:ext>
            </a:extLst>
          </p:cNvPr>
          <p:cNvSpPr/>
          <p:nvPr/>
        </p:nvSpPr>
        <p:spPr>
          <a:xfrm flipH="1" flipV="1">
            <a:off x="1352788" y="3044414"/>
            <a:ext cx="753035" cy="14695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7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9E9EA8-96F6-468C-A6EB-CE318973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4" y="628314"/>
            <a:ext cx="7121619" cy="53133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43F6ED-B246-4407-A60D-2E1D905ACB47}"/>
              </a:ext>
            </a:extLst>
          </p:cNvPr>
          <p:cNvSpPr txBox="1"/>
          <p:nvPr/>
        </p:nvSpPr>
        <p:spPr>
          <a:xfrm>
            <a:off x="8272631" y="1151068"/>
            <a:ext cx="3353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 you have 3 or more series,</a:t>
            </a:r>
          </a:p>
          <a:p>
            <a:r>
              <a:rPr lang="en-US" altLang="ja-JP" dirty="0"/>
              <a:t>then the window open for you</a:t>
            </a:r>
          </a:p>
          <a:p>
            <a:r>
              <a:rPr kumimoji="1" lang="en-US" altLang="ja-JP" dirty="0"/>
              <a:t>to choose PET and CT.</a:t>
            </a:r>
          </a:p>
          <a:p>
            <a:endParaRPr lang="en-US" altLang="ja-JP" dirty="0"/>
          </a:p>
          <a:p>
            <a:r>
              <a:rPr kumimoji="1" lang="en-US" altLang="ja-JP" dirty="0"/>
              <a:t>Please click 1 PET and 1 CT</a:t>
            </a:r>
          </a:p>
          <a:p>
            <a:r>
              <a:rPr kumimoji="1" lang="en-US" altLang="ja-JP" dirty="0"/>
              <a:t>and click ‘OK’.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37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CD193C7-78D7-4B79-9B96-8D58CFB8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5" y="591670"/>
            <a:ext cx="8923662" cy="532503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9ED372-1594-49E5-AABB-88A82DF82FA7}"/>
              </a:ext>
            </a:extLst>
          </p:cNvPr>
          <p:cNvSpPr txBox="1"/>
          <p:nvPr/>
        </p:nvSpPr>
        <p:spPr>
          <a:xfrm>
            <a:off x="9165787" y="849854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Files open.</a:t>
            </a:r>
          </a:p>
          <a:p>
            <a:endParaRPr lang="en-US" altLang="ja-JP" dirty="0"/>
          </a:p>
          <a:p>
            <a:r>
              <a:rPr kumimoji="1" lang="en-US" altLang="ja-JP" dirty="0"/>
              <a:t>Click ‘Segmentation</a:t>
            </a:r>
          </a:p>
          <a:p>
            <a:r>
              <a:rPr kumimoji="1" lang="en-US" altLang="ja-JP" dirty="0"/>
              <a:t>Wizard’</a:t>
            </a:r>
            <a:endParaRPr kumimoji="1" lang="ja-JP" altLang="en-US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EFDA9F7-0939-4B1F-A935-B812D5594387}"/>
              </a:ext>
            </a:extLst>
          </p:cNvPr>
          <p:cNvSpPr/>
          <p:nvPr/>
        </p:nvSpPr>
        <p:spPr>
          <a:xfrm>
            <a:off x="2667896" y="333487"/>
            <a:ext cx="376518" cy="677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8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DE0A4E1-E1F0-4929-9386-D0DF3BF4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49" y="671961"/>
            <a:ext cx="3590925" cy="5438775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F99B5BB5-F4BA-4EB4-802C-BA2C2D056713}"/>
              </a:ext>
            </a:extLst>
          </p:cNvPr>
          <p:cNvSpPr/>
          <p:nvPr/>
        </p:nvSpPr>
        <p:spPr>
          <a:xfrm rot="8209804">
            <a:off x="4722608" y="2571076"/>
            <a:ext cx="860612" cy="379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2F8C24-DEE5-47D6-83D5-98E16769C01F}"/>
              </a:ext>
            </a:extLst>
          </p:cNvPr>
          <p:cNvSpPr txBox="1"/>
          <p:nvPr/>
        </p:nvSpPr>
        <p:spPr>
          <a:xfrm>
            <a:off x="7218381" y="1581374"/>
            <a:ext cx="2648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Give a threshold</a:t>
            </a:r>
          </a:p>
          <a:p>
            <a:endParaRPr lang="en-US" altLang="ja-JP" dirty="0"/>
          </a:p>
          <a:p>
            <a:r>
              <a:rPr lang="en-US" altLang="ja-JP" dirty="0"/>
              <a:t>For example, 3 as SUV.</a:t>
            </a:r>
          </a:p>
          <a:p>
            <a:endParaRPr kumimoji="1" lang="en-US" altLang="ja-JP" dirty="0"/>
          </a:p>
          <a:p>
            <a:r>
              <a:rPr lang="en-US" altLang="ja-JP" dirty="0"/>
              <a:t>Then, </a:t>
            </a:r>
            <a:r>
              <a:rPr lang="en-US" altLang="ja-JP" dirty="0" err="1"/>
              <a:t>clicl</a:t>
            </a:r>
            <a:r>
              <a:rPr lang="en-US" altLang="ja-JP" dirty="0"/>
              <a:t> ‘Apply’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59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44B9E21-7229-4331-A7A2-27CBA18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4" y="903642"/>
            <a:ext cx="8116566" cy="484341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5B746D-B8EB-4B3B-8E24-1052290A4A6C}"/>
              </a:ext>
            </a:extLst>
          </p:cNvPr>
          <p:cNvSpPr txBox="1"/>
          <p:nvPr/>
        </p:nvSpPr>
        <p:spPr>
          <a:xfrm>
            <a:off x="8659907" y="1731981"/>
            <a:ext cx="3259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uptake masses above the threshold are shown in blue.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30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489AA3E-1927-49A9-B804-41A68037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90" y="1371306"/>
            <a:ext cx="6548718" cy="35857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12B2B7-D273-4C17-AC6B-1D5DC8B88ACE}"/>
              </a:ext>
            </a:extLst>
          </p:cNvPr>
          <p:cNvSpPr txBox="1"/>
          <p:nvPr/>
        </p:nvSpPr>
        <p:spPr>
          <a:xfrm>
            <a:off x="7164593" y="1914861"/>
            <a:ext cx="4270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Please view the whole body, and discriminate tumor from normal uptakes.</a:t>
            </a:r>
          </a:p>
          <a:p>
            <a:endParaRPr kumimoji="1" lang="en-US" altLang="ja-JP" dirty="0"/>
          </a:p>
          <a:p>
            <a:r>
              <a:rPr lang="en-US" altLang="ja-JP" dirty="0"/>
              <a:t>Please right click on tumor mass to change the color into red.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2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2AC50-F354-46B1-B388-75323887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0" y="1030045"/>
            <a:ext cx="7835595" cy="443484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10393E-4113-4802-AF0F-3918549FDEA1}"/>
              </a:ext>
            </a:extLst>
          </p:cNvPr>
          <p:cNvSpPr txBox="1"/>
          <p:nvPr/>
        </p:nvSpPr>
        <p:spPr>
          <a:xfrm>
            <a:off x="8337177" y="1420009"/>
            <a:ext cx="3664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 you chose all the tumor masses, then click ‘Summary’ to open a summary window.</a:t>
            </a:r>
          </a:p>
          <a:p>
            <a:endParaRPr lang="en-US" altLang="ja-JP" dirty="0"/>
          </a:p>
          <a:p>
            <a:r>
              <a:rPr kumimoji="1" lang="en-US" altLang="ja-JP" dirty="0"/>
              <a:t>Copy and paste on Excel, and you can see the results in a better style.</a:t>
            </a:r>
          </a:p>
          <a:p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DBC8C10-B2C2-402F-AA0A-C605AF96E142}"/>
              </a:ext>
            </a:extLst>
          </p:cNvPr>
          <p:cNvSpPr/>
          <p:nvPr/>
        </p:nvSpPr>
        <p:spPr>
          <a:xfrm rot="8209804">
            <a:off x="6081509" y="797722"/>
            <a:ext cx="860612" cy="379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170</Words>
  <Application>Microsoft Office PowerPoint</Application>
  <PresentationFormat>ワイド画面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How to use Metavol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Metavol</dc:title>
  <dc:creator>Kenji Hirata</dc:creator>
  <cp:lastModifiedBy>Kenji Hirata</cp:lastModifiedBy>
  <cp:revision>2</cp:revision>
  <dcterms:created xsi:type="dcterms:W3CDTF">2017-07-26T19:45:51Z</dcterms:created>
  <dcterms:modified xsi:type="dcterms:W3CDTF">2017-07-26T20:03:19Z</dcterms:modified>
</cp:coreProperties>
</file>