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C46F3-0DE3-433E-89A2-0AFB4E5B8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69F945C-5018-44A0-A7D9-B1E974EA3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879E1-A421-4D5A-82B0-550C9860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81C201-C282-44F9-97C4-ED9AECE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A2665-F2C0-4ED0-A40D-1B355563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0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6C37A-52D5-4EBE-8090-DA27A37D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1E549D-F8C5-4D59-BABE-F8B7AEEC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8D6CB-51B6-494D-BA5D-9BC4D6CB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4C65FD-BE43-41E8-A7CE-2C617450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604BF-6FE7-4472-B6E1-E74E854A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6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35BF9DE-A07F-420E-B040-9C40AE5E1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4A3DC3-E354-48A1-8A07-46570CA8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6F0D1-892B-43B1-AE25-2B601848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D6EF7-EC24-4415-B5CD-E1186B58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9FBD5-190C-4D2B-8E7F-BA8B63DC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75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29D59-D240-4528-AC4A-9F324148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7BD9DD-FD46-47E4-9677-C2455FD7F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7C52D-E80D-4E39-A5A4-7567E047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3CE4B-B13A-440F-8987-7A946AC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3269E-E070-4455-A4A8-C9DFDAC4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22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154E7-5726-42B9-A684-FDF9FE90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AFCC9-06E8-4834-9584-FE0CF645F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FC7C2-6B23-4F81-8CB7-A234C54A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BF3F5A-0503-4528-A0DB-82214F95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656BB1-87EB-4C66-8169-CE76692C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9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53A04-63B8-47EC-9C51-6CF33F0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58B92-602B-42FB-8344-A34B1D77E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D30BC-3EFB-489E-A446-46F39201C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C7DBD-F07C-4638-B447-37C0EEB1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BED903-5567-4635-8479-A0B9F16B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D00264-D55F-4F24-8EE7-752CD161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9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74A0-A7F9-4DF2-A0BC-C6E2387A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011304-F6F3-4F08-8402-FCBC09057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2069DE-6C9B-44E0-9385-E658E1E4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9DD78E-31C6-4D52-9915-FEF4A0EBC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2F9E2B-FA30-4554-8760-32AC0E3B6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BEE5CF-137F-4DB7-8FCE-250E1F1A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DB9D67-7937-48F6-9E38-7560D870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523701-94AE-452D-B606-914C2114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1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59289-738C-4878-84D4-5264122C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B043697-D9E2-4491-A2A1-949633D9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9FE067-174F-4F4F-9C28-ACA82DB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70EDC2-2777-4ED5-B8C2-216F1551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18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FD50E5-5090-4B81-9CD4-62516871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153018-5CC0-4CF1-B99A-ACF9121B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C5E12D-B52F-45F9-9914-993ACA0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69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44445-B83E-4DE5-9F47-B312FC37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E761E-65A8-492E-95D1-359F2BAD6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FD45CE-7346-422A-830F-DF6A292DE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60E47-EE1E-445C-8028-1A0EA205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DEA7A2-C184-4BF6-AEDC-52183031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94F7DF-3459-413F-868B-E4AC9842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79AFC-7D46-457C-B887-DF83A08D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408EDC-0BA4-41CE-8A0D-EE23DBD51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3BC838-5118-4A41-80DA-07955D928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C99F1-5756-4296-AA20-75C3C78D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7FABFB-60F2-4B89-B9B3-80624240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8C6C4-7378-4F55-85BD-47E78F5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2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519221-FE48-4559-A51E-A6A32CAB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D8F4C6-20D6-41E5-8752-3A194A42A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3382B2-5F54-469A-80F4-716FEF202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BAAA-F962-4822-B4A4-A2CAB13574CE}" type="datetimeFigureOut">
              <a:rPr kumimoji="1" lang="ja-JP" altLang="en-US" smtClean="0"/>
              <a:t>2017/7/28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2D404-193A-48F7-89E7-0100AE012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478DF-EAFA-4EF1-9AD4-745BAA043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7B6D-ACF3-437C-9F9B-8F6DAB958D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BACCB-9711-4A27-BE98-4E77CEE4A8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How to use Metavol</a:t>
            </a:r>
            <a:br>
              <a:rPr kumimoji="1" lang="en-US" altLang="ja-JP" dirty="0"/>
            </a:br>
            <a:r>
              <a:rPr kumimoji="1" lang="en-US" altLang="ja-JP" dirty="0"/>
              <a:t>Separating tumor from non-tumor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8F50330D-E565-44F8-874F-5E74725D00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July 28, 2017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2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2A9408B-6847-40F5-822D-C236C06F6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0" y="165370"/>
            <a:ext cx="6553225" cy="3910519"/>
          </a:xfrm>
          <a:prstGeom prst="rect">
            <a:avLst/>
          </a:prstGeom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B369347A-4B15-48F4-9AB3-7E2504B4FE82}"/>
              </a:ext>
            </a:extLst>
          </p:cNvPr>
          <p:cNvSpPr/>
          <p:nvPr/>
        </p:nvSpPr>
        <p:spPr>
          <a:xfrm rot="19849129">
            <a:off x="1669389" y="1617683"/>
            <a:ext cx="340469" cy="252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CC41A31-331F-4544-B125-61E1D42BC10B}"/>
              </a:ext>
            </a:extLst>
          </p:cNvPr>
          <p:cNvSpPr/>
          <p:nvPr/>
        </p:nvSpPr>
        <p:spPr>
          <a:xfrm rot="8957012">
            <a:off x="2361369" y="1123412"/>
            <a:ext cx="340469" cy="252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818CD4-7843-4EE0-9678-8EB3D1836389}"/>
              </a:ext>
            </a:extLst>
          </p:cNvPr>
          <p:cNvSpPr txBox="1"/>
          <p:nvPr/>
        </p:nvSpPr>
        <p:spPr>
          <a:xfrm>
            <a:off x="6969211" y="280086"/>
            <a:ext cx="47449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case has </a:t>
            </a:r>
            <a:r>
              <a:rPr lang="en-US" altLang="ja-JP" dirty="0"/>
              <a:t>metastatic</a:t>
            </a:r>
            <a:r>
              <a:rPr kumimoji="1" lang="en-US" altLang="ja-JP" dirty="0"/>
              <a:t> bone tumor (green arrow) that is close to the bladder (yellow arrow).</a:t>
            </a:r>
          </a:p>
          <a:p>
            <a:r>
              <a:rPr lang="en-US" altLang="ja-JP" dirty="0"/>
              <a:t>Using SUV&gt;3 as the threshold, these two parts make a big mass.</a:t>
            </a:r>
          </a:p>
          <a:p>
            <a:endParaRPr kumimoji="1" lang="en-US" altLang="ja-JP" dirty="0"/>
          </a:p>
          <a:p>
            <a:r>
              <a:rPr lang="en-US" altLang="ja-JP" dirty="0"/>
              <a:t>To separate them, try the following.</a:t>
            </a:r>
          </a:p>
          <a:p>
            <a:endParaRPr kumimoji="1" lang="en-US" altLang="ja-JP" dirty="0"/>
          </a:p>
          <a:p>
            <a:pPr marL="342900" indent="-342900">
              <a:buAutoNum type="arabicPeriod"/>
            </a:pPr>
            <a:r>
              <a:rPr lang="en-US" altLang="ja-JP" dirty="0"/>
              <a:t>Click ‘1’ (in the red circle)</a:t>
            </a:r>
          </a:p>
          <a:p>
            <a:pPr marL="342900" indent="-342900">
              <a:buAutoNum type="arabicPeriod"/>
            </a:pPr>
            <a:r>
              <a:rPr lang="en-US" altLang="ja-JP" dirty="0"/>
              <a:t>Click inside the bladder</a:t>
            </a:r>
          </a:p>
          <a:p>
            <a:pPr marL="342900" indent="-342900">
              <a:buAutoNum type="arabicPeriod"/>
            </a:pPr>
            <a:r>
              <a:rPr kumimoji="1" lang="en-US" altLang="ja-JP" dirty="0"/>
              <a:t>Click ‘Place Normal ROI’ (in the yellow circle)</a:t>
            </a:r>
          </a:p>
          <a:p>
            <a:pPr marL="342900" indent="-342900">
              <a:buAutoNum type="arabicPeriod"/>
            </a:pPr>
            <a:r>
              <a:rPr lang="en-US" altLang="ja-JP" dirty="0"/>
              <a:t>Click inside the bone meta lesion</a:t>
            </a:r>
          </a:p>
          <a:p>
            <a:pPr marL="342900" indent="-342900">
              <a:buFontTx/>
              <a:buAutoNum type="arabicPeriod"/>
            </a:pPr>
            <a:r>
              <a:rPr lang="en-US" altLang="ja-JP" dirty="0"/>
              <a:t>Click ‘Place Normal ROI’ (in the yellow circle)</a:t>
            </a:r>
          </a:p>
          <a:p>
            <a:pPr marL="342900" indent="-342900">
              <a:buAutoNum type="arabicPeriod"/>
            </a:pPr>
            <a:r>
              <a:rPr lang="en-US" altLang="ja-JP" dirty="0"/>
              <a:t>ROI Menu (blue circle) -&gt; Auto separation</a:t>
            </a:r>
          </a:p>
          <a:p>
            <a:pPr marL="342900" indent="-342900">
              <a:buAutoNum type="arabicPeriod"/>
            </a:pPr>
            <a:endParaRPr kumimoji="1" lang="en-US" altLang="ja-JP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76E8041-6F37-4321-B06B-F58C904D05B1}"/>
              </a:ext>
            </a:extLst>
          </p:cNvPr>
          <p:cNvSpPr/>
          <p:nvPr/>
        </p:nvSpPr>
        <p:spPr>
          <a:xfrm>
            <a:off x="197709" y="2257167"/>
            <a:ext cx="271848" cy="2636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21406C1-9907-4221-A101-4233FCFAC765}"/>
              </a:ext>
            </a:extLst>
          </p:cNvPr>
          <p:cNvSpPr/>
          <p:nvPr/>
        </p:nvSpPr>
        <p:spPr>
          <a:xfrm>
            <a:off x="271880" y="438445"/>
            <a:ext cx="271848" cy="263611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244FAA9-1B79-44D5-8A3C-FC3482BAFCF4}"/>
              </a:ext>
            </a:extLst>
          </p:cNvPr>
          <p:cNvSpPr/>
          <p:nvPr/>
        </p:nvSpPr>
        <p:spPr>
          <a:xfrm>
            <a:off x="1002130" y="187976"/>
            <a:ext cx="271848" cy="263611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057A60-6F52-4E6B-A282-5E5D7EE7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7" y="131805"/>
            <a:ext cx="4840486" cy="288847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E7B4A2-3F3B-4147-8683-C6020B20428D}"/>
              </a:ext>
            </a:extLst>
          </p:cNvPr>
          <p:cNvSpPr txBox="1"/>
          <p:nvPr/>
        </p:nvSpPr>
        <p:spPr>
          <a:xfrm>
            <a:off x="5441969" y="1282035"/>
            <a:ext cx="4744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successfully done, the computer colors bladder and bone meta lesion in different colors.</a:t>
            </a:r>
          </a:p>
          <a:p>
            <a:endParaRPr lang="en-US" altLang="ja-JP" dirty="0"/>
          </a:p>
          <a:p>
            <a:r>
              <a:rPr kumimoji="1" lang="en-US" altLang="ja-JP" dirty="0"/>
              <a:t>Then, right click them to change color into red (tumor) or blue (physiological).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F36C755-4F10-44C4-9628-B9D2572F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7" y="3526463"/>
            <a:ext cx="4784192" cy="2854881"/>
          </a:xfrm>
          <a:prstGeom prst="rect">
            <a:avLst/>
          </a:prstGeom>
        </p:spPr>
      </p:pic>
      <p:sp>
        <p:nvSpPr>
          <p:cNvPr id="5" name="矢印: 下 4">
            <a:extLst>
              <a:ext uri="{FF2B5EF4-FFF2-40B4-BE49-F238E27FC236}">
                <a16:creationId xmlns:a16="http://schemas.microsoft.com/office/drawing/2014/main" id="{624647C4-AF55-4BC8-82E3-D9CA2A4C05BD}"/>
              </a:ext>
            </a:extLst>
          </p:cNvPr>
          <p:cNvSpPr/>
          <p:nvPr/>
        </p:nvSpPr>
        <p:spPr>
          <a:xfrm>
            <a:off x="2081719" y="2898843"/>
            <a:ext cx="992221" cy="1060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29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139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How to use Metavol Separating tumor from non-tumor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Kenji Hirata</dc:creator>
  <cp:lastModifiedBy>Kenji Hirata</cp:lastModifiedBy>
  <cp:revision>6</cp:revision>
  <dcterms:created xsi:type="dcterms:W3CDTF">2017-07-28T13:01:31Z</dcterms:created>
  <dcterms:modified xsi:type="dcterms:W3CDTF">2017-07-28T13:12:55Z</dcterms:modified>
</cp:coreProperties>
</file>