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4" r:id="rId8"/>
    <p:sldId id="269" r:id="rId9"/>
    <p:sldId id="263" r:id="rId10"/>
    <p:sldId id="262" r:id="rId11"/>
    <p:sldId id="265" r:id="rId12"/>
    <p:sldId id="268" r:id="rId13"/>
    <p:sldId id="266" r:id="rId14"/>
    <p:sldId id="267"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p:scale>
          <a:sx n="100" d="100"/>
          <a:sy n="100" d="100"/>
        </p:scale>
        <p:origin x="2396" y="15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A274DB-FF3E-4CA0-BB39-2064F946BE4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5F012BFB-BD2F-41A6-9ADD-8B2D8A0112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A06D0FF-1EA5-49E1-AABB-03A27E478836}"/>
              </a:ext>
            </a:extLst>
          </p:cNvPr>
          <p:cNvSpPr>
            <a:spLocks noGrp="1"/>
          </p:cNvSpPr>
          <p:nvPr>
            <p:ph type="dt" sz="half" idx="10"/>
          </p:nvPr>
        </p:nvSpPr>
        <p:spPr/>
        <p:txBody>
          <a:bodyPr/>
          <a:lstStyle/>
          <a:p>
            <a:fld id="{2C1D7A9C-E9BF-4880-B7FE-97B92C2F93DE}" type="datetimeFigureOut">
              <a:rPr kumimoji="1" lang="ja-JP" altLang="en-US" smtClean="0"/>
              <a:t>2017/12/23</a:t>
            </a:fld>
            <a:endParaRPr kumimoji="1" lang="ja-JP" altLang="en-US"/>
          </a:p>
        </p:txBody>
      </p:sp>
      <p:sp>
        <p:nvSpPr>
          <p:cNvPr id="5" name="フッター プレースホルダー 4">
            <a:extLst>
              <a:ext uri="{FF2B5EF4-FFF2-40B4-BE49-F238E27FC236}">
                <a16:creationId xmlns:a16="http://schemas.microsoft.com/office/drawing/2014/main" id="{0E529D5D-1F43-4FAC-8380-EC5153E217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27F23C1-F052-4B5F-B9E6-756F82677838}"/>
              </a:ext>
            </a:extLst>
          </p:cNvPr>
          <p:cNvSpPr>
            <a:spLocks noGrp="1"/>
          </p:cNvSpPr>
          <p:nvPr>
            <p:ph type="sldNum" sz="quarter" idx="12"/>
          </p:nvPr>
        </p:nvSpPr>
        <p:spPr/>
        <p:txBody>
          <a:bodyPr/>
          <a:lstStyle/>
          <a:p>
            <a:fld id="{D384B2E7-AC3B-4756-AA26-E58D161482A8}" type="slidenum">
              <a:rPr kumimoji="1" lang="ja-JP" altLang="en-US" smtClean="0"/>
              <a:t>‹#›</a:t>
            </a:fld>
            <a:endParaRPr kumimoji="1" lang="ja-JP" altLang="en-US"/>
          </a:p>
        </p:txBody>
      </p:sp>
    </p:spTree>
    <p:extLst>
      <p:ext uri="{BB962C8B-B14F-4D97-AF65-F5344CB8AC3E}">
        <p14:creationId xmlns:p14="http://schemas.microsoft.com/office/powerpoint/2010/main" val="1720484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D1D05B-1569-4F38-B4F7-F62557E0955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F0AD6F8-65AC-48EE-BEB5-8C09D4DCA0E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A4F03FF-DDD7-4596-B1F5-8F61DFB212F5}"/>
              </a:ext>
            </a:extLst>
          </p:cNvPr>
          <p:cNvSpPr>
            <a:spLocks noGrp="1"/>
          </p:cNvSpPr>
          <p:nvPr>
            <p:ph type="dt" sz="half" idx="10"/>
          </p:nvPr>
        </p:nvSpPr>
        <p:spPr/>
        <p:txBody>
          <a:bodyPr/>
          <a:lstStyle/>
          <a:p>
            <a:fld id="{2C1D7A9C-E9BF-4880-B7FE-97B92C2F93DE}" type="datetimeFigureOut">
              <a:rPr kumimoji="1" lang="ja-JP" altLang="en-US" smtClean="0"/>
              <a:t>2017/12/23</a:t>
            </a:fld>
            <a:endParaRPr kumimoji="1" lang="ja-JP" altLang="en-US"/>
          </a:p>
        </p:txBody>
      </p:sp>
      <p:sp>
        <p:nvSpPr>
          <p:cNvPr id="5" name="フッター プレースホルダー 4">
            <a:extLst>
              <a:ext uri="{FF2B5EF4-FFF2-40B4-BE49-F238E27FC236}">
                <a16:creationId xmlns:a16="http://schemas.microsoft.com/office/drawing/2014/main" id="{3CF7ADCB-B54A-4E44-A778-00A4E280CE4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C6E87A-EB47-494C-9DD2-ED393B1EF17A}"/>
              </a:ext>
            </a:extLst>
          </p:cNvPr>
          <p:cNvSpPr>
            <a:spLocks noGrp="1"/>
          </p:cNvSpPr>
          <p:nvPr>
            <p:ph type="sldNum" sz="quarter" idx="12"/>
          </p:nvPr>
        </p:nvSpPr>
        <p:spPr/>
        <p:txBody>
          <a:bodyPr/>
          <a:lstStyle/>
          <a:p>
            <a:fld id="{D384B2E7-AC3B-4756-AA26-E58D161482A8}" type="slidenum">
              <a:rPr kumimoji="1" lang="ja-JP" altLang="en-US" smtClean="0"/>
              <a:t>‹#›</a:t>
            </a:fld>
            <a:endParaRPr kumimoji="1" lang="ja-JP" altLang="en-US"/>
          </a:p>
        </p:txBody>
      </p:sp>
    </p:spTree>
    <p:extLst>
      <p:ext uri="{BB962C8B-B14F-4D97-AF65-F5344CB8AC3E}">
        <p14:creationId xmlns:p14="http://schemas.microsoft.com/office/powerpoint/2010/main" val="3269270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6619991-A841-43DC-9CBE-1CB926B9EA4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9A6B38E-EF79-45D0-9083-3355C21BBFA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002805-9AD5-436C-9DE2-66EEDC20A099}"/>
              </a:ext>
            </a:extLst>
          </p:cNvPr>
          <p:cNvSpPr>
            <a:spLocks noGrp="1"/>
          </p:cNvSpPr>
          <p:nvPr>
            <p:ph type="dt" sz="half" idx="10"/>
          </p:nvPr>
        </p:nvSpPr>
        <p:spPr/>
        <p:txBody>
          <a:bodyPr/>
          <a:lstStyle/>
          <a:p>
            <a:fld id="{2C1D7A9C-E9BF-4880-B7FE-97B92C2F93DE}" type="datetimeFigureOut">
              <a:rPr kumimoji="1" lang="ja-JP" altLang="en-US" smtClean="0"/>
              <a:t>2017/12/23</a:t>
            </a:fld>
            <a:endParaRPr kumimoji="1" lang="ja-JP" altLang="en-US"/>
          </a:p>
        </p:txBody>
      </p:sp>
      <p:sp>
        <p:nvSpPr>
          <p:cNvPr id="5" name="フッター プレースホルダー 4">
            <a:extLst>
              <a:ext uri="{FF2B5EF4-FFF2-40B4-BE49-F238E27FC236}">
                <a16:creationId xmlns:a16="http://schemas.microsoft.com/office/drawing/2014/main" id="{2618DDF5-DA9A-44C3-B475-967179333B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9EB6F1-8CF6-4E8D-B2A8-6AF147E2E19D}"/>
              </a:ext>
            </a:extLst>
          </p:cNvPr>
          <p:cNvSpPr>
            <a:spLocks noGrp="1"/>
          </p:cNvSpPr>
          <p:nvPr>
            <p:ph type="sldNum" sz="quarter" idx="12"/>
          </p:nvPr>
        </p:nvSpPr>
        <p:spPr/>
        <p:txBody>
          <a:bodyPr/>
          <a:lstStyle/>
          <a:p>
            <a:fld id="{D384B2E7-AC3B-4756-AA26-E58D161482A8}" type="slidenum">
              <a:rPr kumimoji="1" lang="ja-JP" altLang="en-US" smtClean="0"/>
              <a:t>‹#›</a:t>
            </a:fld>
            <a:endParaRPr kumimoji="1" lang="ja-JP" altLang="en-US"/>
          </a:p>
        </p:txBody>
      </p:sp>
    </p:spTree>
    <p:extLst>
      <p:ext uri="{BB962C8B-B14F-4D97-AF65-F5344CB8AC3E}">
        <p14:creationId xmlns:p14="http://schemas.microsoft.com/office/powerpoint/2010/main" val="3382077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8F6D5A-369B-4321-AE58-B0628D0D445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44C16C-CAA3-4067-8AAC-07D0F4BA191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05222F-BB5C-4327-B319-9728320F5FF0}"/>
              </a:ext>
            </a:extLst>
          </p:cNvPr>
          <p:cNvSpPr>
            <a:spLocks noGrp="1"/>
          </p:cNvSpPr>
          <p:nvPr>
            <p:ph type="dt" sz="half" idx="10"/>
          </p:nvPr>
        </p:nvSpPr>
        <p:spPr/>
        <p:txBody>
          <a:bodyPr/>
          <a:lstStyle/>
          <a:p>
            <a:fld id="{2C1D7A9C-E9BF-4880-B7FE-97B92C2F93DE}" type="datetimeFigureOut">
              <a:rPr kumimoji="1" lang="ja-JP" altLang="en-US" smtClean="0"/>
              <a:t>2017/12/23</a:t>
            </a:fld>
            <a:endParaRPr kumimoji="1" lang="ja-JP" altLang="en-US"/>
          </a:p>
        </p:txBody>
      </p:sp>
      <p:sp>
        <p:nvSpPr>
          <p:cNvPr id="5" name="フッター プレースホルダー 4">
            <a:extLst>
              <a:ext uri="{FF2B5EF4-FFF2-40B4-BE49-F238E27FC236}">
                <a16:creationId xmlns:a16="http://schemas.microsoft.com/office/drawing/2014/main" id="{E7973D28-D2C9-481A-900F-470C2539BEC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207BD5-F383-47B8-A8B7-6B2D58BF67DE}"/>
              </a:ext>
            </a:extLst>
          </p:cNvPr>
          <p:cNvSpPr>
            <a:spLocks noGrp="1"/>
          </p:cNvSpPr>
          <p:nvPr>
            <p:ph type="sldNum" sz="quarter" idx="12"/>
          </p:nvPr>
        </p:nvSpPr>
        <p:spPr/>
        <p:txBody>
          <a:bodyPr/>
          <a:lstStyle/>
          <a:p>
            <a:fld id="{D384B2E7-AC3B-4756-AA26-E58D161482A8}" type="slidenum">
              <a:rPr kumimoji="1" lang="ja-JP" altLang="en-US" smtClean="0"/>
              <a:t>‹#›</a:t>
            </a:fld>
            <a:endParaRPr kumimoji="1" lang="ja-JP" altLang="en-US"/>
          </a:p>
        </p:txBody>
      </p:sp>
    </p:spTree>
    <p:extLst>
      <p:ext uri="{BB962C8B-B14F-4D97-AF65-F5344CB8AC3E}">
        <p14:creationId xmlns:p14="http://schemas.microsoft.com/office/powerpoint/2010/main" val="3178242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40F44C-BD02-432B-B05F-1BDF9EA1097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C7D553-5AD5-4B58-90D3-54EDC80023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0C59834-55D9-4593-8972-707B886D15AD}"/>
              </a:ext>
            </a:extLst>
          </p:cNvPr>
          <p:cNvSpPr>
            <a:spLocks noGrp="1"/>
          </p:cNvSpPr>
          <p:nvPr>
            <p:ph type="dt" sz="half" idx="10"/>
          </p:nvPr>
        </p:nvSpPr>
        <p:spPr/>
        <p:txBody>
          <a:bodyPr/>
          <a:lstStyle/>
          <a:p>
            <a:fld id="{2C1D7A9C-E9BF-4880-B7FE-97B92C2F93DE}" type="datetimeFigureOut">
              <a:rPr kumimoji="1" lang="ja-JP" altLang="en-US" smtClean="0"/>
              <a:t>2017/12/23</a:t>
            </a:fld>
            <a:endParaRPr kumimoji="1" lang="ja-JP" altLang="en-US"/>
          </a:p>
        </p:txBody>
      </p:sp>
      <p:sp>
        <p:nvSpPr>
          <p:cNvPr id="5" name="フッター プレースホルダー 4">
            <a:extLst>
              <a:ext uri="{FF2B5EF4-FFF2-40B4-BE49-F238E27FC236}">
                <a16:creationId xmlns:a16="http://schemas.microsoft.com/office/drawing/2014/main" id="{08DA24B1-67E3-4D44-B430-3B343B653EC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0155D1F-B885-4C66-AD92-C64B15F92F2F}"/>
              </a:ext>
            </a:extLst>
          </p:cNvPr>
          <p:cNvSpPr>
            <a:spLocks noGrp="1"/>
          </p:cNvSpPr>
          <p:nvPr>
            <p:ph type="sldNum" sz="quarter" idx="12"/>
          </p:nvPr>
        </p:nvSpPr>
        <p:spPr/>
        <p:txBody>
          <a:bodyPr/>
          <a:lstStyle/>
          <a:p>
            <a:fld id="{D384B2E7-AC3B-4756-AA26-E58D161482A8}" type="slidenum">
              <a:rPr kumimoji="1" lang="ja-JP" altLang="en-US" smtClean="0"/>
              <a:t>‹#›</a:t>
            </a:fld>
            <a:endParaRPr kumimoji="1" lang="ja-JP" altLang="en-US"/>
          </a:p>
        </p:txBody>
      </p:sp>
    </p:spTree>
    <p:extLst>
      <p:ext uri="{BB962C8B-B14F-4D97-AF65-F5344CB8AC3E}">
        <p14:creationId xmlns:p14="http://schemas.microsoft.com/office/powerpoint/2010/main" val="366178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A5C162-22F0-4055-967F-8DBEDAA41EC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6B26841-9256-411E-8521-3F9C6DD176B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C60B7B2-2F0A-46E3-B1E4-165FCD13934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CFD5F7D-8090-42EE-83A8-0E991C197FEC}"/>
              </a:ext>
            </a:extLst>
          </p:cNvPr>
          <p:cNvSpPr>
            <a:spLocks noGrp="1"/>
          </p:cNvSpPr>
          <p:nvPr>
            <p:ph type="dt" sz="half" idx="10"/>
          </p:nvPr>
        </p:nvSpPr>
        <p:spPr/>
        <p:txBody>
          <a:bodyPr/>
          <a:lstStyle/>
          <a:p>
            <a:fld id="{2C1D7A9C-E9BF-4880-B7FE-97B92C2F93DE}" type="datetimeFigureOut">
              <a:rPr kumimoji="1" lang="ja-JP" altLang="en-US" smtClean="0"/>
              <a:t>2017/12/23</a:t>
            </a:fld>
            <a:endParaRPr kumimoji="1" lang="ja-JP" altLang="en-US"/>
          </a:p>
        </p:txBody>
      </p:sp>
      <p:sp>
        <p:nvSpPr>
          <p:cNvPr id="6" name="フッター プレースホルダー 5">
            <a:extLst>
              <a:ext uri="{FF2B5EF4-FFF2-40B4-BE49-F238E27FC236}">
                <a16:creationId xmlns:a16="http://schemas.microsoft.com/office/drawing/2014/main" id="{409C7FE2-4FED-4D8F-8867-6857DBC3C1C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EB23358-37E3-4970-842D-C13EAB3FB1CF}"/>
              </a:ext>
            </a:extLst>
          </p:cNvPr>
          <p:cNvSpPr>
            <a:spLocks noGrp="1"/>
          </p:cNvSpPr>
          <p:nvPr>
            <p:ph type="sldNum" sz="quarter" idx="12"/>
          </p:nvPr>
        </p:nvSpPr>
        <p:spPr/>
        <p:txBody>
          <a:bodyPr/>
          <a:lstStyle/>
          <a:p>
            <a:fld id="{D384B2E7-AC3B-4756-AA26-E58D161482A8}" type="slidenum">
              <a:rPr kumimoji="1" lang="ja-JP" altLang="en-US" smtClean="0"/>
              <a:t>‹#›</a:t>
            </a:fld>
            <a:endParaRPr kumimoji="1" lang="ja-JP" altLang="en-US"/>
          </a:p>
        </p:txBody>
      </p:sp>
    </p:spTree>
    <p:extLst>
      <p:ext uri="{BB962C8B-B14F-4D97-AF65-F5344CB8AC3E}">
        <p14:creationId xmlns:p14="http://schemas.microsoft.com/office/powerpoint/2010/main" val="305078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278A8D-7FDF-4AFA-8642-96F127602C1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ADDA800-94D3-4F30-BF08-F5176B36FD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2061697-3FF2-4FA7-94DD-04E52E0E59B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418B256-B860-4634-BB3E-1DAD844C87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C4C6311-221F-43D7-B3BB-6F9E109F62E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6AC6B12-383C-4BA0-9A9A-C442D1F658C1}"/>
              </a:ext>
            </a:extLst>
          </p:cNvPr>
          <p:cNvSpPr>
            <a:spLocks noGrp="1"/>
          </p:cNvSpPr>
          <p:nvPr>
            <p:ph type="dt" sz="half" idx="10"/>
          </p:nvPr>
        </p:nvSpPr>
        <p:spPr/>
        <p:txBody>
          <a:bodyPr/>
          <a:lstStyle/>
          <a:p>
            <a:fld id="{2C1D7A9C-E9BF-4880-B7FE-97B92C2F93DE}" type="datetimeFigureOut">
              <a:rPr kumimoji="1" lang="ja-JP" altLang="en-US" smtClean="0"/>
              <a:t>2017/12/23</a:t>
            </a:fld>
            <a:endParaRPr kumimoji="1" lang="ja-JP" altLang="en-US"/>
          </a:p>
        </p:txBody>
      </p:sp>
      <p:sp>
        <p:nvSpPr>
          <p:cNvPr id="8" name="フッター プレースホルダー 7">
            <a:extLst>
              <a:ext uri="{FF2B5EF4-FFF2-40B4-BE49-F238E27FC236}">
                <a16:creationId xmlns:a16="http://schemas.microsoft.com/office/drawing/2014/main" id="{B6735FCE-D951-4F8B-BC01-384007380B9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44FB5B5-4F1C-4924-919C-E47A20B235CF}"/>
              </a:ext>
            </a:extLst>
          </p:cNvPr>
          <p:cNvSpPr>
            <a:spLocks noGrp="1"/>
          </p:cNvSpPr>
          <p:nvPr>
            <p:ph type="sldNum" sz="quarter" idx="12"/>
          </p:nvPr>
        </p:nvSpPr>
        <p:spPr/>
        <p:txBody>
          <a:bodyPr/>
          <a:lstStyle/>
          <a:p>
            <a:fld id="{D384B2E7-AC3B-4756-AA26-E58D161482A8}" type="slidenum">
              <a:rPr kumimoji="1" lang="ja-JP" altLang="en-US" smtClean="0"/>
              <a:t>‹#›</a:t>
            </a:fld>
            <a:endParaRPr kumimoji="1" lang="ja-JP" altLang="en-US"/>
          </a:p>
        </p:txBody>
      </p:sp>
    </p:spTree>
    <p:extLst>
      <p:ext uri="{BB962C8B-B14F-4D97-AF65-F5344CB8AC3E}">
        <p14:creationId xmlns:p14="http://schemas.microsoft.com/office/powerpoint/2010/main" val="3777081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06F9F-81ED-4BB4-B1FF-63A2775D1FD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51AAD40-FECF-438C-8DFC-76EEDFFF5B89}"/>
              </a:ext>
            </a:extLst>
          </p:cNvPr>
          <p:cNvSpPr>
            <a:spLocks noGrp="1"/>
          </p:cNvSpPr>
          <p:nvPr>
            <p:ph type="dt" sz="half" idx="10"/>
          </p:nvPr>
        </p:nvSpPr>
        <p:spPr/>
        <p:txBody>
          <a:bodyPr/>
          <a:lstStyle/>
          <a:p>
            <a:fld id="{2C1D7A9C-E9BF-4880-B7FE-97B92C2F93DE}" type="datetimeFigureOut">
              <a:rPr kumimoji="1" lang="ja-JP" altLang="en-US" smtClean="0"/>
              <a:t>2017/12/23</a:t>
            </a:fld>
            <a:endParaRPr kumimoji="1" lang="ja-JP" altLang="en-US"/>
          </a:p>
        </p:txBody>
      </p:sp>
      <p:sp>
        <p:nvSpPr>
          <p:cNvPr id="4" name="フッター プレースホルダー 3">
            <a:extLst>
              <a:ext uri="{FF2B5EF4-FFF2-40B4-BE49-F238E27FC236}">
                <a16:creationId xmlns:a16="http://schemas.microsoft.com/office/drawing/2014/main" id="{5119A88A-2050-4513-82A8-D5519B8445B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6997C34-844E-42BF-AB0E-12784538549C}"/>
              </a:ext>
            </a:extLst>
          </p:cNvPr>
          <p:cNvSpPr>
            <a:spLocks noGrp="1"/>
          </p:cNvSpPr>
          <p:nvPr>
            <p:ph type="sldNum" sz="quarter" idx="12"/>
          </p:nvPr>
        </p:nvSpPr>
        <p:spPr/>
        <p:txBody>
          <a:bodyPr/>
          <a:lstStyle/>
          <a:p>
            <a:fld id="{D384B2E7-AC3B-4756-AA26-E58D161482A8}" type="slidenum">
              <a:rPr kumimoji="1" lang="ja-JP" altLang="en-US" smtClean="0"/>
              <a:t>‹#›</a:t>
            </a:fld>
            <a:endParaRPr kumimoji="1" lang="ja-JP" altLang="en-US"/>
          </a:p>
        </p:txBody>
      </p:sp>
    </p:spTree>
    <p:extLst>
      <p:ext uri="{BB962C8B-B14F-4D97-AF65-F5344CB8AC3E}">
        <p14:creationId xmlns:p14="http://schemas.microsoft.com/office/powerpoint/2010/main" val="249595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36A9C87-E660-48AB-AED9-B3419BF46802}"/>
              </a:ext>
            </a:extLst>
          </p:cNvPr>
          <p:cNvSpPr>
            <a:spLocks noGrp="1"/>
          </p:cNvSpPr>
          <p:nvPr>
            <p:ph type="dt" sz="half" idx="10"/>
          </p:nvPr>
        </p:nvSpPr>
        <p:spPr/>
        <p:txBody>
          <a:bodyPr/>
          <a:lstStyle/>
          <a:p>
            <a:fld id="{2C1D7A9C-E9BF-4880-B7FE-97B92C2F93DE}" type="datetimeFigureOut">
              <a:rPr kumimoji="1" lang="ja-JP" altLang="en-US" smtClean="0"/>
              <a:t>2017/12/23</a:t>
            </a:fld>
            <a:endParaRPr kumimoji="1" lang="ja-JP" altLang="en-US"/>
          </a:p>
        </p:txBody>
      </p:sp>
      <p:sp>
        <p:nvSpPr>
          <p:cNvPr id="3" name="フッター プレースホルダー 2">
            <a:extLst>
              <a:ext uri="{FF2B5EF4-FFF2-40B4-BE49-F238E27FC236}">
                <a16:creationId xmlns:a16="http://schemas.microsoft.com/office/drawing/2014/main" id="{03EB3983-1937-4DE2-9416-203AA8E10DC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2D60178-EF5C-4379-8798-ED5EBA725E24}"/>
              </a:ext>
            </a:extLst>
          </p:cNvPr>
          <p:cNvSpPr>
            <a:spLocks noGrp="1"/>
          </p:cNvSpPr>
          <p:nvPr>
            <p:ph type="sldNum" sz="quarter" idx="12"/>
          </p:nvPr>
        </p:nvSpPr>
        <p:spPr/>
        <p:txBody>
          <a:bodyPr/>
          <a:lstStyle/>
          <a:p>
            <a:fld id="{D384B2E7-AC3B-4756-AA26-E58D161482A8}" type="slidenum">
              <a:rPr kumimoji="1" lang="ja-JP" altLang="en-US" smtClean="0"/>
              <a:t>‹#›</a:t>
            </a:fld>
            <a:endParaRPr kumimoji="1" lang="ja-JP" altLang="en-US"/>
          </a:p>
        </p:txBody>
      </p:sp>
    </p:spTree>
    <p:extLst>
      <p:ext uri="{BB962C8B-B14F-4D97-AF65-F5344CB8AC3E}">
        <p14:creationId xmlns:p14="http://schemas.microsoft.com/office/powerpoint/2010/main" val="2175702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4070DB-1EA0-4438-BAF9-091221FC80C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2C422-15FE-4A0C-BA96-694E8A158B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1AB3D06-5334-4BBD-901A-FAB36D85CB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17FCA14-8E29-4B04-BBD6-F611D2828E0F}"/>
              </a:ext>
            </a:extLst>
          </p:cNvPr>
          <p:cNvSpPr>
            <a:spLocks noGrp="1"/>
          </p:cNvSpPr>
          <p:nvPr>
            <p:ph type="dt" sz="half" idx="10"/>
          </p:nvPr>
        </p:nvSpPr>
        <p:spPr/>
        <p:txBody>
          <a:bodyPr/>
          <a:lstStyle/>
          <a:p>
            <a:fld id="{2C1D7A9C-E9BF-4880-B7FE-97B92C2F93DE}" type="datetimeFigureOut">
              <a:rPr kumimoji="1" lang="ja-JP" altLang="en-US" smtClean="0"/>
              <a:t>2017/12/23</a:t>
            </a:fld>
            <a:endParaRPr kumimoji="1" lang="ja-JP" altLang="en-US"/>
          </a:p>
        </p:txBody>
      </p:sp>
      <p:sp>
        <p:nvSpPr>
          <p:cNvPr id="6" name="フッター プレースホルダー 5">
            <a:extLst>
              <a:ext uri="{FF2B5EF4-FFF2-40B4-BE49-F238E27FC236}">
                <a16:creationId xmlns:a16="http://schemas.microsoft.com/office/drawing/2014/main" id="{A599B89C-D444-4515-92A5-F9C712376C2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F0EE92A-17FD-4598-9A13-AFFC59EE649D}"/>
              </a:ext>
            </a:extLst>
          </p:cNvPr>
          <p:cNvSpPr>
            <a:spLocks noGrp="1"/>
          </p:cNvSpPr>
          <p:nvPr>
            <p:ph type="sldNum" sz="quarter" idx="12"/>
          </p:nvPr>
        </p:nvSpPr>
        <p:spPr/>
        <p:txBody>
          <a:bodyPr/>
          <a:lstStyle/>
          <a:p>
            <a:fld id="{D384B2E7-AC3B-4756-AA26-E58D161482A8}" type="slidenum">
              <a:rPr kumimoji="1" lang="ja-JP" altLang="en-US" smtClean="0"/>
              <a:t>‹#›</a:t>
            </a:fld>
            <a:endParaRPr kumimoji="1" lang="ja-JP" altLang="en-US"/>
          </a:p>
        </p:txBody>
      </p:sp>
    </p:spTree>
    <p:extLst>
      <p:ext uri="{BB962C8B-B14F-4D97-AF65-F5344CB8AC3E}">
        <p14:creationId xmlns:p14="http://schemas.microsoft.com/office/powerpoint/2010/main" val="208065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B2D04B-197D-4D46-913C-9FF5838BDE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4CA06B3-1801-4838-89A6-41E0C8A8EE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D9ED8D7-DA51-457C-B619-D7E149488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0E657CE-BA2E-4DBB-877B-85E6F6F9698D}"/>
              </a:ext>
            </a:extLst>
          </p:cNvPr>
          <p:cNvSpPr>
            <a:spLocks noGrp="1"/>
          </p:cNvSpPr>
          <p:nvPr>
            <p:ph type="dt" sz="half" idx="10"/>
          </p:nvPr>
        </p:nvSpPr>
        <p:spPr/>
        <p:txBody>
          <a:bodyPr/>
          <a:lstStyle/>
          <a:p>
            <a:fld id="{2C1D7A9C-E9BF-4880-B7FE-97B92C2F93DE}" type="datetimeFigureOut">
              <a:rPr kumimoji="1" lang="ja-JP" altLang="en-US" smtClean="0"/>
              <a:t>2017/12/23</a:t>
            </a:fld>
            <a:endParaRPr kumimoji="1" lang="ja-JP" altLang="en-US"/>
          </a:p>
        </p:txBody>
      </p:sp>
      <p:sp>
        <p:nvSpPr>
          <p:cNvPr id="6" name="フッター プレースホルダー 5">
            <a:extLst>
              <a:ext uri="{FF2B5EF4-FFF2-40B4-BE49-F238E27FC236}">
                <a16:creationId xmlns:a16="http://schemas.microsoft.com/office/drawing/2014/main" id="{8D593039-3047-4CB1-ACA5-6CB074FB1E6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82F212C-3343-43F5-8920-0E0D7A2DC8B6}"/>
              </a:ext>
            </a:extLst>
          </p:cNvPr>
          <p:cNvSpPr>
            <a:spLocks noGrp="1"/>
          </p:cNvSpPr>
          <p:nvPr>
            <p:ph type="sldNum" sz="quarter" idx="12"/>
          </p:nvPr>
        </p:nvSpPr>
        <p:spPr/>
        <p:txBody>
          <a:bodyPr/>
          <a:lstStyle/>
          <a:p>
            <a:fld id="{D384B2E7-AC3B-4756-AA26-E58D161482A8}" type="slidenum">
              <a:rPr kumimoji="1" lang="ja-JP" altLang="en-US" smtClean="0"/>
              <a:t>‹#›</a:t>
            </a:fld>
            <a:endParaRPr kumimoji="1" lang="ja-JP" altLang="en-US"/>
          </a:p>
        </p:txBody>
      </p:sp>
    </p:spTree>
    <p:extLst>
      <p:ext uri="{BB962C8B-B14F-4D97-AF65-F5344CB8AC3E}">
        <p14:creationId xmlns:p14="http://schemas.microsoft.com/office/powerpoint/2010/main" val="1390684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D3A50EC-256A-479D-B5C1-FA44F5A999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74D3C9A-0C68-46C5-A68B-338BF140C3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32CFA5-3AE2-4903-9DAB-C03E048C78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1D7A9C-E9BF-4880-B7FE-97B92C2F93DE}" type="datetimeFigureOut">
              <a:rPr kumimoji="1" lang="ja-JP" altLang="en-US" smtClean="0"/>
              <a:t>2017/12/23</a:t>
            </a:fld>
            <a:endParaRPr kumimoji="1" lang="ja-JP" altLang="en-US"/>
          </a:p>
        </p:txBody>
      </p:sp>
      <p:sp>
        <p:nvSpPr>
          <p:cNvPr id="5" name="フッター プレースホルダー 4">
            <a:extLst>
              <a:ext uri="{FF2B5EF4-FFF2-40B4-BE49-F238E27FC236}">
                <a16:creationId xmlns:a16="http://schemas.microsoft.com/office/drawing/2014/main" id="{B87D4EFA-8A1E-4186-B7D2-DA56639E34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6A1B270-FF40-4CA7-94A2-40B75F6DA5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84B2E7-AC3B-4756-AA26-E58D161482A8}" type="slidenum">
              <a:rPr kumimoji="1" lang="ja-JP" altLang="en-US" smtClean="0"/>
              <a:t>‹#›</a:t>
            </a:fld>
            <a:endParaRPr kumimoji="1" lang="ja-JP" altLang="en-US"/>
          </a:p>
        </p:txBody>
      </p:sp>
    </p:spTree>
    <p:extLst>
      <p:ext uri="{BB962C8B-B14F-4D97-AF65-F5344CB8AC3E}">
        <p14:creationId xmlns:p14="http://schemas.microsoft.com/office/powerpoint/2010/main" val="3563358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anaconda.com/downloa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905BA41-EE6E-4F80-8636-447F22DD72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87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Oval 72">
            <a:extLst>
              <a:ext uri="{FF2B5EF4-FFF2-40B4-BE49-F238E27FC236}">
                <a16:creationId xmlns:a16="http://schemas.microsoft.com/office/drawing/2014/main" id="{CD7549B2-EE05-4558-8C64-AC46755F2B2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a:solidFill>
              <a:srgbClr val="FBB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https://sites.google.com/site/metavolapp/_/rsrc/1468743672991/home/Capture.JPG?height=98&amp;width=400">
            <a:extLst>
              <a:ext uri="{FF2B5EF4-FFF2-40B4-BE49-F238E27FC236}">
                <a16:creationId xmlns:a16="http://schemas.microsoft.com/office/drawing/2014/main" id="{B87ADD2A-B9D4-4674-BF07-DF4EB8A1C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7115" y="1773411"/>
            <a:ext cx="1517772" cy="371854"/>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82D5EEEA-70AF-4947-98B4-CD77A61B4796}"/>
              </a:ext>
            </a:extLst>
          </p:cNvPr>
          <p:cNvSpPr>
            <a:spLocks noGrp="1"/>
          </p:cNvSpPr>
          <p:nvPr>
            <p:ph type="ctrTitle"/>
          </p:nvPr>
        </p:nvSpPr>
        <p:spPr>
          <a:xfrm>
            <a:off x="1848465" y="3298722"/>
            <a:ext cx="8495070" cy="1784402"/>
          </a:xfrm>
        </p:spPr>
        <p:txBody>
          <a:bodyPr anchor="b">
            <a:normAutofit/>
          </a:bodyPr>
          <a:lstStyle/>
          <a:p>
            <a:r>
              <a:rPr lang="ja-JP" altLang="en-US" dirty="0">
                <a:solidFill>
                  <a:srgbClr val="FFFFFF"/>
                </a:solidFill>
              </a:rPr>
              <a:t>テクスチャー解析のためのボクセル抽出手順</a:t>
            </a:r>
            <a:endParaRPr kumimoji="1" lang="ja-JP" altLang="en-US" dirty="0">
              <a:solidFill>
                <a:srgbClr val="FFFFFF"/>
              </a:solidFill>
            </a:endParaRPr>
          </a:p>
        </p:txBody>
      </p:sp>
      <p:sp>
        <p:nvSpPr>
          <p:cNvPr id="3" name="サブタイトル 2">
            <a:extLst>
              <a:ext uri="{FF2B5EF4-FFF2-40B4-BE49-F238E27FC236}">
                <a16:creationId xmlns:a16="http://schemas.microsoft.com/office/drawing/2014/main" id="{395CF95B-6729-4188-AE89-7202617AFCED}"/>
              </a:ext>
            </a:extLst>
          </p:cNvPr>
          <p:cNvSpPr>
            <a:spLocks noGrp="1"/>
          </p:cNvSpPr>
          <p:nvPr>
            <p:ph type="subTitle" idx="1"/>
          </p:nvPr>
        </p:nvSpPr>
        <p:spPr>
          <a:xfrm>
            <a:off x="1848465" y="5258851"/>
            <a:ext cx="8495070" cy="904005"/>
          </a:xfrm>
        </p:spPr>
        <p:txBody>
          <a:bodyPr>
            <a:normAutofit/>
          </a:bodyPr>
          <a:lstStyle/>
          <a:p>
            <a:r>
              <a:rPr kumimoji="1" lang="en-US" altLang="ja-JP" dirty="0">
                <a:solidFill>
                  <a:srgbClr val="FFFFFF"/>
                </a:solidFill>
              </a:rPr>
              <a:t>2017</a:t>
            </a:r>
            <a:r>
              <a:rPr kumimoji="1" lang="ja-JP" altLang="en-US" dirty="0">
                <a:solidFill>
                  <a:srgbClr val="FFFFFF"/>
                </a:solidFill>
              </a:rPr>
              <a:t>年</a:t>
            </a:r>
            <a:r>
              <a:rPr kumimoji="1" lang="en-US" altLang="ja-JP" dirty="0">
                <a:solidFill>
                  <a:srgbClr val="FFFFFF"/>
                </a:solidFill>
              </a:rPr>
              <a:t>12</a:t>
            </a:r>
            <a:r>
              <a:rPr kumimoji="1" lang="ja-JP" altLang="en-US" dirty="0">
                <a:solidFill>
                  <a:srgbClr val="FFFFFF"/>
                </a:solidFill>
              </a:rPr>
              <a:t>月</a:t>
            </a:r>
            <a:r>
              <a:rPr kumimoji="1" lang="en-US" altLang="ja-JP" dirty="0">
                <a:solidFill>
                  <a:srgbClr val="FFFFFF"/>
                </a:solidFill>
              </a:rPr>
              <a:t>23</a:t>
            </a:r>
            <a:r>
              <a:rPr kumimoji="1" lang="ja-JP" altLang="en-US" dirty="0">
                <a:solidFill>
                  <a:srgbClr val="FFFFFF"/>
                </a:solidFill>
              </a:rPr>
              <a:t>日作成</a:t>
            </a:r>
            <a:endParaRPr kumimoji="1" lang="en-US" altLang="ja-JP" dirty="0">
              <a:solidFill>
                <a:srgbClr val="FFFFFF"/>
              </a:solidFill>
            </a:endParaRPr>
          </a:p>
          <a:p>
            <a:r>
              <a:rPr lang="ja-JP" altLang="en-US" dirty="0">
                <a:solidFill>
                  <a:srgbClr val="FFFFFF"/>
                </a:solidFill>
              </a:rPr>
              <a:t>平田健司</a:t>
            </a:r>
            <a:endParaRPr kumimoji="1" lang="ja-JP" altLang="en-US" dirty="0">
              <a:solidFill>
                <a:srgbClr val="FFFFFF"/>
              </a:solidFill>
            </a:endParaRPr>
          </a:p>
        </p:txBody>
      </p:sp>
    </p:spTree>
    <p:extLst>
      <p:ext uri="{BB962C8B-B14F-4D97-AF65-F5344CB8AC3E}">
        <p14:creationId xmlns:p14="http://schemas.microsoft.com/office/powerpoint/2010/main" val="3927809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CF4E543-E44E-457F-B415-BAAB123F0955}"/>
              </a:ext>
            </a:extLst>
          </p:cNvPr>
          <p:cNvSpPr txBox="1"/>
          <p:nvPr/>
        </p:nvSpPr>
        <p:spPr>
          <a:xfrm>
            <a:off x="1102659" y="712694"/>
            <a:ext cx="7433445" cy="584775"/>
          </a:xfrm>
          <a:prstGeom prst="rect">
            <a:avLst/>
          </a:prstGeom>
          <a:noFill/>
        </p:spPr>
        <p:txBody>
          <a:bodyPr wrap="none" rtlCol="0">
            <a:spAutoFit/>
          </a:bodyPr>
          <a:lstStyle/>
          <a:p>
            <a:r>
              <a:rPr kumimoji="1" lang="en-US" altLang="ja-JP" sz="3200" dirty="0"/>
              <a:t>Reference VOI</a:t>
            </a:r>
            <a:r>
              <a:rPr lang="ja-JP" altLang="en-US" sz="3200" dirty="0"/>
              <a:t>からのボクセル抽出手順</a:t>
            </a:r>
            <a:endParaRPr kumimoji="1" lang="ja-JP" altLang="en-US" sz="3200" dirty="0"/>
          </a:p>
        </p:txBody>
      </p:sp>
      <p:pic>
        <p:nvPicPr>
          <p:cNvPr id="3" name="図 2">
            <a:extLst>
              <a:ext uri="{FF2B5EF4-FFF2-40B4-BE49-F238E27FC236}">
                <a16:creationId xmlns:a16="http://schemas.microsoft.com/office/drawing/2014/main" id="{E4573448-DE25-40AA-BEB9-41F976E9120F}"/>
              </a:ext>
            </a:extLst>
          </p:cNvPr>
          <p:cNvPicPr>
            <a:picLocks noChangeAspect="1"/>
          </p:cNvPicPr>
          <p:nvPr/>
        </p:nvPicPr>
        <p:blipFill>
          <a:blip r:embed="rId2"/>
          <a:stretch>
            <a:fillRect/>
          </a:stretch>
        </p:blipFill>
        <p:spPr>
          <a:xfrm>
            <a:off x="1815353" y="2271432"/>
            <a:ext cx="7628492" cy="4235250"/>
          </a:xfrm>
          <a:prstGeom prst="rect">
            <a:avLst/>
          </a:prstGeom>
        </p:spPr>
      </p:pic>
      <p:sp>
        <p:nvSpPr>
          <p:cNvPr id="4" name="テキスト ボックス 3">
            <a:extLst>
              <a:ext uri="{FF2B5EF4-FFF2-40B4-BE49-F238E27FC236}">
                <a16:creationId xmlns:a16="http://schemas.microsoft.com/office/drawing/2014/main" id="{76F76444-FBB3-45BB-A656-F6C44C690B33}"/>
              </a:ext>
            </a:extLst>
          </p:cNvPr>
          <p:cNvSpPr txBox="1"/>
          <p:nvPr/>
        </p:nvSpPr>
        <p:spPr>
          <a:xfrm>
            <a:off x="1250576" y="1425388"/>
            <a:ext cx="8193269" cy="646331"/>
          </a:xfrm>
          <a:prstGeom prst="rect">
            <a:avLst/>
          </a:prstGeom>
          <a:noFill/>
        </p:spPr>
        <p:txBody>
          <a:bodyPr wrap="none" rtlCol="0">
            <a:spAutoFit/>
          </a:bodyPr>
          <a:lstStyle/>
          <a:p>
            <a:r>
              <a:rPr kumimoji="1" lang="en-US" altLang="ja-JP" dirty="0"/>
              <a:t>Reference</a:t>
            </a:r>
            <a:r>
              <a:rPr kumimoji="1" lang="ja-JP" altLang="en-US" dirty="0"/>
              <a:t>としたい臓器（ここでは肝臓。他の候補としては肺、殿筋など）に</a:t>
            </a:r>
            <a:endParaRPr kumimoji="1" lang="en-US" altLang="ja-JP" dirty="0"/>
          </a:p>
          <a:p>
            <a:r>
              <a:rPr kumimoji="1" lang="ja-JP" altLang="en-US" dirty="0"/>
              <a:t>球形</a:t>
            </a:r>
            <a:r>
              <a:rPr kumimoji="1" lang="en-US" altLang="ja-JP" dirty="0"/>
              <a:t>VOI</a:t>
            </a:r>
            <a:r>
              <a:rPr kumimoji="1" lang="ja-JP" altLang="en-US" dirty="0"/>
              <a:t>をあわせて、そこで「</a:t>
            </a:r>
            <a:r>
              <a:rPr kumimoji="1" lang="en-US" altLang="ja-JP" dirty="0"/>
              <a:t>Place Normal ROI(</a:t>
            </a:r>
            <a:r>
              <a:rPr kumimoji="1" lang="en-US" altLang="ja-JP" dirty="0" err="1"/>
              <a:t>En</a:t>
            </a:r>
            <a:r>
              <a:rPr kumimoji="1" lang="en-US" altLang="ja-JP" dirty="0"/>
              <a:t>)</a:t>
            </a:r>
            <a:r>
              <a:rPr kumimoji="1" lang="ja-JP" altLang="en-US" dirty="0"/>
              <a:t>」をクリック。</a:t>
            </a:r>
          </a:p>
        </p:txBody>
      </p:sp>
      <p:sp>
        <p:nvSpPr>
          <p:cNvPr id="5" name="矢印: 右 4">
            <a:extLst>
              <a:ext uri="{FF2B5EF4-FFF2-40B4-BE49-F238E27FC236}">
                <a16:creationId xmlns:a16="http://schemas.microsoft.com/office/drawing/2014/main" id="{C2F12430-3223-47FE-8F3D-F43910A28093}"/>
              </a:ext>
            </a:extLst>
          </p:cNvPr>
          <p:cNvSpPr/>
          <p:nvPr/>
        </p:nvSpPr>
        <p:spPr>
          <a:xfrm>
            <a:off x="1600200" y="2487706"/>
            <a:ext cx="309282" cy="268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74EBCEB-1641-4B10-AC4A-3505B6FF24D6}"/>
              </a:ext>
            </a:extLst>
          </p:cNvPr>
          <p:cNvSpPr txBox="1"/>
          <p:nvPr/>
        </p:nvSpPr>
        <p:spPr>
          <a:xfrm>
            <a:off x="368949" y="2487706"/>
            <a:ext cx="1338828" cy="369332"/>
          </a:xfrm>
          <a:prstGeom prst="rect">
            <a:avLst/>
          </a:prstGeom>
          <a:noFill/>
        </p:spPr>
        <p:txBody>
          <a:bodyPr wrap="none" rtlCol="0">
            <a:spAutoFit/>
          </a:bodyPr>
          <a:lstStyle/>
          <a:p>
            <a:r>
              <a:rPr kumimoji="1" lang="ja-JP" altLang="en-US" dirty="0"/>
              <a:t>このボタン</a:t>
            </a:r>
          </a:p>
        </p:txBody>
      </p:sp>
    </p:spTree>
    <p:extLst>
      <p:ext uri="{BB962C8B-B14F-4D97-AF65-F5344CB8AC3E}">
        <p14:creationId xmlns:p14="http://schemas.microsoft.com/office/powerpoint/2010/main" val="2824055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F2385E7-2F03-4913-8B76-6441B7937E95}"/>
              </a:ext>
            </a:extLst>
          </p:cNvPr>
          <p:cNvSpPr txBox="1"/>
          <p:nvPr/>
        </p:nvSpPr>
        <p:spPr>
          <a:xfrm>
            <a:off x="591671" y="363071"/>
            <a:ext cx="6268063" cy="369332"/>
          </a:xfrm>
          <a:prstGeom prst="rect">
            <a:avLst/>
          </a:prstGeom>
          <a:noFill/>
        </p:spPr>
        <p:txBody>
          <a:bodyPr wrap="none" rtlCol="0">
            <a:spAutoFit/>
          </a:bodyPr>
          <a:lstStyle/>
          <a:p>
            <a:r>
              <a:rPr kumimoji="1" lang="ja-JP" altLang="en-US" dirty="0"/>
              <a:t>続いて、</a:t>
            </a:r>
            <a:r>
              <a:rPr lang="en-US" altLang="ja-JP" dirty="0"/>
              <a:t>Show List</a:t>
            </a:r>
            <a:r>
              <a:rPr lang="ja-JP" altLang="en-US" dirty="0"/>
              <a:t>をクリックし、「</a:t>
            </a:r>
            <a:r>
              <a:rPr lang="en-US" altLang="ja-JP" dirty="0"/>
              <a:t>Solids</a:t>
            </a:r>
            <a:r>
              <a:rPr lang="ja-JP" altLang="en-US" dirty="0"/>
              <a:t>」タブを選択。</a:t>
            </a:r>
            <a:endParaRPr kumimoji="1" lang="ja-JP" altLang="en-US" dirty="0"/>
          </a:p>
        </p:txBody>
      </p:sp>
      <p:pic>
        <p:nvPicPr>
          <p:cNvPr id="3" name="図 2">
            <a:extLst>
              <a:ext uri="{FF2B5EF4-FFF2-40B4-BE49-F238E27FC236}">
                <a16:creationId xmlns:a16="http://schemas.microsoft.com/office/drawing/2014/main" id="{03B2E162-CA82-4E38-AA78-E3CC44FC5BBA}"/>
              </a:ext>
            </a:extLst>
          </p:cNvPr>
          <p:cNvPicPr>
            <a:picLocks noChangeAspect="1"/>
          </p:cNvPicPr>
          <p:nvPr/>
        </p:nvPicPr>
        <p:blipFill>
          <a:blip r:embed="rId2"/>
          <a:stretch>
            <a:fillRect/>
          </a:stretch>
        </p:blipFill>
        <p:spPr>
          <a:xfrm>
            <a:off x="1236569" y="1206960"/>
            <a:ext cx="4532219" cy="5055167"/>
          </a:xfrm>
          <a:prstGeom prst="rect">
            <a:avLst/>
          </a:prstGeom>
        </p:spPr>
      </p:pic>
      <p:sp>
        <p:nvSpPr>
          <p:cNvPr id="4" name="矢印: 下 3">
            <a:extLst>
              <a:ext uri="{FF2B5EF4-FFF2-40B4-BE49-F238E27FC236}">
                <a16:creationId xmlns:a16="http://schemas.microsoft.com/office/drawing/2014/main" id="{333DB5D6-5706-403E-A596-CB208D467E95}"/>
              </a:ext>
            </a:extLst>
          </p:cNvPr>
          <p:cNvSpPr/>
          <p:nvPr/>
        </p:nvSpPr>
        <p:spPr>
          <a:xfrm>
            <a:off x="1815353" y="1048871"/>
            <a:ext cx="457200" cy="4840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54029A4B-F1A4-4D5A-BAE3-7C3EFFC2DD58}"/>
              </a:ext>
            </a:extLst>
          </p:cNvPr>
          <p:cNvSpPr txBox="1"/>
          <p:nvPr/>
        </p:nvSpPr>
        <p:spPr>
          <a:xfrm>
            <a:off x="6859734" y="1842247"/>
            <a:ext cx="5083443" cy="3139321"/>
          </a:xfrm>
          <a:prstGeom prst="rect">
            <a:avLst/>
          </a:prstGeom>
          <a:noFill/>
        </p:spPr>
        <p:txBody>
          <a:bodyPr wrap="none" rtlCol="0">
            <a:spAutoFit/>
          </a:bodyPr>
          <a:lstStyle/>
          <a:p>
            <a:r>
              <a:rPr kumimoji="1" lang="ja-JP" altLang="en-US" dirty="0"/>
              <a:t>以後の作業は、</a:t>
            </a:r>
            <a:endParaRPr kumimoji="1" lang="en-US" altLang="ja-JP" dirty="0"/>
          </a:p>
          <a:p>
            <a:r>
              <a:rPr lang="ja-JP" altLang="en-US" dirty="0"/>
              <a:t>腫瘍からの抽出と同じ。</a:t>
            </a:r>
            <a:endParaRPr lang="en-US" altLang="ja-JP" dirty="0"/>
          </a:p>
          <a:p>
            <a:endParaRPr kumimoji="1" lang="en-US" altLang="ja-JP" dirty="0"/>
          </a:p>
          <a:p>
            <a:r>
              <a:rPr lang="ja-JP" altLang="en-US" dirty="0"/>
              <a:t>簡単には、</a:t>
            </a:r>
            <a:endParaRPr lang="en-US" altLang="ja-JP" dirty="0"/>
          </a:p>
          <a:p>
            <a:r>
              <a:rPr lang="ja-JP" altLang="en-US" dirty="0"/>
              <a:t>抽出したい</a:t>
            </a:r>
            <a:r>
              <a:rPr lang="en-US" altLang="ja-JP" dirty="0"/>
              <a:t>VOI</a:t>
            </a:r>
            <a:r>
              <a:rPr lang="ja-JP" altLang="en-US" dirty="0"/>
              <a:t>を選び、</a:t>
            </a:r>
            <a:endParaRPr lang="en-US" altLang="ja-JP" dirty="0"/>
          </a:p>
          <a:p>
            <a:r>
              <a:rPr lang="ja-JP" altLang="en-US" dirty="0"/>
              <a:t>ダブルクリックでフォーカスされる。</a:t>
            </a:r>
            <a:endParaRPr lang="en-US" altLang="ja-JP" dirty="0"/>
          </a:p>
          <a:p>
            <a:r>
              <a:rPr kumimoji="1" lang="ja-JP" altLang="en-US" dirty="0"/>
              <a:t>右クリックから「</a:t>
            </a:r>
            <a:r>
              <a:rPr kumimoji="1" lang="en-US" altLang="ja-JP" dirty="0"/>
              <a:t>Export PET values</a:t>
            </a:r>
            <a:r>
              <a:rPr kumimoji="1" lang="ja-JP" altLang="en-US" dirty="0"/>
              <a:t>」</a:t>
            </a:r>
            <a:endParaRPr kumimoji="1" lang="en-US" altLang="ja-JP" dirty="0"/>
          </a:p>
          <a:p>
            <a:r>
              <a:rPr lang="ja-JP" altLang="en-US" dirty="0"/>
              <a:t>もしくは「</a:t>
            </a:r>
            <a:r>
              <a:rPr lang="en-US" altLang="ja-JP" dirty="0"/>
              <a:t>Export</a:t>
            </a:r>
            <a:r>
              <a:rPr lang="ja-JP" altLang="en-US" dirty="0"/>
              <a:t> </a:t>
            </a:r>
            <a:r>
              <a:rPr lang="en-US" altLang="ja-JP" dirty="0"/>
              <a:t>CT values</a:t>
            </a:r>
            <a:r>
              <a:rPr lang="ja-JP" altLang="en-US" dirty="0"/>
              <a:t>」で抽出。</a:t>
            </a:r>
            <a:endParaRPr lang="en-US" altLang="ja-JP" dirty="0"/>
          </a:p>
          <a:p>
            <a:endParaRPr kumimoji="1" lang="en-US" altLang="ja-JP" dirty="0"/>
          </a:p>
          <a:p>
            <a:r>
              <a:rPr kumimoji="1" lang="ja-JP" altLang="en-US" dirty="0"/>
              <a:t>腫瘍のときと同様に</a:t>
            </a:r>
            <a:endParaRPr kumimoji="1" lang="en-US" altLang="ja-JP" dirty="0"/>
          </a:p>
          <a:p>
            <a:r>
              <a:rPr lang="ja-JP" altLang="en-US" dirty="0"/>
              <a:t>検証モードでボクセルに</a:t>
            </a:r>
            <a:r>
              <a:rPr lang="en-US" altLang="ja-JP" dirty="0"/>
              <a:t>1000</a:t>
            </a:r>
            <a:r>
              <a:rPr lang="ja-JP" altLang="en-US" dirty="0"/>
              <a:t>が書き込まれる。</a:t>
            </a:r>
            <a:endParaRPr kumimoji="1" lang="ja-JP" altLang="en-US" dirty="0"/>
          </a:p>
        </p:txBody>
      </p:sp>
    </p:spTree>
    <p:extLst>
      <p:ext uri="{BB962C8B-B14F-4D97-AF65-F5344CB8AC3E}">
        <p14:creationId xmlns:p14="http://schemas.microsoft.com/office/powerpoint/2010/main" val="3307015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97FEA6-06C6-430C-9194-D0FC2AD8A86D}"/>
              </a:ext>
            </a:extLst>
          </p:cNvPr>
          <p:cNvSpPr>
            <a:spLocks noGrp="1"/>
          </p:cNvSpPr>
          <p:nvPr>
            <p:ph type="title"/>
          </p:nvPr>
        </p:nvSpPr>
        <p:spPr/>
        <p:txBody>
          <a:bodyPr/>
          <a:lstStyle/>
          <a:p>
            <a:r>
              <a:rPr kumimoji="1" lang="ja-JP" altLang="en-US" dirty="0"/>
              <a:t>おわりに</a:t>
            </a:r>
          </a:p>
        </p:txBody>
      </p:sp>
      <p:sp>
        <p:nvSpPr>
          <p:cNvPr id="3" name="コンテンツ プレースホルダー 2">
            <a:extLst>
              <a:ext uri="{FF2B5EF4-FFF2-40B4-BE49-F238E27FC236}">
                <a16:creationId xmlns:a16="http://schemas.microsoft.com/office/drawing/2014/main" id="{FA575305-1903-4290-BF58-49BFE1C597CF}"/>
              </a:ext>
            </a:extLst>
          </p:cNvPr>
          <p:cNvSpPr>
            <a:spLocks noGrp="1"/>
          </p:cNvSpPr>
          <p:nvPr>
            <p:ph idx="1"/>
          </p:nvPr>
        </p:nvSpPr>
        <p:spPr/>
        <p:txBody>
          <a:bodyPr>
            <a:normAutofit fontScale="85000" lnSpcReduction="10000"/>
          </a:bodyPr>
          <a:lstStyle/>
          <a:p>
            <a:r>
              <a:rPr kumimoji="1" lang="ja-JP" altLang="en-US" dirty="0"/>
              <a:t>ここまでの作業で、テクスチャー解析に必要なボクセル情報が抽出される。</a:t>
            </a:r>
            <a:endParaRPr kumimoji="1" lang="en-US" altLang="ja-JP" dirty="0"/>
          </a:p>
          <a:p>
            <a:r>
              <a:rPr lang="ja-JP" altLang="en-US" dirty="0"/>
              <a:t>このあと、</a:t>
            </a:r>
            <a:r>
              <a:rPr lang="en-US" altLang="ja-JP" dirty="0"/>
              <a:t>Python</a:t>
            </a:r>
            <a:r>
              <a:rPr lang="ja-JP" altLang="en-US" dirty="0"/>
              <a:t>で書かれたテクスチャー解析コードで一気に計算する。</a:t>
            </a:r>
            <a:endParaRPr lang="en-US" altLang="ja-JP" dirty="0"/>
          </a:p>
          <a:p>
            <a:endParaRPr kumimoji="1" lang="en-US" altLang="ja-JP" dirty="0"/>
          </a:p>
          <a:p>
            <a:r>
              <a:rPr kumimoji="1" lang="ja-JP" altLang="en-US" dirty="0"/>
              <a:t>その方法の解説は準備中なので少しお待ちください。</a:t>
            </a:r>
            <a:endParaRPr kumimoji="1" lang="en-US" altLang="ja-JP" dirty="0"/>
          </a:p>
          <a:p>
            <a:endParaRPr lang="en-US" altLang="ja-JP" dirty="0"/>
          </a:p>
          <a:p>
            <a:r>
              <a:rPr kumimoji="1" lang="ja-JP" altLang="en-US" dirty="0"/>
              <a:t>事前に</a:t>
            </a:r>
            <a:r>
              <a:rPr kumimoji="1" lang="en-US" altLang="ja-JP" dirty="0"/>
              <a:t>Python</a:t>
            </a:r>
            <a:r>
              <a:rPr kumimoji="1" lang="ja-JP" altLang="en-US" dirty="0"/>
              <a:t>をインストールしておいてください。</a:t>
            </a:r>
            <a:endParaRPr kumimoji="1" lang="en-US" altLang="ja-JP" dirty="0"/>
          </a:p>
          <a:p>
            <a:r>
              <a:rPr lang="en-US" altLang="ja-JP" dirty="0"/>
              <a:t>Python</a:t>
            </a:r>
            <a:r>
              <a:rPr lang="ja-JP" altLang="en-US" dirty="0"/>
              <a:t>と関連ライブラリーをまとめてインストールしてくれる</a:t>
            </a:r>
            <a:r>
              <a:rPr lang="en-US" altLang="ja-JP" dirty="0"/>
              <a:t>Anaconda</a:t>
            </a:r>
            <a:r>
              <a:rPr lang="ja-JP" altLang="en-US" dirty="0"/>
              <a:t>パッケージがきわめて便利。</a:t>
            </a:r>
            <a:endParaRPr kumimoji="1" lang="en-US" altLang="ja-JP" dirty="0"/>
          </a:p>
          <a:p>
            <a:r>
              <a:rPr lang="en-US" altLang="ja-JP" dirty="0">
                <a:hlinkClick r:id="rId2"/>
              </a:rPr>
              <a:t>https://www.anaconda.com/download/</a:t>
            </a:r>
            <a:endParaRPr lang="en-US" altLang="ja-JP" dirty="0"/>
          </a:p>
          <a:p>
            <a:r>
              <a:rPr kumimoji="1" lang="ja-JP" altLang="en-US" b="1" dirty="0"/>
              <a:t>バージョンは</a:t>
            </a:r>
            <a:r>
              <a:rPr kumimoji="1" lang="en-US" altLang="ja-JP" b="1" dirty="0"/>
              <a:t>Python 3.6</a:t>
            </a:r>
            <a:r>
              <a:rPr lang="ja-JP" altLang="en-US" b="1" dirty="0"/>
              <a:t>が必須。</a:t>
            </a:r>
            <a:endParaRPr kumimoji="1" lang="ja-JP" altLang="en-US" b="1" dirty="0"/>
          </a:p>
        </p:txBody>
      </p:sp>
    </p:spTree>
    <p:extLst>
      <p:ext uri="{BB962C8B-B14F-4D97-AF65-F5344CB8AC3E}">
        <p14:creationId xmlns:p14="http://schemas.microsoft.com/office/powerpoint/2010/main" val="3438077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2202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3972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16458614-BCC1-4998-B740-AB0BE4B34FE5}"/>
              </a:ext>
            </a:extLst>
          </p:cNvPr>
          <p:cNvPicPr>
            <a:picLocks noChangeAspect="1"/>
          </p:cNvPicPr>
          <p:nvPr/>
        </p:nvPicPr>
        <p:blipFill>
          <a:blip r:embed="rId2"/>
          <a:stretch>
            <a:fillRect/>
          </a:stretch>
        </p:blipFill>
        <p:spPr>
          <a:xfrm>
            <a:off x="117027" y="0"/>
            <a:ext cx="11957945" cy="6858000"/>
          </a:xfrm>
          <a:prstGeom prst="rect">
            <a:avLst/>
          </a:prstGeom>
        </p:spPr>
      </p:pic>
      <p:sp>
        <p:nvSpPr>
          <p:cNvPr id="3" name="テキスト ボックス 2">
            <a:extLst>
              <a:ext uri="{FF2B5EF4-FFF2-40B4-BE49-F238E27FC236}">
                <a16:creationId xmlns:a16="http://schemas.microsoft.com/office/drawing/2014/main" id="{E0D41626-4071-44A7-B96C-0D157EE5DAEB}"/>
              </a:ext>
            </a:extLst>
          </p:cNvPr>
          <p:cNvSpPr txBox="1"/>
          <p:nvPr/>
        </p:nvSpPr>
        <p:spPr>
          <a:xfrm>
            <a:off x="3291840" y="4005072"/>
            <a:ext cx="3057247"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3200" dirty="0"/>
              <a:t>ファイルを開く</a:t>
            </a:r>
          </a:p>
        </p:txBody>
      </p:sp>
    </p:spTree>
    <p:extLst>
      <p:ext uri="{BB962C8B-B14F-4D97-AF65-F5344CB8AC3E}">
        <p14:creationId xmlns:p14="http://schemas.microsoft.com/office/powerpoint/2010/main" val="2293224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5A721BE-D908-4871-B773-04F6FBA53E12}"/>
              </a:ext>
            </a:extLst>
          </p:cNvPr>
          <p:cNvPicPr>
            <a:picLocks noChangeAspect="1"/>
          </p:cNvPicPr>
          <p:nvPr/>
        </p:nvPicPr>
        <p:blipFill>
          <a:blip r:embed="rId2"/>
          <a:stretch>
            <a:fillRect/>
          </a:stretch>
        </p:blipFill>
        <p:spPr>
          <a:xfrm>
            <a:off x="180381" y="0"/>
            <a:ext cx="11831238" cy="6858000"/>
          </a:xfrm>
          <a:prstGeom prst="rect">
            <a:avLst/>
          </a:prstGeom>
        </p:spPr>
      </p:pic>
      <p:sp>
        <p:nvSpPr>
          <p:cNvPr id="3" name="テキスト ボックス 2">
            <a:extLst>
              <a:ext uri="{FF2B5EF4-FFF2-40B4-BE49-F238E27FC236}">
                <a16:creationId xmlns:a16="http://schemas.microsoft.com/office/drawing/2014/main" id="{DE9E79CC-15CA-41AA-90F0-608E0DB8FE6D}"/>
              </a:ext>
            </a:extLst>
          </p:cNvPr>
          <p:cNvSpPr txBox="1"/>
          <p:nvPr/>
        </p:nvSpPr>
        <p:spPr>
          <a:xfrm>
            <a:off x="3426311" y="5914554"/>
            <a:ext cx="5519460"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3200" dirty="0"/>
              <a:t>何らかの閾値で集積体を抽出</a:t>
            </a:r>
          </a:p>
        </p:txBody>
      </p:sp>
    </p:spTree>
    <p:extLst>
      <p:ext uri="{BB962C8B-B14F-4D97-AF65-F5344CB8AC3E}">
        <p14:creationId xmlns:p14="http://schemas.microsoft.com/office/powerpoint/2010/main" val="3219856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8C1780C-463C-43D2-84C0-968435468C15}"/>
              </a:ext>
            </a:extLst>
          </p:cNvPr>
          <p:cNvSpPr txBox="1"/>
          <p:nvPr/>
        </p:nvSpPr>
        <p:spPr>
          <a:xfrm>
            <a:off x="537883" y="309282"/>
            <a:ext cx="5314275" cy="1323439"/>
          </a:xfrm>
          <a:prstGeom prst="rect">
            <a:avLst/>
          </a:prstGeom>
          <a:noFill/>
        </p:spPr>
        <p:txBody>
          <a:bodyPr wrap="none" rtlCol="0">
            <a:spAutoFit/>
          </a:bodyPr>
          <a:lstStyle/>
          <a:p>
            <a:r>
              <a:rPr lang="ja-JP" altLang="en-US" sz="8000" dirty="0"/>
              <a:t>検証モード</a:t>
            </a:r>
            <a:endParaRPr kumimoji="1" lang="ja-JP" altLang="en-US" sz="8000" dirty="0"/>
          </a:p>
        </p:txBody>
      </p:sp>
      <p:sp>
        <p:nvSpPr>
          <p:cNvPr id="3" name="テキスト ボックス 2">
            <a:extLst>
              <a:ext uri="{FF2B5EF4-FFF2-40B4-BE49-F238E27FC236}">
                <a16:creationId xmlns:a16="http://schemas.microsoft.com/office/drawing/2014/main" id="{789C4EDE-98DA-401D-916A-B102A78AD365}"/>
              </a:ext>
            </a:extLst>
          </p:cNvPr>
          <p:cNvSpPr txBox="1"/>
          <p:nvPr/>
        </p:nvSpPr>
        <p:spPr>
          <a:xfrm>
            <a:off x="668873" y="1632721"/>
            <a:ext cx="11085086" cy="923330"/>
          </a:xfrm>
          <a:prstGeom prst="rect">
            <a:avLst/>
          </a:prstGeom>
          <a:noFill/>
        </p:spPr>
        <p:txBody>
          <a:bodyPr wrap="none" rtlCol="0">
            <a:spAutoFit/>
          </a:bodyPr>
          <a:lstStyle/>
          <a:p>
            <a:r>
              <a:rPr kumimoji="1" lang="ja-JP" altLang="en-US" b="1" dirty="0">
                <a:solidFill>
                  <a:srgbClr val="FF0000"/>
                </a:solidFill>
              </a:rPr>
              <a:t>解析を始める前に！</a:t>
            </a:r>
            <a:endParaRPr kumimoji="1" lang="en-US" altLang="ja-JP" b="1" dirty="0">
              <a:solidFill>
                <a:srgbClr val="FF0000"/>
              </a:solidFill>
            </a:endParaRPr>
          </a:p>
          <a:p>
            <a:r>
              <a:rPr kumimoji="1" lang="ja-JP" altLang="en-US" dirty="0"/>
              <a:t>実際に正しい位置の</a:t>
            </a:r>
            <a:r>
              <a:rPr lang="en-US" altLang="ja-JP" dirty="0"/>
              <a:t>PET</a:t>
            </a:r>
            <a:r>
              <a:rPr lang="ja-JP" altLang="en-US" dirty="0"/>
              <a:t>値、</a:t>
            </a:r>
            <a:r>
              <a:rPr lang="en-US" altLang="ja-JP" dirty="0"/>
              <a:t>CT</a:t>
            </a:r>
            <a:r>
              <a:rPr lang="ja-JP" altLang="en-US" dirty="0"/>
              <a:t>値が抽出されているかどうかを検証してから、実作業に入ってください。</a:t>
            </a:r>
            <a:endParaRPr lang="en-US" altLang="ja-JP" dirty="0"/>
          </a:p>
          <a:p>
            <a:r>
              <a:rPr kumimoji="1" lang="ja-JP" altLang="en-US" dirty="0"/>
              <a:t>その手順を示します。</a:t>
            </a:r>
          </a:p>
        </p:txBody>
      </p:sp>
      <p:pic>
        <p:nvPicPr>
          <p:cNvPr id="4" name="図 3">
            <a:extLst>
              <a:ext uri="{FF2B5EF4-FFF2-40B4-BE49-F238E27FC236}">
                <a16:creationId xmlns:a16="http://schemas.microsoft.com/office/drawing/2014/main" id="{554539F5-A472-4CCE-B613-1349C5D839EE}"/>
              </a:ext>
            </a:extLst>
          </p:cNvPr>
          <p:cNvPicPr>
            <a:picLocks noChangeAspect="1"/>
          </p:cNvPicPr>
          <p:nvPr/>
        </p:nvPicPr>
        <p:blipFill>
          <a:blip r:embed="rId2"/>
          <a:stretch>
            <a:fillRect/>
          </a:stretch>
        </p:blipFill>
        <p:spPr>
          <a:xfrm>
            <a:off x="538162" y="2719387"/>
            <a:ext cx="11115675" cy="1419225"/>
          </a:xfrm>
          <a:prstGeom prst="rect">
            <a:avLst/>
          </a:prstGeom>
        </p:spPr>
      </p:pic>
      <p:sp>
        <p:nvSpPr>
          <p:cNvPr id="5" name="矢印: 下 4">
            <a:extLst>
              <a:ext uri="{FF2B5EF4-FFF2-40B4-BE49-F238E27FC236}">
                <a16:creationId xmlns:a16="http://schemas.microsoft.com/office/drawing/2014/main" id="{8B141600-2742-4332-BEF1-40BB86666430}"/>
              </a:ext>
            </a:extLst>
          </p:cNvPr>
          <p:cNvSpPr/>
          <p:nvPr/>
        </p:nvSpPr>
        <p:spPr>
          <a:xfrm flipV="1">
            <a:off x="4114801" y="3268252"/>
            <a:ext cx="685800" cy="11811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DD33EF9-5636-4919-8DF2-C194B5362ECE}"/>
              </a:ext>
            </a:extLst>
          </p:cNvPr>
          <p:cNvSpPr txBox="1"/>
          <p:nvPr/>
        </p:nvSpPr>
        <p:spPr>
          <a:xfrm>
            <a:off x="1761565" y="4760259"/>
            <a:ext cx="6755375" cy="369332"/>
          </a:xfrm>
          <a:prstGeom prst="rect">
            <a:avLst/>
          </a:prstGeom>
          <a:noFill/>
        </p:spPr>
        <p:txBody>
          <a:bodyPr wrap="none" rtlCol="0">
            <a:spAutoFit/>
          </a:bodyPr>
          <a:lstStyle/>
          <a:p>
            <a:r>
              <a:rPr kumimoji="1" lang="en-US" altLang="ja-JP" dirty="0"/>
              <a:t>Experimental</a:t>
            </a:r>
            <a:r>
              <a:rPr kumimoji="1" lang="ja-JP" altLang="en-US" dirty="0"/>
              <a:t>メニュー内の</a:t>
            </a:r>
            <a:r>
              <a:rPr kumimoji="1" lang="en-US" altLang="ja-JP" dirty="0"/>
              <a:t>Test mode</a:t>
            </a:r>
            <a:r>
              <a:rPr lang="ja-JP" altLang="en-US" dirty="0"/>
              <a:t>のチェックを</a:t>
            </a:r>
            <a:r>
              <a:rPr lang="en-US" altLang="ja-JP" dirty="0"/>
              <a:t>ON</a:t>
            </a:r>
            <a:r>
              <a:rPr lang="ja-JP" altLang="en-US" dirty="0"/>
              <a:t>にする。</a:t>
            </a:r>
            <a:endParaRPr kumimoji="1" lang="ja-JP" altLang="en-US" dirty="0"/>
          </a:p>
        </p:txBody>
      </p:sp>
    </p:spTree>
    <p:extLst>
      <p:ext uri="{BB962C8B-B14F-4D97-AF65-F5344CB8AC3E}">
        <p14:creationId xmlns:p14="http://schemas.microsoft.com/office/powerpoint/2010/main" val="2983195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334E4032-7C36-457A-A14A-7201EEEE6280}"/>
              </a:ext>
            </a:extLst>
          </p:cNvPr>
          <p:cNvPicPr>
            <a:picLocks noChangeAspect="1"/>
          </p:cNvPicPr>
          <p:nvPr/>
        </p:nvPicPr>
        <p:blipFill>
          <a:blip r:embed="rId2"/>
          <a:stretch>
            <a:fillRect/>
          </a:stretch>
        </p:blipFill>
        <p:spPr>
          <a:xfrm>
            <a:off x="753035" y="473727"/>
            <a:ext cx="3419475" cy="2333625"/>
          </a:xfrm>
          <a:prstGeom prst="rect">
            <a:avLst/>
          </a:prstGeom>
        </p:spPr>
      </p:pic>
      <p:sp>
        <p:nvSpPr>
          <p:cNvPr id="3" name="テキスト ボックス 2">
            <a:extLst>
              <a:ext uri="{FF2B5EF4-FFF2-40B4-BE49-F238E27FC236}">
                <a16:creationId xmlns:a16="http://schemas.microsoft.com/office/drawing/2014/main" id="{6C74C58E-4E74-4E83-BE00-9168144337A7}"/>
              </a:ext>
            </a:extLst>
          </p:cNvPr>
          <p:cNvSpPr txBox="1"/>
          <p:nvPr/>
        </p:nvSpPr>
        <p:spPr>
          <a:xfrm>
            <a:off x="1006008" y="2918011"/>
            <a:ext cx="2723823" cy="369332"/>
          </a:xfrm>
          <a:prstGeom prst="rect">
            <a:avLst/>
          </a:prstGeom>
          <a:noFill/>
        </p:spPr>
        <p:txBody>
          <a:bodyPr wrap="none" rtlCol="0">
            <a:spAutoFit/>
          </a:bodyPr>
          <a:lstStyle/>
          <a:p>
            <a:r>
              <a:rPr kumimoji="1" lang="ja-JP" altLang="en-US" dirty="0"/>
              <a:t>腫瘍を右クリックで赤に</a:t>
            </a:r>
          </a:p>
        </p:txBody>
      </p:sp>
      <p:pic>
        <p:nvPicPr>
          <p:cNvPr id="4" name="図 3">
            <a:extLst>
              <a:ext uri="{FF2B5EF4-FFF2-40B4-BE49-F238E27FC236}">
                <a16:creationId xmlns:a16="http://schemas.microsoft.com/office/drawing/2014/main" id="{08BEBD65-B6EC-4C98-9C08-93DC9FB85CEA}"/>
              </a:ext>
            </a:extLst>
          </p:cNvPr>
          <p:cNvPicPr>
            <a:picLocks noChangeAspect="1"/>
          </p:cNvPicPr>
          <p:nvPr/>
        </p:nvPicPr>
        <p:blipFill>
          <a:blip r:embed="rId3"/>
          <a:stretch>
            <a:fillRect/>
          </a:stretch>
        </p:blipFill>
        <p:spPr>
          <a:xfrm>
            <a:off x="538162" y="4547347"/>
            <a:ext cx="11115675" cy="1447800"/>
          </a:xfrm>
          <a:prstGeom prst="rect">
            <a:avLst/>
          </a:prstGeom>
        </p:spPr>
      </p:pic>
      <p:sp>
        <p:nvSpPr>
          <p:cNvPr id="5" name="矢印: 下 4">
            <a:extLst>
              <a:ext uri="{FF2B5EF4-FFF2-40B4-BE49-F238E27FC236}">
                <a16:creationId xmlns:a16="http://schemas.microsoft.com/office/drawing/2014/main" id="{A8BAEB62-0C30-4C62-B1AE-280C351B4F9A}"/>
              </a:ext>
            </a:extLst>
          </p:cNvPr>
          <p:cNvSpPr/>
          <p:nvPr/>
        </p:nvSpPr>
        <p:spPr>
          <a:xfrm>
            <a:off x="2138082" y="3429000"/>
            <a:ext cx="1102659" cy="9009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B37663D2-690B-40EE-86AD-C6BF372A1B02}"/>
              </a:ext>
            </a:extLst>
          </p:cNvPr>
          <p:cNvCxnSpPr>
            <a:cxnSpLocks/>
          </p:cNvCxnSpPr>
          <p:nvPr/>
        </p:nvCxnSpPr>
        <p:spPr>
          <a:xfrm flipV="1">
            <a:off x="3966882" y="5416925"/>
            <a:ext cx="0" cy="862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7A4ED16-E60A-459E-AFF3-B419EF3E506B}"/>
              </a:ext>
            </a:extLst>
          </p:cNvPr>
          <p:cNvSpPr txBox="1"/>
          <p:nvPr/>
        </p:nvSpPr>
        <p:spPr>
          <a:xfrm>
            <a:off x="3729831" y="6387353"/>
            <a:ext cx="1800493" cy="369332"/>
          </a:xfrm>
          <a:prstGeom prst="rect">
            <a:avLst/>
          </a:prstGeom>
          <a:noFill/>
        </p:spPr>
        <p:txBody>
          <a:bodyPr wrap="none" rtlCol="0">
            <a:spAutoFit/>
          </a:bodyPr>
          <a:lstStyle/>
          <a:p>
            <a:r>
              <a:rPr kumimoji="1" lang="ja-JP" altLang="en-US" dirty="0"/>
              <a:t>これをクリック</a:t>
            </a:r>
          </a:p>
        </p:txBody>
      </p:sp>
      <p:sp>
        <p:nvSpPr>
          <p:cNvPr id="10" name="矢印: 下 9">
            <a:extLst>
              <a:ext uri="{FF2B5EF4-FFF2-40B4-BE49-F238E27FC236}">
                <a16:creationId xmlns:a16="http://schemas.microsoft.com/office/drawing/2014/main" id="{89E10E1D-869D-4A57-9E1C-F05A73696469}"/>
              </a:ext>
            </a:extLst>
          </p:cNvPr>
          <p:cNvSpPr/>
          <p:nvPr/>
        </p:nvSpPr>
        <p:spPr>
          <a:xfrm flipV="1">
            <a:off x="6095999" y="3466869"/>
            <a:ext cx="1102659" cy="9009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a:extLst>
              <a:ext uri="{FF2B5EF4-FFF2-40B4-BE49-F238E27FC236}">
                <a16:creationId xmlns:a16="http://schemas.microsoft.com/office/drawing/2014/main" id="{C32F92E8-5342-42EA-94DC-6C1CD8E269E5}"/>
              </a:ext>
            </a:extLst>
          </p:cNvPr>
          <p:cNvPicPr>
            <a:picLocks noChangeAspect="1"/>
          </p:cNvPicPr>
          <p:nvPr/>
        </p:nvPicPr>
        <p:blipFill>
          <a:blip r:embed="rId4"/>
          <a:stretch>
            <a:fillRect/>
          </a:stretch>
        </p:blipFill>
        <p:spPr>
          <a:xfrm>
            <a:off x="4920552" y="718081"/>
            <a:ext cx="2680271" cy="2582052"/>
          </a:xfrm>
          <a:prstGeom prst="rect">
            <a:avLst/>
          </a:prstGeom>
        </p:spPr>
      </p:pic>
      <p:sp>
        <p:nvSpPr>
          <p:cNvPr id="12" name="テキスト ボックス 11">
            <a:extLst>
              <a:ext uri="{FF2B5EF4-FFF2-40B4-BE49-F238E27FC236}">
                <a16:creationId xmlns:a16="http://schemas.microsoft.com/office/drawing/2014/main" id="{F8AFDD60-2E29-4693-825E-544592175654}"/>
              </a:ext>
            </a:extLst>
          </p:cNvPr>
          <p:cNvSpPr txBox="1"/>
          <p:nvPr/>
        </p:nvSpPr>
        <p:spPr>
          <a:xfrm>
            <a:off x="7920329" y="338612"/>
            <a:ext cx="4034105" cy="3970318"/>
          </a:xfrm>
          <a:prstGeom prst="rect">
            <a:avLst/>
          </a:prstGeom>
          <a:noFill/>
        </p:spPr>
        <p:txBody>
          <a:bodyPr wrap="square" rtlCol="0">
            <a:spAutoFit/>
          </a:bodyPr>
          <a:lstStyle/>
          <a:p>
            <a:r>
              <a:rPr kumimoji="1" lang="ja-JP" altLang="en-US" dirty="0"/>
              <a:t>赤（腫瘍）のリストが</a:t>
            </a:r>
            <a:r>
              <a:rPr lang="ja-JP" altLang="en-US" dirty="0"/>
              <a:t>表示される。</a:t>
            </a:r>
            <a:endParaRPr lang="en-US" altLang="ja-JP" dirty="0"/>
          </a:p>
          <a:p>
            <a:r>
              <a:rPr kumimoji="1" lang="ja-JP" altLang="en-US" dirty="0"/>
              <a:t>関心のある腫瘍を選択し、</a:t>
            </a:r>
            <a:r>
              <a:rPr lang="ja-JP" altLang="en-US" dirty="0"/>
              <a:t>ダブルクリックするとその部位がフォーカスされる。</a:t>
            </a:r>
            <a:endParaRPr kumimoji="1" lang="en-US" altLang="ja-JP" dirty="0"/>
          </a:p>
          <a:p>
            <a:r>
              <a:rPr lang="ja-JP" altLang="en-US" dirty="0"/>
              <a:t>右クリックメニューから</a:t>
            </a:r>
            <a:endParaRPr lang="en-US" altLang="ja-JP" dirty="0"/>
          </a:p>
          <a:p>
            <a:r>
              <a:rPr lang="ja-JP" altLang="en-US" dirty="0"/>
              <a:t>「</a:t>
            </a:r>
            <a:r>
              <a:rPr lang="en-US" altLang="ja-JP" dirty="0"/>
              <a:t>Export PET values</a:t>
            </a:r>
            <a:r>
              <a:rPr lang="ja-JP" altLang="en-US" dirty="0"/>
              <a:t>」で</a:t>
            </a:r>
            <a:r>
              <a:rPr lang="en-US" altLang="ja-JP" dirty="0"/>
              <a:t>SUV</a:t>
            </a:r>
            <a:r>
              <a:rPr lang="ja-JP" altLang="en-US" dirty="0"/>
              <a:t>のリストが得られる。</a:t>
            </a:r>
            <a:endParaRPr lang="en-US" altLang="ja-JP" dirty="0"/>
          </a:p>
          <a:p>
            <a:r>
              <a:rPr kumimoji="1" lang="ja-JP" altLang="en-US" dirty="0"/>
              <a:t>「</a:t>
            </a:r>
            <a:r>
              <a:rPr kumimoji="1" lang="en-US" altLang="ja-JP" dirty="0"/>
              <a:t>Export CT values</a:t>
            </a:r>
            <a:r>
              <a:rPr kumimoji="1" lang="ja-JP" altLang="en-US" dirty="0"/>
              <a:t>」で</a:t>
            </a:r>
            <a:r>
              <a:rPr kumimoji="1" lang="en-US" altLang="ja-JP" dirty="0"/>
              <a:t>CT</a:t>
            </a:r>
            <a:r>
              <a:rPr kumimoji="1" lang="ja-JP" altLang="en-US" dirty="0"/>
              <a:t>値</a:t>
            </a:r>
            <a:r>
              <a:rPr kumimoji="1" lang="en-US" altLang="ja-JP" dirty="0"/>
              <a:t>(HU)</a:t>
            </a:r>
            <a:r>
              <a:rPr kumimoji="1" lang="ja-JP" altLang="en-US" dirty="0"/>
              <a:t>のリストが得られる</a:t>
            </a:r>
            <a:endParaRPr kumimoji="1" lang="en-US" altLang="ja-JP" dirty="0"/>
          </a:p>
          <a:p>
            <a:endParaRPr lang="en-US" altLang="ja-JP" dirty="0"/>
          </a:p>
          <a:p>
            <a:r>
              <a:rPr lang="ja-JP" altLang="en-US" dirty="0"/>
              <a:t>このとき</a:t>
            </a:r>
            <a:r>
              <a:rPr kumimoji="1" lang="ja-JP" altLang="en-US" dirty="0"/>
              <a:t>、</a:t>
            </a:r>
            <a:r>
              <a:rPr lang="en-US" altLang="ja-JP" dirty="0"/>
              <a:t>Test mode ON</a:t>
            </a:r>
            <a:r>
              <a:rPr lang="ja-JP" altLang="en-US" dirty="0"/>
              <a:t>の状態では</a:t>
            </a:r>
            <a:r>
              <a:rPr kumimoji="1" lang="ja-JP" altLang="en-US" dirty="0"/>
              <a:t>拾ったボクセルに</a:t>
            </a:r>
            <a:r>
              <a:rPr kumimoji="1" lang="en-US" altLang="ja-JP" dirty="0"/>
              <a:t>1000</a:t>
            </a:r>
            <a:r>
              <a:rPr kumimoji="1" lang="ja-JP" altLang="en-US" dirty="0"/>
              <a:t>が書き込まれる。</a:t>
            </a:r>
            <a:endParaRPr kumimoji="1" lang="en-US" altLang="ja-JP" dirty="0"/>
          </a:p>
          <a:p>
            <a:endParaRPr lang="en-US" altLang="ja-JP" dirty="0"/>
          </a:p>
        </p:txBody>
      </p:sp>
    </p:spTree>
    <p:extLst>
      <p:ext uri="{BB962C8B-B14F-4D97-AF65-F5344CB8AC3E}">
        <p14:creationId xmlns:p14="http://schemas.microsoft.com/office/powerpoint/2010/main" val="1130765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955BAB36-41EC-4695-BB14-24149648A0CB}"/>
              </a:ext>
            </a:extLst>
          </p:cNvPr>
          <p:cNvPicPr>
            <a:picLocks noChangeAspect="1"/>
          </p:cNvPicPr>
          <p:nvPr/>
        </p:nvPicPr>
        <p:blipFill>
          <a:blip r:embed="rId2"/>
          <a:stretch>
            <a:fillRect/>
          </a:stretch>
        </p:blipFill>
        <p:spPr>
          <a:xfrm>
            <a:off x="766482" y="1165086"/>
            <a:ext cx="9640704" cy="5446331"/>
          </a:xfrm>
          <a:prstGeom prst="rect">
            <a:avLst/>
          </a:prstGeom>
        </p:spPr>
      </p:pic>
      <p:sp>
        <p:nvSpPr>
          <p:cNvPr id="6" name="テキスト ボックス 5">
            <a:extLst>
              <a:ext uri="{FF2B5EF4-FFF2-40B4-BE49-F238E27FC236}">
                <a16:creationId xmlns:a16="http://schemas.microsoft.com/office/drawing/2014/main" id="{81D9CECE-676A-4B58-99E5-1215244BE789}"/>
              </a:ext>
            </a:extLst>
          </p:cNvPr>
          <p:cNvSpPr txBox="1"/>
          <p:nvPr/>
        </p:nvSpPr>
        <p:spPr>
          <a:xfrm>
            <a:off x="1004909" y="457200"/>
            <a:ext cx="6561412" cy="707886"/>
          </a:xfrm>
          <a:prstGeom prst="rect">
            <a:avLst/>
          </a:prstGeom>
          <a:noFill/>
        </p:spPr>
        <p:txBody>
          <a:bodyPr wrap="none" rtlCol="0">
            <a:spAutoFit/>
          </a:bodyPr>
          <a:lstStyle/>
          <a:p>
            <a:r>
              <a:rPr lang="ja-JP" altLang="en-US" sz="4000" dirty="0"/>
              <a:t>検証モード</a:t>
            </a:r>
            <a:r>
              <a:rPr lang="en-US" altLang="ja-JP" sz="4000" dirty="0"/>
              <a:t>(Test mode ON)</a:t>
            </a:r>
            <a:endParaRPr kumimoji="1" lang="ja-JP" altLang="en-US" sz="4000" dirty="0"/>
          </a:p>
        </p:txBody>
      </p:sp>
      <p:sp>
        <p:nvSpPr>
          <p:cNvPr id="10" name="テキスト ボックス 9">
            <a:extLst>
              <a:ext uri="{FF2B5EF4-FFF2-40B4-BE49-F238E27FC236}">
                <a16:creationId xmlns:a16="http://schemas.microsoft.com/office/drawing/2014/main" id="{FA722060-0ECF-4217-ADF9-DA1756AACDB1}"/>
              </a:ext>
            </a:extLst>
          </p:cNvPr>
          <p:cNvSpPr txBox="1"/>
          <p:nvPr/>
        </p:nvSpPr>
        <p:spPr>
          <a:xfrm>
            <a:off x="8081682" y="3105834"/>
            <a:ext cx="3719288" cy="1200329"/>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kumimoji="1" lang="ja-JP" altLang="en-US" dirty="0"/>
              <a:t>←白い部分から</a:t>
            </a:r>
            <a:r>
              <a:rPr kumimoji="1" lang="en-US" altLang="ja-JP" dirty="0"/>
              <a:t>CT</a:t>
            </a:r>
            <a:r>
              <a:rPr kumimoji="1" lang="ja-JP" altLang="en-US" dirty="0"/>
              <a:t>値が抽出</a:t>
            </a:r>
            <a:r>
              <a:rPr lang="ja-JP" altLang="en-US" dirty="0"/>
              <a:t>された</a:t>
            </a:r>
            <a:endParaRPr lang="en-US" altLang="ja-JP" dirty="0"/>
          </a:p>
          <a:p>
            <a:r>
              <a:rPr kumimoji="1" lang="ja-JP" altLang="en-US" dirty="0"/>
              <a:t>ことを示す。</a:t>
            </a:r>
            <a:endParaRPr kumimoji="1" lang="en-US" altLang="ja-JP" dirty="0"/>
          </a:p>
          <a:p>
            <a:r>
              <a:rPr kumimoji="1" lang="ja-JP" altLang="en-US" dirty="0"/>
              <a:t>意図したとおりに集積範囲に</a:t>
            </a:r>
            <a:endParaRPr kumimoji="1" lang="en-US" altLang="ja-JP" dirty="0"/>
          </a:p>
          <a:p>
            <a:r>
              <a:rPr lang="ja-JP" altLang="en-US" dirty="0"/>
              <a:t>一致しているかを目視で確認。</a:t>
            </a:r>
            <a:endParaRPr kumimoji="1" lang="en-US" altLang="ja-JP" dirty="0"/>
          </a:p>
        </p:txBody>
      </p:sp>
    </p:spTree>
    <p:extLst>
      <p:ext uri="{BB962C8B-B14F-4D97-AF65-F5344CB8AC3E}">
        <p14:creationId xmlns:p14="http://schemas.microsoft.com/office/powerpoint/2010/main" val="3330856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C5547F0-EEF6-4ECB-875A-FAAC790D3A08}"/>
              </a:ext>
            </a:extLst>
          </p:cNvPr>
          <p:cNvSpPr txBox="1"/>
          <p:nvPr/>
        </p:nvSpPr>
        <p:spPr>
          <a:xfrm>
            <a:off x="1502435" y="3100987"/>
            <a:ext cx="10007868" cy="1477328"/>
          </a:xfrm>
          <a:prstGeom prst="rect">
            <a:avLst/>
          </a:prstGeom>
          <a:noFill/>
        </p:spPr>
        <p:txBody>
          <a:bodyPr wrap="none" rtlCol="0">
            <a:spAutoFit/>
          </a:bodyPr>
          <a:lstStyle/>
          <a:p>
            <a:r>
              <a:rPr kumimoji="1" lang="ja-JP" altLang="en-US" dirty="0"/>
              <a:t>検証が済んだら、実測定は必ず</a:t>
            </a:r>
            <a:r>
              <a:rPr lang="ja-JP" altLang="en-US" dirty="0"/>
              <a:t>「</a:t>
            </a:r>
            <a:r>
              <a:rPr lang="en-US" altLang="ja-JP" dirty="0"/>
              <a:t>Test mode</a:t>
            </a:r>
            <a:r>
              <a:rPr lang="ja-JP" altLang="en-US" dirty="0"/>
              <a:t>」を</a:t>
            </a:r>
            <a:r>
              <a:rPr lang="en-US" altLang="ja-JP" dirty="0"/>
              <a:t>OFF</a:t>
            </a:r>
            <a:r>
              <a:rPr lang="ja-JP" altLang="en-US" dirty="0"/>
              <a:t>にしてください。</a:t>
            </a:r>
            <a:endParaRPr lang="en-US" altLang="ja-JP" dirty="0"/>
          </a:p>
          <a:p>
            <a:endParaRPr kumimoji="1" lang="en-US" altLang="ja-JP" dirty="0"/>
          </a:p>
          <a:p>
            <a:r>
              <a:rPr kumimoji="1" lang="ja-JP" altLang="en-US" dirty="0"/>
              <a:t>これを忘れると、</a:t>
            </a:r>
            <a:r>
              <a:rPr lang="ja-JP" altLang="en-US" dirty="0"/>
              <a:t>二度目の解析のときに期待しない数値が得られる可能性があります。</a:t>
            </a:r>
            <a:endParaRPr lang="en-US" altLang="ja-JP" dirty="0"/>
          </a:p>
          <a:p>
            <a:endParaRPr kumimoji="1" lang="en-US" altLang="ja-JP" dirty="0"/>
          </a:p>
          <a:p>
            <a:r>
              <a:rPr lang="en-US" altLang="ja-JP" dirty="0"/>
              <a:t>2</a:t>
            </a:r>
            <a:r>
              <a:rPr lang="ja-JP" altLang="en-US" dirty="0"/>
              <a:t>症例目以降では検証の必要はありませんが、不安に感じたときはいつでも検証してください。</a:t>
            </a:r>
            <a:endParaRPr kumimoji="1" lang="ja-JP" altLang="en-US" dirty="0"/>
          </a:p>
        </p:txBody>
      </p:sp>
      <p:sp>
        <p:nvSpPr>
          <p:cNvPr id="3" name="テキスト ボックス 2">
            <a:extLst>
              <a:ext uri="{FF2B5EF4-FFF2-40B4-BE49-F238E27FC236}">
                <a16:creationId xmlns:a16="http://schemas.microsoft.com/office/drawing/2014/main" id="{025964A4-4BF8-4199-AC42-F94B81057F5A}"/>
              </a:ext>
            </a:extLst>
          </p:cNvPr>
          <p:cNvSpPr txBox="1"/>
          <p:nvPr/>
        </p:nvSpPr>
        <p:spPr>
          <a:xfrm>
            <a:off x="4464423" y="1398495"/>
            <a:ext cx="2646878" cy="1569660"/>
          </a:xfrm>
          <a:prstGeom prst="rect">
            <a:avLst/>
          </a:prstGeom>
          <a:noFill/>
        </p:spPr>
        <p:txBody>
          <a:bodyPr wrap="none" rtlCol="0">
            <a:spAutoFit/>
          </a:bodyPr>
          <a:lstStyle/>
          <a:p>
            <a:r>
              <a:rPr kumimoji="1" lang="ja-JP" altLang="en-US" sz="9600" dirty="0"/>
              <a:t>注意</a:t>
            </a:r>
          </a:p>
        </p:txBody>
      </p:sp>
    </p:spTree>
    <p:extLst>
      <p:ext uri="{BB962C8B-B14F-4D97-AF65-F5344CB8AC3E}">
        <p14:creationId xmlns:p14="http://schemas.microsoft.com/office/powerpoint/2010/main" val="3445239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7414E53-EF69-41D5-A8FF-202C6B0E2044}"/>
              </a:ext>
            </a:extLst>
          </p:cNvPr>
          <p:cNvSpPr txBox="1"/>
          <p:nvPr/>
        </p:nvSpPr>
        <p:spPr>
          <a:xfrm>
            <a:off x="1764955" y="833952"/>
            <a:ext cx="4031873" cy="861774"/>
          </a:xfrm>
          <a:prstGeom prst="rect">
            <a:avLst/>
          </a:prstGeom>
          <a:noFill/>
        </p:spPr>
        <p:txBody>
          <a:bodyPr wrap="none" rtlCol="0">
            <a:spAutoFit/>
          </a:bodyPr>
          <a:lstStyle/>
          <a:p>
            <a:r>
              <a:rPr kumimoji="1" lang="ja-JP" altLang="en-US" sz="5000" dirty="0"/>
              <a:t>もう一つ注意</a:t>
            </a:r>
          </a:p>
        </p:txBody>
      </p:sp>
      <p:sp>
        <p:nvSpPr>
          <p:cNvPr id="3" name="テキスト ボックス 2">
            <a:extLst>
              <a:ext uri="{FF2B5EF4-FFF2-40B4-BE49-F238E27FC236}">
                <a16:creationId xmlns:a16="http://schemas.microsoft.com/office/drawing/2014/main" id="{15736761-32CE-496E-BE37-2929748A8126}"/>
              </a:ext>
            </a:extLst>
          </p:cNvPr>
          <p:cNvSpPr txBox="1"/>
          <p:nvPr/>
        </p:nvSpPr>
        <p:spPr>
          <a:xfrm>
            <a:off x="473735" y="1951637"/>
            <a:ext cx="6647974" cy="3416320"/>
          </a:xfrm>
          <a:prstGeom prst="rect">
            <a:avLst/>
          </a:prstGeom>
          <a:noFill/>
        </p:spPr>
        <p:txBody>
          <a:bodyPr wrap="none" rtlCol="0">
            <a:spAutoFit/>
          </a:bodyPr>
          <a:lstStyle/>
          <a:p>
            <a:r>
              <a:rPr lang="ja-JP" altLang="en-US" dirty="0"/>
              <a:t>腫瘍範囲を手動で増大・縮小させる作業をした後は、</a:t>
            </a:r>
            <a:endParaRPr lang="en-US" altLang="ja-JP" dirty="0"/>
          </a:p>
          <a:p>
            <a:r>
              <a:rPr lang="ja-JP" altLang="en-US" dirty="0"/>
              <a:t>１つの腫瘍が複数の集積体として認識されていることがある。</a:t>
            </a:r>
            <a:endParaRPr lang="en-US" altLang="ja-JP" dirty="0"/>
          </a:p>
          <a:p>
            <a:endParaRPr lang="en-US" altLang="ja-JP" dirty="0"/>
          </a:p>
          <a:p>
            <a:r>
              <a:rPr lang="ja-JP" altLang="en-US" dirty="0"/>
              <a:t>たとえば右の図は、同じ１つの腫瘍が３分割され、３行で</a:t>
            </a:r>
            <a:endParaRPr lang="en-US" altLang="ja-JP" dirty="0"/>
          </a:p>
          <a:p>
            <a:r>
              <a:rPr lang="ja-JP" altLang="en-US" dirty="0"/>
              <a:t>表示されている。</a:t>
            </a:r>
            <a:endParaRPr lang="en-US" altLang="ja-JP" dirty="0"/>
          </a:p>
          <a:p>
            <a:endParaRPr lang="en-US" altLang="ja-JP" dirty="0"/>
          </a:p>
          <a:p>
            <a:r>
              <a:rPr lang="ja-JP" altLang="en-US" dirty="0"/>
              <a:t>このようなときは「</a:t>
            </a:r>
            <a:r>
              <a:rPr lang="en-US" altLang="ja-JP" dirty="0"/>
              <a:t>Unite connected labels</a:t>
            </a:r>
            <a:r>
              <a:rPr lang="ja-JP" altLang="en-US" dirty="0"/>
              <a:t>」をクリック。</a:t>
            </a:r>
            <a:endParaRPr lang="en-US" altLang="ja-JP" dirty="0"/>
          </a:p>
          <a:p>
            <a:r>
              <a:rPr lang="ja-JP" altLang="en-US" dirty="0"/>
              <a:t>すると連続した集積体が１つの集積体として総合される。</a:t>
            </a:r>
            <a:endParaRPr lang="en-US" altLang="ja-JP" dirty="0"/>
          </a:p>
          <a:p>
            <a:endParaRPr lang="en-US" altLang="ja-JP" dirty="0"/>
          </a:p>
          <a:p>
            <a:r>
              <a:rPr lang="ja-JP" altLang="en-US" dirty="0"/>
              <a:t>ルーチンでこの機能を用いてからボクセル抽出しても</a:t>
            </a:r>
            <a:endParaRPr lang="en-US" altLang="ja-JP" dirty="0"/>
          </a:p>
          <a:p>
            <a:r>
              <a:rPr lang="ja-JP" altLang="en-US" dirty="0"/>
              <a:t>問題ないと思われる。</a:t>
            </a:r>
            <a:endParaRPr lang="en-US" altLang="ja-JP" dirty="0"/>
          </a:p>
          <a:p>
            <a:endParaRPr kumimoji="1" lang="en-US" altLang="ja-JP" dirty="0"/>
          </a:p>
        </p:txBody>
      </p:sp>
      <p:pic>
        <p:nvPicPr>
          <p:cNvPr id="5" name="図 4">
            <a:extLst>
              <a:ext uri="{FF2B5EF4-FFF2-40B4-BE49-F238E27FC236}">
                <a16:creationId xmlns:a16="http://schemas.microsoft.com/office/drawing/2014/main" id="{0A2953C9-7ED6-4911-871B-59A71A60A68D}"/>
              </a:ext>
            </a:extLst>
          </p:cNvPr>
          <p:cNvPicPr>
            <a:picLocks noChangeAspect="1"/>
          </p:cNvPicPr>
          <p:nvPr/>
        </p:nvPicPr>
        <p:blipFill>
          <a:blip r:embed="rId2"/>
          <a:stretch>
            <a:fillRect/>
          </a:stretch>
        </p:blipFill>
        <p:spPr>
          <a:xfrm>
            <a:off x="7121709" y="361061"/>
            <a:ext cx="4034950" cy="3461639"/>
          </a:xfrm>
          <a:prstGeom prst="rect">
            <a:avLst/>
          </a:prstGeom>
        </p:spPr>
      </p:pic>
      <p:pic>
        <p:nvPicPr>
          <p:cNvPr id="6" name="図 5">
            <a:extLst>
              <a:ext uri="{FF2B5EF4-FFF2-40B4-BE49-F238E27FC236}">
                <a16:creationId xmlns:a16="http://schemas.microsoft.com/office/drawing/2014/main" id="{4B74F31F-FF83-45A3-B133-A27662DEF460}"/>
              </a:ext>
            </a:extLst>
          </p:cNvPr>
          <p:cNvPicPr>
            <a:picLocks noChangeAspect="1"/>
          </p:cNvPicPr>
          <p:nvPr/>
        </p:nvPicPr>
        <p:blipFill>
          <a:blip r:embed="rId3"/>
          <a:stretch>
            <a:fillRect/>
          </a:stretch>
        </p:blipFill>
        <p:spPr>
          <a:xfrm>
            <a:off x="7764873" y="4259961"/>
            <a:ext cx="2228366" cy="2495550"/>
          </a:xfrm>
          <a:prstGeom prst="rect">
            <a:avLst/>
          </a:prstGeom>
        </p:spPr>
      </p:pic>
      <p:sp>
        <p:nvSpPr>
          <p:cNvPr id="7" name="矢印: 下 6">
            <a:extLst>
              <a:ext uri="{FF2B5EF4-FFF2-40B4-BE49-F238E27FC236}">
                <a16:creationId xmlns:a16="http://schemas.microsoft.com/office/drawing/2014/main" id="{C30822A8-DFB2-4666-A818-D181EE2986B7}"/>
              </a:ext>
            </a:extLst>
          </p:cNvPr>
          <p:cNvSpPr/>
          <p:nvPr/>
        </p:nvSpPr>
        <p:spPr>
          <a:xfrm>
            <a:off x="8636740" y="343535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6199E922-7412-441B-830A-8E28CFCECB40}"/>
              </a:ext>
            </a:extLst>
          </p:cNvPr>
          <p:cNvSpPr/>
          <p:nvPr/>
        </p:nvSpPr>
        <p:spPr>
          <a:xfrm>
            <a:off x="8045450" y="2844800"/>
            <a:ext cx="1638300" cy="6477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Tree>
    <p:extLst>
      <p:ext uri="{BB962C8B-B14F-4D97-AF65-F5344CB8AC3E}">
        <p14:creationId xmlns:p14="http://schemas.microsoft.com/office/powerpoint/2010/main" val="1542386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8AE20329-2D65-4010-82F6-27693B42AA61}"/>
              </a:ext>
            </a:extLst>
          </p:cNvPr>
          <p:cNvPicPr>
            <a:picLocks noChangeAspect="1"/>
          </p:cNvPicPr>
          <p:nvPr/>
        </p:nvPicPr>
        <p:blipFill>
          <a:blip r:embed="rId2"/>
          <a:stretch>
            <a:fillRect/>
          </a:stretch>
        </p:blipFill>
        <p:spPr>
          <a:xfrm>
            <a:off x="3156416" y="342899"/>
            <a:ext cx="5148719" cy="5237629"/>
          </a:xfrm>
          <a:prstGeom prst="rect">
            <a:avLst/>
          </a:prstGeom>
        </p:spPr>
      </p:pic>
      <p:sp>
        <p:nvSpPr>
          <p:cNvPr id="3" name="矢印: 下 2">
            <a:extLst>
              <a:ext uri="{FF2B5EF4-FFF2-40B4-BE49-F238E27FC236}">
                <a16:creationId xmlns:a16="http://schemas.microsoft.com/office/drawing/2014/main" id="{84BEEFD7-6F94-498F-9E84-B05E401C89F7}"/>
              </a:ext>
            </a:extLst>
          </p:cNvPr>
          <p:cNvSpPr/>
          <p:nvPr/>
        </p:nvSpPr>
        <p:spPr>
          <a:xfrm flipV="1">
            <a:off x="4491317" y="5456143"/>
            <a:ext cx="336177" cy="4975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DE0316D6-1608-4E74-923F-49423C91AC33}"/>
              </a:ext>
            </a:extLst>
          </p:cNvPr>
          <p:cNvSpPr txBox="1"/>
          <p:nvPr/>
        </p:nvSpPr>
        <p:spPr>
          <a:xfrm>
            <a:off x="1156448" y="6094880"/>
            <a:ext cx="10802957" cy="646331"/>
          </a:xfrm>
          <a:prstGeom prst="rect">
            <a:avLst/>
          </a:prstGeom>
          <a:noFill/>
        </p:spPr>
        <p:txBody>
          <a:bodyPr wrap="none" rtlCol="0">
            <a:spAutoFit/>
          </a:bodyPr>
          <a:lstStyle/>
          <a:p>
            <a:r>
              <a:rPr kumimoji="1" lang="ja-JP" altLang="en-US" dirty="0"/>
              <a:t>すべてのテキストをクリップボードにコピー</a:t>
            </a:r>
            <a:endParaRPr kumimoji="1" lang="en-US" altLang="ja-JP" dirty="0"/>
          </a:p>
          <a:p>
            <a:r>
              <a:rPr lang="ja-JP" altLang="en-US" dirty="0"/>
              <a:t>これをテキストファイルに保存しておく。テキストファイルのファイル名には、わかりやすい名前を。</a:t>
            </a:r>
            <a:endParaRPr kumimoji="1" lang="ja-JP" altLang="en-US" dirty="0"/>
          </a:p>
        </p:txBody>
      </p:sp>
    </p:spTree>
    <p:extLst>
      <p:ext uri="{BB962C8B-B14F-4D97-AF65-F5344CB8AC3E}">
        <p14:creationId xmlns:p14="http://schemas.microsoft.com/office/powerpoint/2010/main" val="380666946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594</Words>
  <Application>Microsoft Office PowerPoint</Application>
  <PresentationFormat>ワイド画面</PresentationFormat>
  <Paragraphs>70</Paragraphs>
  <Slides>14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游ゴシック</vt:lpstr>
      <vt:lpstr>游ゴシック Light</vt:lpstr>
      <vt:lpstr>Arial</vt:lpstr>
      <vt:lpstr>Calibri</vt:lpstr>
      <vt:lpstr>Office テーマ</vt:lpstr>
      <vt:lpstr>テクスチャー解析のためのボクセル抽出手順</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おわりに</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Kenji Hirata</dc:creator>
  <cp:lastModifiedBy>平田健司</cp:lastModifiedBy>
  <cp:revision>20</cp:revision>
  <dcterms:created xsi:type="dcterms:W3CDTF">2017-12-22T21:57:13Z</dcterms:created>
  <dcterms:modified xsi:type="dcterms:W3CDTF">2017-12-23T00:42:57Z</dcterms:modified>
</cp:coreProperties>
</file>