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2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70" r:id="rId6"/>
    <p:sldId id="271" r:id="rId7"/>
    <p:sldId id="260" r:id="rId8"/>
    <p:sldId id="261" r:id="rId9"/>
    <p:sldId id="272" r:id="rId10"/>
    <p:sldId id="273" r:id="rId11"/>
    <p:sldId id="274" r:id="rId12"/>
    <p:sldId id="275" r:id="rId13"/>
    <p:sldId id="263" r:id="rId14"/>
    <p:sldId id="262" r:id="rId15"/>
    <p:sldId id="264" r:id="rId16"/>
    <p:sldId id="276" r:id="rId17"/>
    <p:sldId id="277" r:id="rId18"/>
    <p:sldId id="265" r:id="rId19"/>
    <p:sldId id="268" r:id="rId20"/>
    <p:sldId id="267" r:id="rId21"/>
    <p:sldId id="278" r:id="rId22"/>
    <p:sldId id="279" r:id="rId23"/>
    <p:sldId id="280" r:id="rId24"/>
    <p:sldId id="281" r:id="rId25"/>
    <p:sldId id="282" r:id="rId26"/>
    <p:sldId id="266" r:id="rId27"/>
    <p:sldId id="269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FA5317-267D-4B54-B2AE-19C9E8AF30EE}">
          <p14:sldIdLst>
            <p14:sldId id="256"/>
            <p14:sldId id="257"/>
          </p14:sldIdLst>
        </p14:section>
        <p14:section name="Functional Programming" id="{FDABB75B-12CB-4A16-A6C0-B4BDA06A421E}">
          <p14:sldIdLst>
            <p14:sldId id="259"/>
            <p14:sldId id="258"/>
            <p14:sldId id="270"/>
            <p14:sldId id="271"/>
            <p14:sldId id="260"/>
            <p14:sldId id="261"/>
            <p14:sldId id="272"/>
            <p14:sldId id="273"/>
            <p14:sldId id="274"/>
            <p14:sldId id="275"/>
          </p14:sldIdLst>
        </p14:section>
        <p14:section name="Function Operations" id="{9CC09E98-8F33-4900-A57B-A017231FDD92}">
          <p14:sldIdLst>
            <p14:sldId id="263"/>
            <p14:sldId id="262"/>
            <p14:sldId id="264"/>
            <p14:sldId id="276"/>
            <p14:sldId id="277"/>
          </p14:sldIdLst>
        </p14:section>
        <p14:section name="Monads" id="{1EBD5CEE-64F7-4132-B7C4-849080ACCC73}">
          <p14:sldIdLst>
            <p14:sldId id="265"/>
            <p14:sldId id="268"/>
            <p14:sldId id="267"/>
            <p14:sldId id="278"/>
            <p14:sldId id="279"/>
            <p14:sldId id="280"/>
            <p14:sldId id="281"/>
            <p14:sldId id="282"/>
          </p14:sldIdLst>
        </p14:section>
        <p14:section name="Functional Patterns" id="{38506AC2-15CC-490C-A65B-4F07B5FC5395}">
          <p14:sldIdLst>
            <p14:sldId id="266"/>
            <p14:sldId id="269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66" autoAdjust="0"/>
  </p:normalViewPr>
  <p:slideViewPr>
    <p:cSldViewPr snapToGrid="0">
      <p:cViewPr varScale="1">
        <p:scale>
          <a:sx n="119" d="100"/>
          <a:sy n="119" d="100"/>
        </p:scale>
        <p:origin x="9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C019-E9A9-4864-A495-EA80DBB38FB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766F-68C5-4382-99B1-4390A8096F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766F-68C5-4382-99B1-4390A8096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766F-68C5-4382-99B1-4390A8096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710983-9697-4281-BCB5-983C8A60F3EE}" type="datetime4">
              <a:rPr lang="en-US" smtClean="0"/>
              <a:t>January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9733E-F358-46A7-8180-6ADA975D7D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58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B27-EC74-498C-B2CB-F7582929D8C2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2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2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0151-3A5D-4196-A43D-E381530D621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C624-B2E6-4985-8F63-BD82BF19C2DB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6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74ED-94DF-4B63-8D21-CAADCDBA3C10}" type="datetime4">
              <a:rPr lang="en-US" smtClean="0"/>
              <a:t>January 26,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3439-2F8C-4D7A-BA1B-986448608DFF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97C-C589-4A48-9C0E-087DF2304C30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B5F-B179-4528-93B1-049158775651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8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7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1B32-9C5B-4A25-A98A-CD3925D5E511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3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3696-FC29-41FC-8AA6-06BC95B45D0B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1098334" y="697749"/>
            <a:ext cx="1303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ACFD84-ED00-410E-8877-7EBA065936F2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710692" y="3797887"/>
            <a:ext cx="4078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Christian Simon | illucIT Software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896" y="5053262"/>
            <a:ext cx="780291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imon@illucit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2990407"/>
          </a:xfrm>
        </p:spPr>
        <p:txBody>
          <a:bodyPr/>
          <a:lstStyle/>
          <a:p>
            <a:r>
              <a:rPr lang="en-US" dirty="0" smtClean="0"/>
              <a:t>Functional Programming Principles in Scala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1872" y="3749360"/>
            <a:ext cx="9418320" cy="780289"/>
          </a:xfrm>
        </p:spPr>
        <p:txBody>
          <a:bodyPr>
            <a:normAutofit/>
          </a:bodyPr>
          <a:lstStyle/>
          <a:p>
            <a:r>
              <a:rPr lang="en-US" sz="2800" dirty="0"/>
              <a:t>Putting the Fun in Functional Programming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44" y="758951"/>
            <a:ext cx="1590675" cy="23431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261873" y="6224340"/>
            <a:ext cx="9831244" cy="44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Christian Simon						            illucIT Software GmbH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0" y="4529649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</a:t>
            </a:r>
            <a:r>
              <a:rPr lang="en-US" dirty="0" smtClean="0"/>
              <a:t>Functions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(E3):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1872" y="2429573"/>
            <a:ext cx="8692254" cy="3308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lastCheckedMillis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Long = _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nonPureDateMillis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Long =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Side Effect: Read global state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LocalDateTime.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Side Effect: Throw Exception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now.getDayOfWeek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DayOfWeek.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"Mondays not allowed"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now.toInstant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ZoneOffset.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toEpochMilli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Side Effect: Change global state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lastCheckedMillis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pureDateMillis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(now: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Try[Long] =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now.getDayOfWeek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DayOfWeek.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"Mondays not allowed"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=&gt;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now.toInstant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ZoneOffset.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toEpochMilli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Immutablility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data structure are inherently useful for FP:</a:t>
            </a:r>
          </a:p>
          <a:p>
            <a:pPr lvl="1"/>
            <a:r>
              <a:rPr lang="en-US" dirty="0" smtClean="0"/>
              <a:t>Cannot be changed when given as function parameter</a:t>
            </a:r>
          </a:p>
          <a:p>
            <a:pPr lvl="1"/>
            <a:r>
              <a:rPr lang="en-US" dirty="0" smtClean="0"/>
              <a:t>No concurrency issues</a:t>
            </a:r>
          </a:p>
          <a:p>
            <a:pPr lvl="1"/>
            <a:r>
              <a:rPr lang="en-US" dirty="0" smtClean="0"/>
              <a:t>Can be cached after calculation, because it cannot change any more</a:t>
            </a:r>
          </a:p>
          <a:p>
            <a:pPr lvl="1"/>
            <a:endParaRPr lang="en-US" dirty="0"/>
          </a:p>
          <a:p>
            <a:r>
              <a:rPr lang="en-US" dirty="0" smtClean="0"/>
              <a:t>Only if all properties are immutable, an object can be immutable</a:t>
            </a:r>
          </a:p>
          <a:p>
            <a:pPr lvl="1"/>
            <a:r>
              <a:rPr lang="en-US" dirty="0" smtClean="0"/>
              <a:t>E.g. immutable List of mutable </a:t>
            </a:r>
            <a:r>
              <a:rPr lang="en-US" dirty="0" err="1" smtClean="0"/>
              <a:t>StringBuffer</a:t>
            </a:r>
            <a:r>
              <a:rPr lang="en-US" dirty="0" smtClean="0"/>
              <a:t> is still mutable</a:t>
            </a:r>
          </a:p>
          <a:p>
            <a:pPr lvl="1"/>
            <a:endParaRPr lang="en-US" dirty="0"/>
          </a:p>
          <a:p>
            <a:r>
              <a:rPr lang="en-US" dirty="0" smtClean="0"/>
              <a:t>Rather use mutable reference (</a:t>
            </a:r>
            <a:r>
              <a:rPr lang="en-US" dirty="0" err="1" smtClean="0"/>
              <a:t>var</a:t>
            </a:r>
            <a:r>
              <a:rPr lang="en-US" dirty="0" smtClean="0"/>
              <a:t>) of immutable data structure (e.g. </a:t>
            </a:r>
            <a:r>
              <a:rPr lang="en-US" dirty="0" err="1" smtClean="0"/>
              <a:t>immutable.List</a:t>
            </a:r>
            <a:r>
              <a:rPr lang="en-US" dirty="0" smtClean="0"/>
              <a:t>) than immutable reference (</a:t>
            </a:r>
            <a:r>
              <a:rPr lang="en-US" dirty="0" err="1" smtClean="0"/>
              <a:t>val</a:t>
            </a:r>
            <a:r>
              <a:rPr lang="en-US" dirty="0" smtClean="0"/>
              <a:t>) of mutable data structure (e.g. </a:t>
            </a:r>
            <a:r>
              <a:rPr lang="en-US" dirty="0" err="1" smtClean="0"/>
              <a:t>mutable.List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Values can leave the scope without the risk of being modified on the outside</a:t>
            </a:r>
          </a:p>
          <a:p>
            <a:pPr lvl="1"/>
            <a:r>
              <a:rPr lang="en-US" dirty="0" smtClean="0"/>
              <a:t>No extra Data Transfer Object needed</a:t>
            </a:r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Most non-trivial applications need state</a:t>
            </a:r>
          </a:p>
          <a:p>
            <a:endParaRPr lang="en-US" sz="2000" dirty="0" smtClean="0"/>
          </a:p>
          <a:p>
            <a:r>
              <a:rPr lang="en-US" sz="2000" dirty="0" smtClean="0"/>
              <a:t>Problem: Managing State is difficult, modifying state from many positions can lead to all kinds of bugs, hard to verify</a:t>
            </a:r>
          </a:p>
          <a:p>
            <a:endParaRPr lang="en-US" sz="2000" dirty="0" smtClean="0"/>
          </a:p>
          <a:p>
            <a:r>
              <a:rPr lang="en-US" sz="2000" dirty="0" smtClean="0"/>
              <a:t>Idea:</a:t>
            </a:r>
          </a:p>
          <a:p>
            <a:pPr lvl="1"/>
            <a:r>
              <a:rPr lang="en-US" sz="1800" dirty="0" smtClean="0"/>
              <a:t>Isolate state management to a small part of the program</a:t>
            </a:r>
          </a:p>
          <a:p>
            <a:pPr lvl="1"/>
            <a:r>
              <a:rPr lang="en-US" sz="1800" dirty="0" smtClean="0"/>
              <a:t>Use pure function to perform complex calculations, providing required values from the state as input parameters and return mutated state (copy) as function result</a:t>
            </a:r>
          </a:p>
          <a:p>
            <a:pPr lvl="1"/>
            <a:r>
              <a:rPr lang="en-US" sz="1800" dirty="0" smtClean="0"/>
              <a:t>Pure functions build network/flow for calculation</a:t>
            </a:r>
            <a:endParaRPr lang="en-US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824E-B75A-4D31-91D3-EED6BB3F75CB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Applied Functions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Function with multiple arguments, reduced to function with some of the arguments already filled in</a:t>
            </a:r>
          </a:p>
          <a:p>
            <a:endParaRPr lang="en-US" sz="2000" dirty="0"/>
          </a:p>
          <a:p>
            <a:r>
              <a:rPr lang="en-US" sz="2000" dirty="0" smtClean="0"/>
              <a:t>Function with multiple argument blocks (= higher order function) applied for some of the parameter blocks, creating function with less degrees of freedom</a:t>
            </a:r>
          </a:p>
          <a:p>
            <a:r>
              <a:rPr lang="en-US" sz="2000" dirty="0" smtClean="0"/>
              <a:t>Example (E4):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6AFD-AF42-4CDE-9B97-B35C6D95F4C6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874" y="5017753"/>
            <a:ext cx="645694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sum(x: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+ y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sum5(y: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sum99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a function with multiple arguments to a function with multiple argument blocks</a:t>
            </a:r>
          </a:p>
          <a:p>
            <a:r>
              <a:rPr lang="en-US" dirty="0" smtClean="0"/>
              <a:t>E.g.</a:t>
            </a:r>
            <a:br>
              <a:rPr lang="en-US" dirty="0" smtClean="0"/>
            </a:br>
            <a:endParaRPr lang="en-US" dirty="0" smtClean="0"/>
          </a:p>
          <a:p>
            <a:pPr marL="274313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(String, String,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Boolean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converted to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=&gt; String 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Boolean</a:t>
            </a:r>
          </a:p>
          <a:p>
            <a:pPr lvl="1"/>
            <a:endParaRPr lang="en-US" dirty="0"/>
          </a:p>
          <a:p>
            <a:r>
              <a:rPr lang="en-US" dirty="0" smtClean="0"/>
              <a:t>Easy to partially apply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58ED-B1D9-467B-A7DC-D9131C4FBB69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(2)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1872" y="3288720"/>
            <a:ext cx="935800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which takes 1 argument Request and return function Response =&gt; Unit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LogRequestFuncCurried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Unit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logWithTimeStamp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LogRequestFuncCurried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res =&gt;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"Response took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.between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(begin, end) 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seconds"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(E5):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network of complex functions by combining simple building blocks</a:t>
            </a:r>
          </a:p>
          <a:p>
            <a:r>
              <a:rPr lang="en-US" dirty="0" smtClean="0"/>
              <a:t>Example (E6):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35768" y="2963258"/>
            <a:ext cx="8421463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age: Option[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loadPersons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[Person] =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hasAge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(predicate: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Boolean)(person: Person): Boolean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person.age.exists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(predicate)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legalAge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Boolean = age &gt;=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)(person: Person): Boolean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person.firstName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namedCharles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Person =&gt; String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"Charles"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(person: Person):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person.firstName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person.lastName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nameRegisterForAdultCharles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loadPersons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.filter(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hasAge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legalAge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.filter(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namedCharles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.map(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 Register: 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1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2929-7A56-42D2-94E4-F08061B7AE54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Order types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M[A]</a:t>
            </a:r>
            <a:r>
              <a:rPr lang="en-US" dirty="0" smtClean="0"/>
              <a:t> for element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 smtClean="0"/>
              <a:t>Encapsulates values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with additional semantic</a:t>
            </a:r>
          </a:p>
          <a:p>
            <a:r>
              <a:rPr lang="en-US" dirty="0" smtClean="0"/>
              <a:t>Can be used to encapsulate side effects (e.g. Try, Future)</a:t>
            </a:r>
          </a:p>
          <a:p>
            <a:r>
              <a:rPr lang="en-US" dirty="0" smtClean="0"/>
              <a:t>Allows working with values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without having the need to materialize them</a:t>
            </a:r>
          </a:p>
          <a:p>
            <a:r>
              <a:rPr lang="en-US" dirty="0" smtClean="0"/>
              <a:t>Common subset of transformation function with similar semantic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Try</a:t>
            </a:r>
          </a:p>
          <a:p>
            <a:pPr lvl="1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6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Programming Principles</a:t>
            </a:r>
          </a:p>
          <a:p>
            <a:pPr lvl="1"/>
            <a:r>
              <a:rPr lang="en-US" dirty="0" smtClean="0"/>
              <a:t>Functions as First-Class objects</a:t>
            </a:r>
          </a:p>
          <a:p>
            <a:pPr lvl="1"/>
            <a:r>
              <a:rPr lang="en-US" dirty="0" smtClean="0"/>
              <a:t>Higher Order Functions</a:t>
            </a:r>
          </a:p>
          <a:p>
            <a:pPr lvl="1"/>
            <a:r>
              <a:rPr lang="en-US" dirty="0" smtClean="0"/>
              <a:t>Side-Effects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State</a:t>
            </a:r>
          </a:p>
          <a:p>
            <a:r>
              <a:rPr lang="en-US" dirty="0" smtClean="0"/>
              <a:t>Function Operations</a:t>
            </a:r>
          </a:p>
          <a:p>
            <a:pPr lvl="1"/>
            <a:r>
              <a:rPr lang="en-US" dirty="0" smtClean="0"/>
              <a:t>Partially Applied Functions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 smtClean="0"/>
              <a:t>Functional Composition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Monads</a:t>
            </a:r>
          </a:p>
          <a:p>
            <a:pPr lvl="1"/>
            <a:r>
              <a:rPr lang="en-US" dirty="0" smtClean="0"/>
              <a:t>Monad Operations</a:t>
            </a:r>
          </a:p>
          <a:p>
            <a:pPr lvl="1"/>
            <a:r>
              <a:rPr lang="en-US" dirty="0" smtClean="0"/>
              <a:t>For-Comprehensions</a:t>
            </a:r>
          </a:p>
          <a:p>
            <a:pPr lvl="1"/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Option, Either, Try</a:t>
            </a:r>
          </a:p>
          <a:p>
            <a:pPr lvl="1"/>
            <a:r>
              <a:rPr lang="en-US" dirty="0" smtClean="0"/>
              <a:t>Future</a:t>
            </a:r>
          </a:p>
          <a:p>
            <a:r>
              <a:rPr lang="en-US" dirty="0"/>
              <a:t>Functional Patterns</a:t>
            </a:r>
          </a:p>
          <a:p>
            <a:pPr lvl="1"/>
            <a:r>
              <a:rPr lang="en-US" dirty="0"/>
              <a:t>Fold</a:t>
            </a:r>
          </a:p>
          <a:p>
            <a:pPr lvl="1"/>
            <a:r>
              <a:rPr lang="en-US" noProof="0" dirty="0" smtClean="0">
                <a:solidFill>
                  <a:schemeClr val="bg1">
                    <a:lumMod val="50000"/>
                  </a:schemeClr>
                </a:solidFill>
              </a:rPr>
              <a:t>Decomposition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(TBD)</a:t>
            </a:r>
            <a:endParaRPr lang="en-US" noProof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Extractor Objects (TBD)</a:t>
            </a:r>
            <a:endParaRPr lang="en-US" noProof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Recursion (TBD)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noProof="0" dirty="0" smtClean="0">
                <a:solidFill>
                  <a:schemeClr val="bg1">
                    <a:lumMod val="50000"/>
                  </a:schemeClr>
                </a:solidFill>
              </a:rPr>
              <a:t>Tail-Recursion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(TBD)</a:t>
            </a:r>
            <a:endParaRPr lang="en-US" noProof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Magnet Pattern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(TBD)</a:t>
            </a:r>
            <a:endParaRPr lang="en-US" noProof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A10-89B3-4A0C-83A9-3F63171726F6}" type="datetime4">
              <a:rPr lang="en-US" smtClean="0"/>
              <a:t>January 26, 2018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Christian Simon | illucIT Software GmbH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 Operations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C624-B2E6-4985-8F63-BD82BF19C2DB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1872" y="2394792"/>
            <a:ext cx="87108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ExampleMonad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Transform value of type A to type B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](f: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ExampleMonad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Transform value of type A to type Monad[B]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](f: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ExampleMonad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ExampleMonad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Filter Monad values by predicate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filter(p: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Boolean):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ExampleMonad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1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For-Comprehensions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Scala Syntax 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{ … } yield {…}</a:t>
            </a:r>
            <a:r>
              <a:rPr lang="en-US" sz="2400" dirty="0" smtClean="0"/>
              <a:t>” syntactic sugar for Monad operations</a:t>
            </a:r>
          </a:p>
          <a:p>
            <a:r>
              <a:rPr lang="en-US" sz="2400" dirty="0" smtClean="0"/>
              <a:t>Each 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/>
              <a:t>” clause is bound together by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“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ield</a:t>
            </a:r>
            <a:r>
              <a:rPr lang="en-US" sz="2400" dirty="0" smtClean="0"/>
              <a:t>” clause is connected with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r>
              <a:rPr lang="en-US" sz="2400" dirty="0" smtClean="0"/>
              <a:t>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/>
              <a:t>” conditions are applied by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</a:p>
          <a:p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Can be used with all typed which implement the said Monad operation (but only between the same type)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For-Comprehensions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(E7)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7411" y="2700970"/>
            <a:ext cx="1003433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Option[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deceased: Boolean)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Option[Person] =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getCreditCardNumber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Option[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creditCardValid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Boolean =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creditReport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Option[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person &lt;-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person.deceased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creditCardNumber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getCreditCardNumber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creditCardValid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creditCardNumber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s"Credit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report for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Card number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creditCardNumber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valid"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8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/ Either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Try[A]:</a:t>
            </a:r>
          </a:p>
          <a:p>
            <a:pPr lvl="1"/>
            <a:r>
              <a:rPr lang="en-US" dirty="0" smtClean="0"/>
              <a:t>Success[A](a: A) if the operation was success</a:t>
            </a:r>
          </a:p>
          <a:p>
            <a:pPr lvl="1"/>
            <a:r>
              <a:rPr lang="en-US" dirty="0" smtClean="0"/>
              <a:t>Failure(e: </a:t>
            </a:r>
            <a:r>
              <a:rPr lang="en-US" dirty="0" err="1" smtClean="0"/>
              <a:t>Throwable</a:t>
            </a:r>
            <a:r>
              <a:rPr lang="en-US" dirty="0" smtClean="0"/>
              <a:t>) if the operation raised an Exception</a:t>
            </a:r>
          </a:p>
          <a:p>
            <a:pPr lvl="1"/>
            <a:r>
              <a:rPr lang="en-US" dirty="0" smtClean="0"/>
              <a:t>Try{} factory can be used to catch </a:t>
            </a:r>
            <a:r>
              <a:rPr lang="en-US" dirty="0" err="1" smtClean="0"/>
              <a:t>NonFatal</a:t>
            </a:r>
            <a:r>
              <a:rPr lang="en-US" dirty="0" smtClean="0"/>
              <a:t> Exceptions</a:t>
            </a:r>
          </a:p>
          <a:p>
            <a:pPr lvl="1"/>
            <a:endParaRPr lang="en-US" dirty="0"/>
          </a:p>
          <a:p>
            <a:r>
              <a:rPr lang="en-US" dirty="0" smtClean="0"/>
              <a:t>Either[A, B]</a:t>
            </a:r>
          </a:p>
          <a:p>
            <a:pPr lvl="1"/>
            <a:r>
              <a:rPr lang="en-US" dirty="0" smtClean="0"/>
              <a:t>Right[_, B](b: B), indicating that the result is correct (“right”)</a:t>
            </a:r>
          </a:p>
          <a:p>
            <a:pPr lvl="1"/>
            <a:r>
              <a:rPr lang="en-US" dirty="0" smtClean="0"/>
              <a:t>Left[A, _](a: A), indicating that the result was wrong (e.g. value explaining the problem)</a:t>
            </a:r>
          </a:p>
          <a:p>
            <a:pPr lvl="1"/>
            <a:r>
              <a:rPr lang="en-US" dirty="0" smtClean="0"/>
              <a:t>Functions map, </a:t>
            </a:r>
            <a:r>
              <a:rPr lang="en-US" dirty="0" err="1" smtClean="0"/>
              <a:t>flatMap</a:t>
            </a:r>
            <a:r>
              <a:rPr lang="en-US" dirty="0" smtClean="0"/>
              <a:t> applies to right side (since Scala 2.12)</a:t>
            </a:r>
          </a:p>
          <a:p>
            <a:pPr lvl="1"/>
            <a:r>
              <a:rPr lang="en-US" dirty="0" smtClean="0"/>
              <a:t>Generalization of Try, but failure must not be of type </a:t>
            </a:r>
            <a:r>
              <a:rPr lang="en-US" dirty="0" err="1" smtClean="0"/>
              <a:t>Throwable</a:t>
            </a:r>
            <a:r>
              <a:rPr lang="en-US" dirty="0" smtClean="0"/>
              <a:t>, and is typed by B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is evaluated in an asynchronous process by a Executor</a:t>
            </a:r>
          </a:p>
          <a:p>
            <a:r>
              <a:rPr lang="en-US" dirty="0" smtClean="0"/>
              <a:t>Chain of functions can be built together in synchronous process, and will be evaluated, when the value is ready</a:t>
            </a:r>
          </a:p>
          <a:p>
            <a:r>
              <a:rPr lang="en-US" dirty="0" smtClean="0"/>
              <a:t>When completed, contains a Try, so can be either Success or Failure</a:t>
            </a:r>
          </a:p>
          <a:p>
            <a:r>
              <a:rPr lang="en-US" dirty="0" smtClean="0"/>
              <a:t>To force into synchronous process, use </a:t>
            </a:r>
            <a:r>
              <a:rPr lang="en-US" dirty="0" err="1" smtClean="0"/>
              <a:t>Await.result</a:t>
            </a:r>
            <a:r>
              <a:rPr lang="en-US" dirty="0" smtClean="0"/>
              <a:t> or </a:t>
            </a:r>
            <a:r>
              <a:rPr lang="en-US" dirty="0" err="1" smtClean="0"/>
              <a:t>Await.ready</a:t>
            </a:r>
            <a:endParaRPr lang="en-US" dirty="0" smtClean="0"/>
          </a:p>
          <a:p>
            <a:r>
              <a:rPr lang="en-US" dirty="0" smtClean="0"/>
              <a:t>Attach Side-Effect to Future with </a:t>
            </a:r>
            <a:r>
              <a:rPr lang="en-US" dirty="0" err="1" smtClean="0"/>
              <a:t>onComplete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6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(E8)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59831" y="2448051"/>
            <a:ext cx="579922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scala.concurrent.ExecutionContext.Implicits.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Future[Int] 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).sum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Operation that might take some time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loadValueFromDataBase(): Future[Int] 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futurePlus100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 { _ +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futureFlatMapped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Future[Int] 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flatMap { value =&gt;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loadValueFromDataBase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map { dbValue =&gt;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 + dbValue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.onComplete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=&gt;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s"Result: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=&gt;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luck this time ;-("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Await.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futurePlus100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.seconds)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22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Patterns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apply Functional Programming in daily work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C1C8-6C7B-4AAD-A167-5BD03EC2AD0D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/ </a:t>
            </a:r>
            <a:r>
              <a:rPr lang="en-US" dirty="0" err="1" smtClean="0"/>
              <a:t>FoldLeft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collection by aggregation function</a:t>
            </a:r>
          </a:p>
          <a:p>
            <a:r>
              <a:rPr lang="en-US" dirty="0" smtClean="0"/>
              <a:t>Start with neutral element (“zero”)</a:t>
            </a:r>
          </a:p>
          <a:p>
            <a:r>
              <a:rPr lang="en-US" dirty="0" smtClean="0"/>
              <a:t>Give algorithm to combine aggregate with next element</a:t>
            </a:r>
          </a:p>
          <a:p>
            <a:r>
              <a:rPr lang="en-US" dirty="0"/>
              <a:t>Always Tail-recursive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 / </a:t>
            </a:r>
            <a:r>
              <a:rPr lang="en-US" dirty="0" err="1" smtClean="0"/>
              <a:t>FoldLeft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(E10):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5641" y="3225681"/>
            <a:ext cx="10443411" cy="23544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sum(numbers: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numbers.fold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)(_ + _)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product(numbers: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numbers.fold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)(_ * _)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max(numbers: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numbers.fold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Int.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)((aggregate, next) =&gt;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(aggregate &lt; next) next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mean(numbers: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[Double]): Double =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(sum, count)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numbers.foldLeft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currentCount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nextNumber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nextNumber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currentCount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 ==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/ count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combineLines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(lines: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lines.fold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)(_ +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_)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1158" y="5257800"/>
            <a:ext cx="10455442" cy="525379"/>
          </a:xfrm>
        </p:spPr>
        <p:txBody>
          <a:bodyPr/>
          <a:lstStyle/>
          <a:p>
            <a:pPr algn="ctr"/>
            <a:r>
              <a:rPr lang="en-US" dirty="0" smtClean="0"/>
              <a:t>Thank you for your attention !</a:t>
            </a:r>
            <a:endParaRPr lang="en-US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59" r="-38159"/>
          <a:stretch/>
        </p:blipFill>
        <p:spPr>
          <a:xfrm>
            <a:off x="1462157" y="228601"/>
            <a:ext cx="8413443" cy="425924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41158" y="6096001"/>
            <a:ext cx="10455442" cy="609604"/>
          </a:xfrm>
        </p:spPr>
        <p:txBody>
          <a:bodyPr/>
          <a:lstStyle/>
          <a:p>
            <a:pPr algn="ctr"/>
            <a:r>
              <a:rPr lang="en-US" dirty="0" smtClean="0"/>
              <a:t>github.com/</a:t>
            </a:r>
            <a:r>
              <a:rPr lang="en-US" dirty="0" err="1" smtClean="0"/>
              <a:t>metaxmx</a:t>
            </a:r>
            <a:r>
              <a:rPr lang="en-US" dirty="0" smtClean="0"/>
              <a:t>		</a:t>
            </a:r>
            <a:r>
              <a:rPr lang="en-US" dirty="0" smtClean="0">
                <a:hlinkClick r:id="rId3"/>
              </a:rPr>
              <a:t>simon@illucit.com</a:t>
            </a:r>
            <a:r>
              <a:rPr lang="en-US" dirty="0" smtClean="0"/>
              <a:t>		www.illucit.com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3696-FC29-41FC-8AA6-06BC95B45D0B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Principles of the Functional Programming Paradigm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3D1-41F6-49D4-9434-8A6AF5AE4092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First-Class Objects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OOP</a:t>
            </a:r>
          </a:p>
          <a:p>
            <a:pPr lvl="1"/>
            <a:r>
              <a:rPr lang="en-US" dirty="0" smtClean="0"/>
              <a:t>State is managed in Objects</a:t>
            </a:r>
          </a:p>
          <a:p>
            <a:pPr lvl="1"/>
            <a:r>
              <a:rPr lang="en-US" dirty="0" smtClean="0"/>
              <a:t>Methods change and/or create objects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endParaRPr lang="en-US" dirty="0"/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/>
              <a:t>Functions as variables, arguments, return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Functions are stateless and deterministic</a:t>
            </a:r>
          </a:p>
          <a:p>
            <a:pPr lvl="1"/>
            <a:r>
              <a:rPr lang="en-US" dirty="0" smtClean="0"/>
              <a:t>Higher-level functions allow algorithms with variable implementations</a:t>
            </a:r>
          </a:p>
          <a:p>
            <a:pPr lvl="1"/>
            <a:r>
              <a:rPr lang="en-US" dirty="0" smtClean="0"/>
              <a:t>Composition of functions to create complex logic</a:t>
            </a:r>
          </a:p>
          <a:p>
            <a:pPr lvl="1"/>
            <a:r>
              <a:rPr lang="en-US" dirty="0" smtClean="0"/>
              <a:t>Side-Effects are limited in function executions</a:t>
            </a:r>
          </a:p>
          <a:p>
            <a:pPr lvl="1"/>
            <a:r>
              <a:rPr lang="en-US" dirty="0" smtClean="0"/>
              <a:t>Making heavy used of immutable data structures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464-46B9-4DAC-AD98-352139B34AB8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First-Class </a:t>
            </a:r>
            <a:r>
              <a:rPr lang="en-US" dirty="0" smtClean="0"/>
              <a:t>Objects (2)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1872" y="2459690"/>
            <a:ext cx="8549072" cy="30895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/>
              <a:t>Example (</a:t>
            </a:r>
            <a:r>
              <a:rPr lang="en-US" sz="2000" dirty="0" smtClean="0"/>
              <a:t>E1):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as Type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Boolean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as value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Unit =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as parameter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(values: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Unit): Unit 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“Functions that work on functions, not on values”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 (E2):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61872" y="3840906"/>
            <a:ext cx="736076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General Function composition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](fun: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nextFun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 =&gt;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nextFun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(fun(a))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Apply given function to generic collection of values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](values: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TraversableOnce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consume: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Unit): Unit = 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values.foreach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(consume)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7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“Every action that consumes or changes the state outside of the function, except arguments and return value of the function”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Examples:</a:t>
            </a:r>
          </a:p>
          <a:p>
            <a:pPr lvl="1"/>
            <a:r>
              <a:rPr lang="en-US" sz="1800" dirty="0" smtClean="0"/>
              <a:t>Print to STDOUT or Log-File =&gt; </a:t>
            </a:r>
            <a:r>
              <a:rPr lang="en-US" sz="1800" dirty="0" smtClean="0">
                <a:solidFill>
                  <a:srgbClr val="FF0000"/>
                </a:solidFill>
              </a:rPr>
              <a:t>Side Effect!</a:t>
            </a:r>
          </a:p>
          <a:p>
            <a:pPr lvl="1"/>
            <a:r>
              <a:rPr lang="en-US" sz="1800" dirty="0" smtClean="0"/>
              <a:t>Read a File =&gt; </a:t>
            </a:r>
            <a:r>
              <a:rPr lang="en-US" sz="1800" dirty="0" smtClean="0">
                <a:solidFill>
                  <a:srgbClr val="FF0000"/>
                </a:solidFill>
              </a:rPr>
              <a:t>Side Effect!</a:t>
            </a:r>
          </a:p>
          <a:p>
            <a:pPr lvl="1"/>
            <a:r>
              <a:rPr lang="en-US" sz="1800" dirty="0" smtClean="0"/>
              <a:t>Change non-local Variable =&gt; </a:t>
            </a:r>
            <a:r>
              <a:rPr lang="en-US" sz="1800" dirty="0" smtClean="0">
                <a:solidFill>
                  <a:srgbClr val="FF0000"/>
                </a:solidFill>
              </a:rPr>
              <a:t>Side Effect!</a:t>
            </a:r>
          </a:p>
          <a:p>
            <a:pPr lvl="1"/>
            <a:r>
              <a:rPr lang="en-US" sz="1800" dirty="0" smtClean="0"/>
              <a:t>Create Random Number =&gt; </a:t>
            </a:r>
            <a:r>
              <a:rPr lang="en-US" sz="1800" dirty="0" smtClean="0">
                <a:solidFill>
                  <a:srgbClr val="FF0000"/>
                </a:solidFill>
              </a:rPr>
              <a:t>Side Effect!</a:t>
            </a:r>
          </a:p>
          <a:p>
            <a:pPr lvl="1"/>
            <a:r>
              <a:rPr lang="en-US" sz="1800" dirty="0" smtClean="0"/>
              <a:t>Read current system time =&gt; </a:t>
            </a:r>
            <a:r>
              <a:rPr lang="en-US" sz="1800" dirty="0" smtClean="0">
                <a:solidFill>
                  <a:srgbClr val="FF0000"/>
                </a:solidFill>
              </a:rPr>
              <a:t>Side Effect!</a:t>
            </a:r>
          </a:p>
          <a:p>
            <a:pPr lvl="1"/>
            <a:r>
              <a:rPr lang="en-US" sz="1800" dirty="0"/>
              <a:t>Modify mutable value of parameter =&gt; </a:t>
            </a:r>
            <a:r>
              <a:rPr lang="en-US" sz="1800" dirty="0" smtClean="0">
                <a:solidFill>
                  <a:srgbClr val="FF0000"/>
                </a:solidFill>
              </a:rPr>
              <a:t>Side Effect!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D25B-EBA0-4E1C-9C8B-3D9F77E6016A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Non-deterministic</a:t>
            </a:r>
          </a:p>
          <a:p>
            <a:pPr lvl="1"/>
            <a:r>
              <a:rPr lang="en-US" dirty="0" smtClean="0"/>
              <a:t>External dependencies that are not clear</a:t>
            </a:r>
          </a:p>
          <a:p>
            <a:pPr lvl="1">
              <a:buFont typeface="Wingdings" panose="05000000000000000000" pitchFamily="2" charset="2"/>
              <a:buChar char="ð"/>
            </a:pPr>
            <a:r>
              <a:rPr lang="en-US" b="1" dirty="0" smtClean="0"/>
              <a:t>Hard to test</a:t>
            </a:r>
          </a:p>
          <a:p>
            <a:pPr lvl="1">
              <a:buFont typeface="Wingdings" panose="05000000000000000000" pitchFamily="2" charset="2"/>
              <a:buChar char="ð"/>
            </a:pPr>
            <a:endParaRPr lang="en-US" dirty="0" smtClean="0"/>
          </a:p>
          <a:p>
            <a:pPr lvl="1"/>
            <a:r>
              <a:rPr lang="en-US" dirty="0" smtClean="0"/>
              <a:t>Race conditions</a:t>
            </a:r>
          </a:p>
          <a:p>
            <a:pPr lvl="1">
              <a:buFont typeface="Wingdings" panose="05000000000000000000" pitchFamily="2" charset="2"/>
              <a:buChar char=""/>
            </a:pPr>
            <a:r>
              <a:rPr lang="en-US" b="1" dirty="0" smtClean="0"/>
              <a:t>Hard to parallelize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Mitigations:</a:t>
            </a:r>
          </a:p>
          <a:p>
            <a:pPr lvl="1"/>
            <a:r>
              <a:rPr lang="en-US" dirty="0" smtClean="0"/>
              <a:t>Instead of provoking side effects, return information about actions to take</a:t>
            </a:r>
          </a:p>
          <a:p>
            <a:pPr lvl="1"/>
            <a:r>
              <a:rPr lang="en-US" dirty="0" smtClean="0"/>
              <a:t>Encapsulate in Monads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1DAA-934A-4BF0-B523-29883C3E81A9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Totally deterministic by its input values, no side effects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“Referential Transparency”:</a:t>
            </a:r>
          </a:p>
          <a:p>
            <a:pPr marL="274314" lvl="1" indent="0">
              <a:buNone/>
            </a:pPr>
            <a:r>
              <a:rPr lang="en-US" sz="2000" dirty="0" smtClean="0"/>
              <a:t>Each occurrence of the function can be replaced by the deterministic value of the function application for the given input without altering the program logic</a:t>
            </a: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January 26,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Ansicht</Template>
  <TotalTime>0</TotalTime>
  <Words>1279</Words>
  <Application>Microsoft Office PowerPoint</Application>
  <PresentationFormat>Breitbild</PresentationFormat>
  <Paragraphs>269</Paragraphs>
  <Slides>29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Schoolbook</vt:lpstr>
      <vt:lpstr>Courier New</vt:lpstr>
      <vt:lpstr>Wingdings</vt:lpstr>
      <vt:lpstr>Wingdings 2</vt:lpstr>
      <vt:lpstr>View</vt:lpstr>
      <vt:lpstr>Functional Programming Principles in Scala</vt:lpstr>
      <vt:lpstr>Outline</vt:lpstr>
      <vt:lpstr>Functional Programming</vt:lpstr>
      <vt:lpstr>Functions as First-Class Objects</vt:lpstr>
      <vt:lpstr>Functions as First-Class Objects (2)</vt:lpstr>
      <vt:lpstr>Higher Order Function</vt:lpstr>
      <vt:lpstr>Side Effects</vt:lpstr>
      <vt:lpstr>Side Effects (2)</vt:lpstr>
      <vt:lpstr>Pure Functions</vt:lpstr>
      <vt:lpstr>Pure Functions (2)</vt:lpstr>
      <vt:lpstr>Immutablility</vt:lpstr>
      <vt:lpstr>State</vt:lpstr>
      <vt:lpstr>Function Operations</vt:lpstr>
      <vt:lpstr>Partially Applied Functions</vt:lpstr>
      <vt:lpstr>Currying</vt:lpstr>
      <vt:lpstr>Currying (2)</vt:lpstr>
      <vt:lpstr>Functional Composition</vt:lpstr>
      <vt:lpstr>Monads</vt:lpstr>
      <vt:lpstr>Monads</vt:lpstr>
      <vt:lpstr>Monad Operations</vt:lpstr>
      <vt:lpstr>For-Comprehensions</vt:lpstr>
      <vt:lpstr>For-Comprehensions (2)</vt:lpstr>
      <vt:lpstr>Try / Either</vt:lpstr>
      <vt:lpstr>Future</vt:lpstr>
      <vt:lpstr>Future (2)</vt:lpstr>
      <vt:lpstr>Functional Patterns</vt:lpstr>
      <vt:lpstr>Fold / FoldLeft</vt:lpstr>
      <vt:lpstr>Fold / FoldLeft (2)</vt:lpstr>
      <vt:lpstr>Thank you for your attention !</vt:lpstr>
    </vt:vector>
  </TitlesOfParts>
  <Company>illucIT Software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Principles in Scala</dc:title>
  <dc:creator>Christian Simon</dc:creator>
  <cp:lastModifiedBy>Christian Simon</cp:lastModifiedBy>
  <cp:revision>186</cp:revision>
  <dcterms:created xsi:type="dcterms:W3CDTF">2018-01-24T21:32:25Z</dcterms:created>
  <dcterms:modified xsi:type="dcterms:W3CDTF">2018-01-25T23:45:38Z</dcterms:modified>
</cp:coreProperties>
</file>