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890E50E-173A-46B6-8FB5-E5D19C8989D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D98546-666D-4983-B1D4-4B888EBE806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0EC8EF-9C6C-45B8-B900-5B1DD1DBB29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14400" y="5257800"/>
            <a:ext cx="998172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914400" y="5257800"/>
            <a:ext cx="998172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914400" y="5257800"/>
            <a:ext cx="998172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914400" y="5257800"/>
            <a:ext cx="998172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14400" y="5257800"/>
            <a:ext cx="998172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5531040" y="6108120"/>
            <a:ext cx="747720" cy="596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91440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59652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29280" y="642024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29280" y="6108480"/>
            <a:ext cx="487080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914400" y="6420240"/>
            <a:ext cx="9981720" cy="28440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7" descr=""/>
          <p:cNvPicPr/>
          <p:nvPr/>
        </p:nvPicPr>
        <p:blipFill>
          <a:blip r:embed="rId2"/>
          <a:stretch/>
        </p:blipFill>
        <p:spPr>
          <a:xfrm>
            <a:off x="11359800" y="5053320"/>
            <a:ext cx="779760" cy="7797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Titelmas</a:t>
            </a: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terforma</a:t>
            </a: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 durch </a:t>
            </a: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Klicken </a:t>
            </a: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bearbeite</a:t>
            </a: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 rot="16200000">
            <a:off x="11098080" y="698040"/>
            <a:ext cx="130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 rot="16200000">
            <a:off x="9710640" y="3798360"/>
            <a:ext cx="4078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735AA89D-58EB-42C5-AB12-6D27CC8C53B4}" type="slidenum">
              <a:rPr b="0" lang="en-US" sz="3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28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Grafik 7" descr=""/>
          <p:cNvPicPr/>
          <p:nvPr/>
        </p:nvPicPr>
        <p:blipFill>
          <a:blip r:embed="rId2"/>
          <a:stretch/>
        </p:blipFill>
        <p:spPr>
          <a:xfrm>
            <a:off x="11359800" y="5053320"/>
            <a:ext cx="779760" cy="7797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48020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100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LevelTextmasterformat bearbeiten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Zweite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73152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Dritte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00584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Vierte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28016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Fünfte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126480" y="1828800"/>
            <a:ext cx="448020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100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LevelTextmasterformat bearbeiten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Zweite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73152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Dritte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00584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Vierte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28016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Fünfte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11098080" y="698040"/>
            <a:ext cx="130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9710640" y="3798360"/>
            <a:ext cx="4078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B3270FD3-4F34-4A53-8A49-18F5FB53233D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Grafik 7" descr=""/>
          <p:cNvPicPr/>
          <p:nvPr/>
        </p:nvPicPr>
        <p:blipFill>
          <a:blip r:embed="rId2"/>
          <a:stretch/>
        </p:blipFill>
        <p:spPr>
          <a:xfrm>
            <a:off x="11359800" y="5053320"/>
            <a:ext cx="779760" cy="77976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22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2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2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2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b="0" lang="en-US" sz="2200" spc="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LevelTextmasterformat bearbeiten</a:t>
            </a:r>
            <a:endParaRPr b="0" lang="en-US" sz="22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 rot="16200000">
            <a:off x="11098080" y="698040"/>
            <a:ext cx="130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 rot="16200000">
            <a:off x="9710640" y="3798360"/>
            <a:ext cx="4078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18313009-2EB6-45EC-865A-31AFD0F71AF7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Grafik 7" descr=""/>
          <p:cNvPicPr/>
          <p:nvPr/>
        </p:nvPicPr>
        <p:blipFill>
          <a:blip r:embed="rId2"/>
          <a:stretch/>
        </p:blipFill>
        <p:spPr>
          <a:xfrm>
            <a:off x="11359800" y="5053320"/>
            <a:ext cx="779760" cy="779760"/>
          </a:xfrm>
          <a:prstGeom prst="rect">
            <a:avLst/>
          </a:prstGeom>
          <a:ln>
            <a:noFill/>
          </a:ln>
        </p:spPr>
      </p:pic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100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LevelTextmasterformat bearbeiten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Zweite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73152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Dritte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00584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Vierte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28016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Fünfte Ebene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 rot="16200000">
            <a:off x="11098080" y="698040"/>
            <a:ext cx="130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 rot="16200000">
            <a:off x="9710640" y="3798360"/>
            <a:ext cx="4078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66AADF71-1130-4B84-91D3-21BE53F2D6D9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Grafik 7" descr=""/>
          <p:cNvPicPr/>
          <p:nvPr/>
        </p:nvPicPr>
        <p:blipFill>
          <a:blip r:embed="rId2"/>
          <a:stretch/>
        </p:blipFill>
        <p:spPr>
          <a:xfrm>
            <a:off x="11359800" y="5053320"/>
            <a:ext cx="779760" cy="77976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0" y="5105520"/>
            <a:ext cx="11292480" cy="1752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13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3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3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3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13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13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LevelTextmasterformat bearbeiten</a:t>
            </a:r>
            <a:endParaRPr b="0" lang="en-US" sz="13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dt"/>
          </p:nvPr>
        </p:nvSpPr>
        <p:spPr>
          <a:xfrm rot="16200000">
            <a:off x="11098080" y="698040"/>
            <a:ext cx="130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ftr"/>
          </p:nvPr>
        </p:nvSpPr>
        <p:spPr>
          <a:xfrm rot="16200000">
            <a:off x="9710640" y="3798360"/>
            <a:ext cx="4078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84F09535-0C7E-481F-8A81-DD8AAAD2387D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mailto:simon@illucit.com" TargetMode="External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261800" y="758880"/>
            <a:ext cx="9417960" cy="2990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Functional Programming Principles in Scala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261800" y="3749400"/>
            <a:ext cx="9417960" cy="77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9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Putting the Fun in Functional Programming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Grafik 4" descr=""/>
          <p:cNvPicPr/>
          <p:nvPr/>
        </p:nvPicPr>
        <p:blipFill>
          <a:blip r:embed="rId1"/>
          <a:stretch/>
        </p:blipFill>
        <p:spPr>
          <a:xfrm>
            <a:off x="9502560" y="758880"/>
            <a:ext cx="1590480" cy="234288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1261800" y="6224400"/>
            <a:ext cx="9830880" cy="44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      illucIT Software GmbH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Grafik 9" descr=""/>
          <p:cNvPicPr/>
          <p:nvPr/>
        </p:nvPicPr>
        <p:blipFill>
          <a:blip r:embed="rId2"/>
          <a:stretch/>
        </p:blipFill>
        <p:spPr>
          <a:xfrm>
            <a:off x="9532440" y="4529520"/>
            <a:ext cx="1560240" cy="156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Pure Functions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 (E3):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63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1C91BF81-C729-467A-91C2-CFB4F51C7301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1261800" y="2447280"/>
            <a:ext cx="8691840" cy="327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</a:t>
            </a:r>
            <a:r>
              <a:rPr b="0" i="1" lang="en-US" sz="11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lastCheckedMillis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Long = _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nonPureDateMillis(): Long =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Side Effect: Read global state</a:t>
            </a:r>
            <a:r>
              <a:rPr b="0" i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now = LocalDateTime.</a:t>
            </a:r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Side Effect: Throw Exception</a:t>
            </a:r>
            <a:r>
              <a:rPr b="0" i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(now.getDayOfWeek == DayOfWeek.</a:t>
            </a:r>
            <a:r>
              <a:rPr b="0" i="1" lang="en-US" sz="11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MONDAY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throw new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IllegalStateException(</a:t>
            </a:r>
            <a:r>
              <a:rPr b="1" lang="en-US" sz="11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"Mondays not allowed"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millis = now.toInstant(ZoneOffset.</a:t>
            </a:r>
            <a:r>
              <a:rPr b="0" i="1" lang="en-US" sz="11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UTC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).toEpochMilli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Side Effect: Change global state</a:t>
            </a:r>
            <a:r>
              <a:rPr b="0" i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1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lastCheckedMillis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millis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millis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pureDateMillis(now: LocalDateTime): Try[Long] =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now.getDayOfWeek 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match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case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DayOfWeek.</a:t>
            </a:r>
            <a:r>
              <a:rPr b="0" i="1" lang="en-US" sz="11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MONDAY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</a:t>
            </a:r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Failure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IllegalStateException(</a:t>
            </a:r>
            <a:r>
              <a:rPr b="1" lang="en-US" sz="11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"Mondays not allowed"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case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 =&gt; </a:t>
            </a:r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Success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(now.toInstant(ZoneOffset.</a:t>
            </a:r>
            <a:r>
              <a:rPr b="0" i="1" lang="en-US" sz="11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UTC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).toEpochMilli)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Immutablility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Immutable data structure are inherently useful for FP: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Cannot be changed when given as function parameter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concurrency issues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Can be cached after calculation, because it cannot change any more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Only if all properties are immutable, an object can be immutable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E.g. immutable List of mutable StringBuffer is still mutable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Rather use mutable reference (var) of immutable data structure (e.g. immutable.List) than immutable reference (val) of mutable data structure (e.g. mutable.List)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Values can leave the scope without the risk of being modified on the outside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extra Data Transfer Object needed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69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D672C315-DB2E-4A88-9BB1-70933FCDBB7A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Most non-trivial applications need state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Problem: Managing State is difficult, modifying state from many positions can lead to all kinds of bugs, hard to verify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Idea: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Isolate state management to a small part of the program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Use pure function to perform complex calculations, providing required values from the state as input parameters and return mutated state (copy) as function result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Pure functions build network/flow for calculation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4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FDF12B76-8C4B-4B5B-A6CC-4AA35EFE32D6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9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703DCC2F-4C54-4AFA-A479-6B19A0B9CCF8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TextShape 5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Partially Applied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 with multiple arguments, reduced to function with some of the arguments already filled in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 with multiple argument blocks (= higher order function) applied for some of the parameter blocks, creating function with less degrees of freedom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 (E4):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4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A50D74B5-481F-4630-B8DB-3ABE54F35B8D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6" name="TextShape 5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6000" y="5022720"/>
            <a:ext cx="6456600" cy="100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sum(x: Int, y: Int): Int = x + 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sum5(y: Int): Int =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y)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sum99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Int =&gt; Int =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99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_)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Currying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Converting a function with multiple arguments to a function with multiple argument blocks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E.g.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(String, String, Int) =&gt; Boolean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converted to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=&gt; String =&gt; Int =&gt; Boolean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Easy to partially apply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90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194C83D8-473D-4FD3-9276-E9DD2284497F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5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Currying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94" name="TextShape 2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5" name="TextShape 3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4E8371B2-4195-45D0-AE48-82D0ADDE6139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1261800" y="3300120"/>
            <a:ext cx="9357480" cy="2223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Function which takes 1 argument Request and return function Response =&gt; Unit</a:t>
            </a:r>
            <a:r>
              <a:rPr b="0" i="1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 </a:t>
            </a:r>
            <a:r>
              <a:rPr b="0" lang="en-US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LogRequestFuncCurried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Request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</a:t>
            </a:r>
            <a:r>
              <a:rPr b="0" lang="en-US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Response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Unit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logWithTimeStamp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b="0" lang="en-US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LogRequestFuncCurried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req =&gt; {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begin = LocalDateTime.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res =&gt; {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end = LocalDateTime.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println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US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"Response took "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 </a:t>
            </a:r>
            <a:r>
              <a:rPr b="0" i="1" lang="en-US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SECONDS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.between(begin, end) + </a:t>
            </a:r>
            <a:r>
              <a:rPr b="1" lang="en-US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 seconds"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}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6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 (E5):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Functional Composition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Build network of complex functions by combining simple building blocks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 (E6):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1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F0261917-3E83-45FB-92F6-48200743C370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1435680" y="2980440"/>
            <a:ext cx="8421120" cy="328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case class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Person(firstName: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lastName: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age: Option[Int])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loadPersons():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Seq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[Person] = </a:t>
            </a:r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???</a:t>
            </a:r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hasAge(predicate: Int =&gt; Boolean)(person: Person): Boolean = person.age.exists(predicate)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legalAge(age: Int): Boolean = age &gt;= </a:t>
            </a:r>
            <a:r>
              <a:rPr b="0" lang="en-US" sz="10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18</a:t>
            </a:r>
            <a:r>
              <a:rPr b="0" lang="en-US" sz="10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named(firstName: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)(person: Person): Boolean = person.firstName == firstName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05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namedCharles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Person =&gt; String = </a:t>
            </a:r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named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"Charles"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fullName(person: Person):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s"</a:t>
            </a:r>
            <a:r>
              <a:rPr b="1" lang="en-US" sz="105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{person.firstName} </a:t>
            </a:r>
            <a:r>
              <a:rPr b="1" lang="en-US" sz="105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{person.lastName}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05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nameRegisterForAdultCharles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loadPersons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.filter(</a:t>
            </a:r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hasAge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legalAge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.filter(</a:t>
            </a:r>
            <a:r>
              <a:rPr b="0" i="1" lang="en-US" sz="105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namedCharles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.map(</a:t>
            </a:r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fullName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.mkString(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"Name Register: "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", "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""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Monads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7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22DDD934-B97F-46A3-820B-9C43FA79D263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TextShape 5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Monads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Higher Order types 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M[A]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for element type 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Encapsulates values of type 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with additional semantic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Can be used to encapsulate side effects (e.g. Try, Future)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Allows working with values 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without having the need to materialize them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Common subset of transformation function with similar semantic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Examples: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Collections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Option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Either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Try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Future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12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A424F895-418F-40F4-A677-0FA5EAC1FDBC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261800" y="1828800"/>
            <a:ext cx="44802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Functional Programming Principles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Functions as First-Class objects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Higher Order Functions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Side-Effects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Pure Functions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Immutability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State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100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 Operations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Partially Applied Functions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Currying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Functional Composition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126480" y="1828800"/>
            <a:ext cx="44802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Monads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Monad Operations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For-Comprehensions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Collections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Option, Either, Try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Future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100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Functional Patterns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Fold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Decomposition  (TBD)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Extractor Objects (TBD)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Recursion (TBD)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Tail-Recursion  (TBD)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Magnet Pattern  (TBD)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2" name="TextShape 4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5B43C799-15E2-483F-ADE3-4E2486D04FD1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TextShape 6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Monad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16" name="TextShape 2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E55F02EF-3786-4881-9884-E1E5FFDA3ACD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1261800" y="2411640"/>
            <a:ext cx="8710560" cy="3012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trait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ExampleMonad[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Transform value of type A to type B</a:t>
            </a:r>
            <a:r>
              <a:rPr b="0" i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map[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](f: 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): ExampleMonad[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Transform value of type A to type Monad[B]</a:t>
            </a:r>
            <a:r>
              <a:rPr b="0" i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flatMap[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](f: 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ExampleMonad[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]): ExampleMonad[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Filter Monad values by predicate</a:t>
            </a:r>
            <a:r>
              <a:rPr b="0" i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filter(p: 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Boolean): ExampleMonad[</a:t>
            </a:r>
            <a:r>
              <a:rPr b="0" lang="en-US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For-Comprehensions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Scala Syntax “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{ … } yield {…}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” syntactic sugar for Monad operations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Each “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” clause is bound together by 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flatMap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“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yield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” clause is connected with 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map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“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” conditions are applied by 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filter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Can be used with all typed which implement the said Monad operation (but only between the same type)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2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C6C8A834-FF48-4E7B-87F5-62C77FF0385D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For-Comprehensions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 (E7)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7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8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15B61949-386C-4840-B212-400166D45052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0" name="CustomShape 6"/>
          <p:cNvSpPr/>
          <p:nvPr/>
        </p:nvSpPr>
        <p:spPr>
          <a:xfrm>
            <a:off x="537480" y="2718000"/>
            <a:ext cx="10033920" cy="3012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case class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Person(lastName: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firstName: Option[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], deceased: Boolean)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loadPerson(): Option[Person] =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???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getCreditCardNumber(firstName: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lastName: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): Option[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???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creditCardValid(cardNumber: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): Boolean =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???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creditReport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Option[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person &lt;-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loadPerson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 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!person.deceased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firstName &lt;- person.firstName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fullName = </a:t>
            </a:r>
            <a:r>
              <a:rPr b="1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s"</a:t>
            </a:r>
            <a:r>
              <a:rPr b="1" lang="en-US" sz="12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firstName </a:t>
            </a:r>
            <a:r>
              <a:rPr b="1" lang="en-US" sz="12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{person.lastName}</a:t>
            </a:r>
            <a:r>
              <a:rPr b="1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</a:t>
            </a:r>
            <a:r>
              <a:rPr b="1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creditCardNumber &lt;-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getCreditCardNumber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(firstName, person.lastName) 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creditCardValid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(creditCardNumber)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yield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s"Credit report for </a:t>
            </a:r>
            <a:r>
              <a:rPr b="1" lang="en-US" sz="12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fullName</a:t>
            </a:r>
            <a:r>
              <a:rPr b="1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Card number </a:t>
            </a:r>
            <a:r>
              <a:rPr b="1" lang="en-US" sz="12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creditCardNumber</a:t>
            </a:r>
            <a:r>
              <a:rPr b="1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valid"</a:t>
            </a:r>
            <a:r>
              <a:rPr b="1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Try / Either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Try[A]: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Success[A](a: A) if the operation was success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Failure(e: Throwable) if the operation raised an Exception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Try{} factory can be used to catch NonFatal Exceptions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Either[A, B]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Right[_, B](b: B), indicating that the result is correct (“right”)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Left[A, _](a: A), indicating that the result was wrong (e.g. value explaining the problem)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Functions map, flatMap applies to right side (since Scala 2.12)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Generalization of Try, but failure does not have to be of type Throwable, and is typed by B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3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4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FC01C86D-895B-4410-8FFE-3453664F80A8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Value is evaluated in an asynchronous process by a Executor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Chain of functions can be built together in synchronous process, and will be evaluated, when the value is ready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When completed, contains a Try, so can be either Success or Failure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 force into synchronous process, use Await.result or Await.ready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Attach Side-Effect to Future with onComplete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8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9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0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0FA8751C-755B-45FA-881D-D3F75BCFE93C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Future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 (E8)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3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4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A6DD3752-7E4B-4DD2-BDAC-30BBAD470DBA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1459800" y="2465640"/>
            <a:ext cx="5798880" cy="344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scala.concurrent.ExecutionContext.Implicits.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global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future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Future[Int] =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Future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Range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1000000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).sum </a:t>
            </a:r>
            <a:r>
              <a:rPr b="0" i="1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Operation that might take some time</a:t>
            </a:r>
            <a:r>
              <a:rPr b="0" i="1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loadValueFromDataBase(): Future[Int] =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???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futurePlus100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future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map { _ +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futureFlatMapped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Future[Int] = 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future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flatMap { value =&gt;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loadValueFromDataBase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 map { dbValue =&gt;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value + dbValue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}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future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.onComplete {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case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Success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(number) =&gt;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println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s"Result: </a:t>
            </a:r>
            <a:r>
              <a:rPr b="1" lang="en-US" sz="10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</a:t>
            </a:r>
            <a:r>
              <a:rPr b="1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case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Failure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(e) =&gt;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println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US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"No luck this time ;-("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Await.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i="1" lang="en-US" sz="10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futurePlus100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.seconds)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Functional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How to apply Functional Programming in daily work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9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5A7F10B2-5BA0-4EE9-95F9-42BB12CBECC2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1" name="TextShape 5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Fold / FoldLeft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Reduce collection by aggregation function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Start with neutral element (“zero”)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Give algorithm to combine aggregate with next element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Always Tail-recursive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54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B9D049ED-CB89-4245-8007-7B843231E15B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Fold / FoldLeft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 (E10):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59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0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1CCAA09B-EBEF-4902-A3B2-8714DEAD97A5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625680" y="3237480"/>
            <a:ext cx="10442880" cy="23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sum(numbers: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Seq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[Int]): Int = numbers.fold(</a:t>
            </a:r>
            <a:r>
              <a:rPr b="0" lang="en-US" sz="10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)(_ + _)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product(numbers: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Seq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[Int]): Int = numbers.fold(</a:t>
            </a:r>
            <a:r>
              <a:rPr b="0" lang="en-US" sz="10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)(_ * _)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max(numbers: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Seq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[Int]): Int = numbers.fold(Int.</a:t>
            </a:r>
            <a:r>
              <a:rPr b="0" i="1" lang="en-US" sz="105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MinValue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)((aggregate, next) =&gt; 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(aggregate &lt; next) next 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else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aggregate)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mean(numbers: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Seq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[Double]): Double = {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(sum, count) = numbers.foldLeft((</a:t>
            </a:r>
            <a:r>
              <a:rPr b="0" lang="en-US" sz="10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0.0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0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 {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case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((currentSum, currentCount), nextNumber) =&gt; (currentSum + nextNumber, currentCount + </a:t>
            </a:r>
            <a:r>
              <a:rPr b="0" lang="en-US" sz="10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}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(count == </a:t>
            </a:r>
            <a:r>
              <a:rPr b="0" lang="en-US" sz="10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Double.</a:t>
            </a:r>
            <a:r>
              <a:rPr b="0" i="1" lang="en-US" sz="105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NaN 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else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 / count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combineLines(lines: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Seq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]): </a:t>
            </a:r>
            <a:r>
              <a:rPr b="0" lang="en-US" sz="105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lines.fold(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""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)(_ + 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</a:t>
            </a:r>
            <a:r>
              <a:rPr b="1" lang="en-US" sz="105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\n</a:t>
            </a:r>
            <a:r>
              <a:rPr b="1" lang="en-US" sz="105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 _)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41000" y="5257800"/>
            <a:ext cx="10455120" cy="524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28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Thank you for your attention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364" name="Bildplatzhalter 9" descr=""/>
          <p:cNvPicPr/>
          <p:nvPr/>
        </p:nvPicPr>
        <p:blipFill>
          <a:blip r:embed="rId1"/>
          <a:srcRect l="-38158" t="0" r="-38158" b="0"/>
          <a:stretch/>
        </p:blipFill>
        <p:spPr>
          <a:xfrm>
            <a:off x="1462320" y="228600"/>
            <a:ext cx="8413200" cy="4258800"/>
          </a:xfrm>
          <a:prstGeom prst="rect">
            <a:avLst/>
          </a:prstGeom>
          <a:ln>
            <a:noFill/>
          </a:ln>
        </p:spPr>
      </p:pic>
      <p:sp>
        <p:nvSpPr>
          <p:cNvPr id="365" name="TextShape 2"/>
          <p:cNvSpPr txBox="1"/>
          <p:nvPr/>
        </p:nvSpPr>
        <p:spPr>
          <a:xfrm>
            <a:off x="441000" y="6095880"/>
            <a:ext cx="1045512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github.com/metaxmx</a:t>
            </a: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300" spc="9" strike="noStrike" u="sng">
                <a:solidFill>
                  <a:srgbClr val="4a98b0"/>
                </a:solidFill>
                <a:uFill>
                  <a:solidFill>
                    <a:srgbClr val="ffffff"/>
                  </a:solidFill>
                </a:uFill>
                <a:latin typeface="Century Schoolbook"/>
                <a:hlinkClick r:id="rId2"/>
              </a:rPr>
              <a:t>simon@illucit.com</a:t>
            </a: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1300" spc="9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www.illucit.com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66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7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8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3B2F948C-E345-46F1-AE04-36A172C6A70D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Functional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Principles of the Functional Programming Paradigm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7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391875E6-A17C-49D1-8B3C-5EE88A575300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5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Functions as First-Class 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Classic OOP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State is managed in Objects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Methods change and/or create objects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Polymorphism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Functional programming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Functions as variables, arguments, return values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Functions are stateless and deterministic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Higher-level functions allow algorithms with variable implementations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Composition of functions to create complex logic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Side-Effects are limited in function executions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Making heavy used of immutable data structures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2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43A47ADA-9F03-4485-894D-97EDC0147A5A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5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Functions as First-Class Objects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261800" y="2014920"/>
            <a:ext cx="854856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 (E1):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b="0" i="1" lang="en-US" sz="1600" spc="9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Function as Type</a:t>
            </a:r>
            <a:r>
              <a:rPr b="0" i="1" lang="en-US" sz="1600" spc="9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600" spc="9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 </a:t>
            </a:r>
            <a:r>
              <a:rPr b="0" lang="en-US" sz="1600" spc="9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 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600" spc="9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Boolean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600" spc="9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Function as value</a:t>
            </a:r>
            <a:r>
              <a:rPr b="0" i="1" lang="en-US" sz="1600" spc="9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600" spc="9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 </a:t>
            </a:r>
            <a:r>
              <a:rPr b="0" i="1" lang="en-US" sz="1600" spc="9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b="0" lang="en-US" sz="1600" spc="9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Unit = </a:t>
            </a:r>
            <a:r>
              <a:rPr b="0" i="1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println</a:t>
            </a:r>
            <a:r>
              <a:rPr b="0" i="1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600" spc="9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Function as parameter</a:t>
            </a:r>
            <a:r>
              <a:rPr b="0" i="1" lang="en-US" sz="1600" spc="9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600" spc="9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printValues(values: </a:t>
            </a:r>
            <a:r>
              <a:rPr b="0" lang="en-US" sz="1600" spc="9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Seq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[Int], printNumber: Int =&gt; Unit): Unit =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values.foreach(printNumber)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7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9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0C875842-3106-471A-87FA-61ED7AC91BD8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Higher Order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“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Functions that work on functions, not on values”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b="0"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 (E2):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2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3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4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CD48AF39-8442-406C-A5D0-6A8FE8FA60C9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1261800" y="3849120"/>
            <a:ext cx="7360560" cy="155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General Function composition</a:t>
            </a:r>
            <a:r>
              <a:rPr b="0" i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compose[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](fun: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nextFun: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):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{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a =&gt; nextFun(fun(a))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i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Apply given function to generic collection of values</a:t>
            </a:r>
            <a:r>
              <a:rPr b="0" i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US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forEach[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](values: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TraversableOnce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], consume: </a:t>
            </a:r>
            <a:r>
              <a:rPr b="0" lang="en-US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=&gt; Unit): Unit =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values.foreach(consume)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 Effects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“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Every action that consumes or changes the state outside of the function, except arguments and return value of the function”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b="0"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Examples: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Print to STDOUT or Log-File =&gt;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 Effect!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Read a File =&gt;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 Effect!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Change non-local Variable =&gt;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 Effect!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Create Random Number =&gt;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 Effect!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Read current system time =&gt;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 Effect!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Modify mutable value of parameter =&gt;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 Effect!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8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408350EC-7C94-4D32-AF3B-B2DACAA91DE2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5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Side Effects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Problems: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Non-deterministic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External dependencies that are not clear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" charset="2"/>
              <a:buChar char="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Hard to test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Race conditions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" charset="2"/>
              <a:buChar char="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Hard to parallelize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Mitigations: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Instead of provoking side effects, return information about actions to take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Encapsulate in Monads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3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TextShape 4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D073BBB4-5A72-4A72-B4A3-E0FB7A1165EF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5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Pure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Totally deterministic by its input values, no side effects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b="1" lang="en-US" sz="2400" spc="9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“</a:t>
            </a:r>
            <a:r>
              <a:rPr b="1" lang="en-US" sz="2400" spc="9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Referential Transparency”: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Each occurrence of the function can be replaced by the deterministic value of the function application for the given input without altering the program logic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8" name="TextShape 3"/>
          <p:cNvSpPr txBox="1"/>
          <p:nvPr/>
        </p:nvSpPr>
        <p:spPr>
          <a:xfrm rot="16200000">
            <a:off x="11098080" y="698040"/>
            <a:ext cx="1303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4"/>
          <p:cNvSpPr txBox="1"/>
          <p:nvPr/>
        </p:nvSpPr>
        <p:spPr>
          <a:xfrm rot="16200000">
            <a:off x="9710640" y="3798360"/>
            <a:ext cx="407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Christian Simon | illucIT Software GmbH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6C13C4E6-6ABE-4AD4-B8C2-6F5577FA179E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Ansicht</Template>
  <TotalTime>90</TotalTime>
  <Application>LibreOffice/5.1.6.2$Linux_X86_64 LibreOffice_project/10m0$Build-2</Application>
  <Words>1279</Words>
  <Paragraphs>269</Paragraphs>
  <Company>illucIT Software GmbH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2018-01-24T21:32:25Z</dcterms:created>
  <dc:creator>Christian Simon</dc:creator>
  <dc:description/>
  <dc:language>en-US</dc:language>
  <cp:lastModifiedBy/>
  <dcterms:modified xsi:type="dcterms:W3CDTF">2018-01-26T16:31:52Z</dcterms:modified>
  <cp:revision>187</cp:revision>
  <dc:subject/>
  <dc:title>Functional Programming Principles in Scala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illucIT Software GmbH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