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2" r:id="rId1"/>
  </p:sldMasterIdLst>
  <p:notesMasterIdLst>
    <p:notesMasterId r:id="rId27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302" r:id="rId9"/>
    <p:sldId id="290" r:id="rId10"/>
    <p:sldId id="291" r:id="rId11"/>
    <p:sldId id="259" r:id="rId12"/>
    <p:sldId id="258" r:id="rId13"/>
    <p:sldId id="304" r:id="rId14"/>
    <p:sldId id="292" r:id="rId15"/>
    <p:sldId id="293" r:id="rId16"/>
    <p:sldId id="294" r:id="rId17"/>
    <p:sldId id="295" r:id="rId18"/>
    <p:sldId id="298" r:id="rId19"/>
    <p:sldId id="296" r:id="rId20"/>
    <p:sldId id="297" r:id="rId21"/>
    <p:sldId id="303" r:id="rId22"/>
    <p:sldId id="299" r:id="rId23"/>
    <p:sldId id="300" r:id="rId24"/>
    <p:sldId id="301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FA5317-267D-4B54-B2AE-19C9E8AF30EE}">
          <p14:sldIdLst>
            <p14:sldId id="256"/>
            <p14:sldId id="257"/>
          </p14:sldIdLst>
        </p14:section>
        <p14:section name="Reactive Streams" id="{C3C59F04-B3AF-4D89-B254-AC1EB4571F0C}">
          <p14:sldIdLst>
            <p14:sldId id="285"/>
            <p14:sldId id="286"/>
            <p14:sldId id="287"/>
            <p14:sldId id="288"/>
            <p14:sldId id="289"/>
            <p14:sldId id="302"/>
            <p14:sldId id="290"/>
            <p14:sldId id="291"/>
          </p14:sldIdLst>
        </p14:section>
        <p14:section name="Akka Streams" id="{FDABB75B-12CB-4A16-A6C0-B4BDA06A421E}">
          <p14:sldIdLst>
            <p14:sldId id="259"/>
            <p14:sldId id="258"/>
            <p14:sldId id="304"/>
            <p14:sldId id="292"/>
            <p14:sldId id="293"/>
            <p14:sldId id="294"/>
            <p14:sldId id="295"/>
            <p14:sldId id="298"/>
            <p14:sldId id="296"/>
            <p14:sldId id="297"/>
            <p14:sldId id="303"/>
            <p14:sldId id="299"/>
            <p14:sldId id="300"/>
            <p14:sldId id="301"/>
          </p14:sldIdLst>
        </p14:section>
        <p14:section name="Outro" id="{38506AC2-15CC-490C-A65B-4F07B5FC5395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66" autoAdjust="0"/>
  </p:normalViewPr>
  <p:slideViewPr>
    <p:cSldViewPr snapToGrid="0">
      <p:cViewPr varScale="1">
        <p:scale>
          <a:sx n="119" d="100"/>
          <a:sy n="119" d="100"/>
        </p:scale>
        <p:origin x="9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C019-E9A9-4864-A495-EA80DBB38FB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766F-68C5-4382-99B1-4390A8096F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766F-68C5-4382-99B1-4390A8096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766F-68C5-4382-99B1-4390A8096F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710983-9697-4281-BCB5-983C8A60F3EE}" type="datetime4">
              <a:rPr lang="en-US" smtClean="0"/>
              <a:t>April 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9733E-F358-46A7-8180-6ADA975D7D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5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CB27-EC74-498C-B2CB-F7582929D8C2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2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2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0151-3A5D-4196-A43D-E381530D621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C624-B2E6-4985-8F63-BD82BF19C2DB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6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3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74ED-94DF-4B63-8D21-CAADCDBA3C10}" type="datetime4">
              <a:rPr lang="en-US" smtClean="0"/>
              <a:t>April 4,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3439-2F8C-4D7A-BA1B-986448608DFF}" type="datetime4">
              <a:rPr lang="en-US" smtClean="0"/>
              <a:t>April 4,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B97C-C589-4A48-9C0E-087DF2304C30}" type="datetime4">
              <a:rPr lang="en-US" smtClean="0"/>
              <a:t>April 4,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B5F-B179-4528-93B1-049158775651}" type="datetime4">
              <a:rPr lang="en-US" smtClean="0"/>
              <a:t>April 4,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8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7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1B32-9C5B-4A25-A98A-CD3925D5E511}" type="datetime4">
              <a:rPr lang="en-US" smtClean="0"/>
              <a:t>April 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3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3696-FC29-41FC-8AA6-06BC95B45D0B}" type="datetime4">
              <a:rPr lang="en-US" smtClean="0"/>
              <a:t>April 4,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098334" y="697749"/>
            <a:ext cx="1303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ACFD84-ED00-410E-8877-7EBA065936F2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710692" y="3797887"/>
            <a:ext cx="4078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Christian Simon | illucIT Software GmbH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9733E-F358-46A7-8180-6ADA975D7D48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896" y="5053262"/>
            <a:ext cx="780291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@illuci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2990407"/>
          </a:xfrm>
        </p:spPr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err="1" smtClean="0"/>
              <a:t>Akka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1872" y="3749360"/>
            <a:ext cx="9418320" cy="7802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Reactive </a:t>
            </a:r>
            <a:r>
              <a:rPr lang="en-US" sz="2800" dirty="0" smtClean="0"/>
              <a:t>Stream Processing with Back Pressure</a:t>
            </a:r>
            <a:endParaRPr lang="en-US" sz="2800" dirty="0"/>
          </a:p>
        </p:txBody>
      </p:sp>
      <p:sp>
        <p:nvSpPr>
          <p:cNvPr id="9" name="Rechteck 8"/>
          <p:cNvSpPr/>
          <p:nvPr/>
        </p:nvSpPr>
        <p:spPr>
          <a:xfrm>
            <a:off x="1261873" y="6224340"/>
            <a:ext cx="9831244" cy="44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Christian Simon						            illucIT Software GmbH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540" y="4529649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Streaming</a:t>
            </a:r>
          </a:p>
          <a:p>
            <a:pPr lvl="1"/>
            <a:r>
              <a:rPr lang="en-US" dirty="0" smtClean="0"/>
              <a:t>Reading/writing large files</a:t>
            </a:r>
          </a:p>
          <a:p>
            <a:pPr lvl="1"/>
            <a:r>
              <a:rPr lang="en-US" dirty="0" smtClean="0"/>
              <a:t>Processing/transforming data from files while reading</a:t>
            </a:r>
          </a:p>
          <a:p>
            <a:pPr lvl="1"/>
            <a:r>
              <a:rPr lang="en-US" dirty="0" smtClean="0"/>
              <a:t>Streaming data from/to sockets</a:t>
            </a:r>
          </a:p>
          <a:p>
            <a:pPr lvl="1"/>
            <a:endParaRPr lang="en-US" dirty="0"/>
          </a:p>
          <a:p>
            <a:r>
              <a:rPr lang="en-US" dirty="0" smtClean="0"/>
              <a:t>Handling of Requests (as Flow)</a:t>
            </a:r>
          </a:p>
          <a:p>
            <a:pPr lvl="1"/>
            <a:r>
              <a:rPr lang="en-US" dirty="0" smtClean="0"/>
              <a:t>HTTP requests (</a:t>
            </a:r>
            <a:r>
              <a:rPr lang="en-US" dirty="0" err="1" smtClean="0"/>
              <a:t>Akka</a:t>
            </a:r>
            <a:r>
              <a:rPr lang="en-US" dirty="0" smtClean="0"/>
              <a:t> Http)</a:t>
            </a:r>
          </a:p>
          <a:p>
            <a:pPr lvl="1"/>
            <a:r>
              <a:rPr lang="en-US" dirty="0" err="1" smtClean="0"/>
              <a:t>WebSockets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Complex stream processing by composition of processing stages</a:t>
            </a:r>
          </a:p>
          <a:p>
            <a:pPr lvl="1"/>
            <a:r>
              <a:rPr lang="en-US" dirty="0" smtClean="0"/>
              <a:t>Custom Graphs/</a:t>
            </a:r>
            <a:r>
              <a:rPr lang="en-US" dirty="0" err="1" smtClean="0"/>
              <a:t>GraphStages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GraphDSL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73D1-41F6-49D4-9434-8A6AF5AE4092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Materializing and running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 need to be materialized from graphs (blueprint </a:t>
            </a:r>
            <a:r>
              <a:rPr lang="en-US" dirty="0" smtClean="0">
                <a:sym typeface="Wingdings" panose="05000000000000000000" pitchFamily="2" charset="2"/>
              </a:rPr>
              <a:t> stream)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Akka</a:t>
            </a:r>
            <a:r>
              <a:rPr lang="en-US" dirty="0" smtClean="0">
                <a:sym typeface="Wingdings" panose="05000000000000000000" pitchFamily="2" charset="2"/>
              </a:rPr>
              <a:t> Actor System, Actor Materializer required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Stream processing happens in dedicated </a:t>
            </a:r>
            <a:r>
              <a:rPr lang="en-US" dirty="0" err="1" smtClean="0">
                <a:sym typeface="Wingdings" panose="05000000000000000000" pitchFamily="2" charset="2"/>
              </a:rPr>
              <a:t>threadpool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Each graph stage gets materialized to runtime value, to access the status </a:t>
            </a:r>
            <a:r>
              <a:rPr lang="en-US" b="1" dirty="0" smtClean="0">
                <a:sym typeface="Wingdings" panose="05000000000000000000" pitchFamily="2" charset="2"/>
              </a:rPr>
              <a:t>while the stream is running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Usually </a:t>
            </a:r>
            <a:r>
              <a:rPr lang="en-US" sz="1400" spc="1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Future[_] </a:t>
            </a:r>
            <a:r>
              <a:rPr lang="en-US" dirty="0" smtClean="0">
                <a:sym typeface="Wingdings" panose="05000000000000000000" pitchFamily="2" charset="2"/>
              </a:rPr>
              <a:t>when graph stage contains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Value “</a:t>
            </a:r>
            <a:r>
              <a:rPr lang="en-US" sz="1400" spc="1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NotUsed</a:t>
            </a:r>
            <a:r>
              <a:rPr lang="en-US" dirty="0" smtClean="0">
                <a:sym typeface="Wingdings" panose="05000000000000000000" pitchFamily="2" charset="2"/>
              </a:rPr>
              <a:t>” for graph stages where the materialized is irrelevant (e.g. </a:t>
            </a:r>
            <a:r>
              <a:rPr lang="en-US" sz="1400" spc="1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map()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Combining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sz="1400" spc="1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map(), filter(), via() </a:t>
            </a:r>
            <a:r>
              <a:rPr lang="en-US" dirty="0" smtClean="0">
                <a:sym typeface="Wingdings" panose="05000000000000000000" pitchFamily="2" charset="2"/>
              </a:rPr>
              <a:t>… the materialized value of the source is kept by default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sz="1400" spc="1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runWith</a:t>
            </a:r>
            <a:r>
              <a:rPr lang="en-US" sz="1400" spc="1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</a:t>
            </a:r>
            <a:r>
              <a:rPr lang="en-US" dirty="0" smtClean="0">
                <a:sym typeface="Wingdings" panose="05000000000000000000" pitchFamily="2" charset="2"/>
              </a:rPr>
              <a:t>the materialized value of the sink is kept by default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464-46B9-4DAC-AD98-352139B34AB8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completion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stream finishes: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source signals no more </a:t>
            </a:r>
            <a:r>
              <a:rPr lang="en-US" dirty="0" smtClean="0"/>
              <a:t>elements to downstream (“complete”)</a:t>
            </a:r>
            <a:endParaRPr lang="en-US" dirty="0"/>
          </a:p>
          <a:p>
            <a:pPr lvl="1"/>
            <a:r>
              <a:rPr lang="en-US" dirty="0"/>
              <a:t>when the sink </a:t>
            </a:r>
            <a:r>
              <a:rPr lang="en-US" dirty="0" smtClean="0"/>
              <a:t>requests no more elements from upstream (“cancel”)</a:t>
            </a:r>
          </a:p>
          <a:p>
            <a:pPr lvl="1"/>
            <a:r>
              <a:rPr lang="en-US" dirty="0" smtClean="0"/>
              <a:t>when the stream is failed (e.g. Exception in flow) and no recovery is done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5,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13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483895" y="4387516"/>
            <a:ext cx="1780673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058526" y="4387516"/>
            <a:ext cx="2029326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363453" y="4387516"/>
            <a:ext cx="1756610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Flow(s)</a:t>
            </a:r>
            <a:endParaRPr lang="en-US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376863" y="4612105"/>
            <a:ext cx="81814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355328" y="433510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complete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275747" y="472440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cancel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208295" y="4722258"/>
            <a:ext cx="69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6208295" y="4993378"/>
            <a:ext cx="69454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376863" y="4722258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3433011" y="5061284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457161" y="512883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failure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4" name="Gerader Verbinder 23"/>
          <p:cNvCxnSpPr/>
          <p:nvPr/>
        </p:nvCxnSpPr>
        <p:spPr>
          <a:xfrm flipV="1">
            <a:off x="4114713" y="5205663"/>
            <a:ext cx="521455" cy="814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644189" y="5213642"/>
            <a:ext cx="7940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584206" y="5327712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recover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1872" y="2096257"/>
            <a:ext cx="7039812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SimpleExample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"example"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materializer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Materializer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ActorMaterializer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"pear"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Materialize and run stream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streamResult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.runWith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Handle future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2" y="1766934"/>
            <a:ext cx="969264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Empty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sourceEmpty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From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sourceIterable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sourceIterable2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sourceIterableInfinite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From File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sourceFile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FileIO.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"/my/file"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Repeat same value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sourceRepeat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From Future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sourceFuture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fromFuture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.future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.success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1337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2" y="2483771"/>
            <a:ext cx="9887391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Sinks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Ignore values (drain stream)</a:t>
            </a:r>
            <a:b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sinkIgnore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Sink.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b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head, headOption, last, lastOption</a:t>
            </a:r>
            <a:b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sinkHead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Sink.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sinkHeadOption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Sink.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headOption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[Int]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sinkLast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Sink.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sinkLastOption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Sink.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lastOption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fold (e.g. count chars)</a:t>
            </a:r>
            <a:b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sinkFoldCount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Sink.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[Int,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](zero =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)((numChars, nextString) =&gt; numChars + nextString.length)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sinkFoldConcat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Sink.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[ByteString, ByteString](ByteString.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)(_ ++ _)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collect all values</a:t>
            </a:r>
            <a:b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sinkSeq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Sink.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64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2" y="2307146"/>
            <a:ext cx="8684233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Flows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.filter(_ %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Even numbers only */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.drop(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drop first 15 elements */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.map(nr =&gt;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s"[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Line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Convert each to ByteString as "[33] Line 33\n" */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.to(FileIO.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toPath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(Paths.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"out.txt"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Write to file */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.run()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"1,33"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"2,44"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"0,99"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)).map(_ +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"€"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.zipWith(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_ +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costs 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_)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.runForeach(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apple costs 1,33€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The banana costs 2,44€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The orange costs 0,99€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5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Merge:</a:t>
            </a:r>
          </a:p>
          <a:p>
            <a:pPr marL="0" indent="0">
              <a:buNone/>
            </a:pPr>
            <a:r>
              <a:rPr lang="en-US" dirty="0" smtClean="0"/>
              <a:t>Combine multiple sources to a single, combined source (Fan-in)</a:t>
            </a:r>
          </a:p>
          <a:p>
            <a:pPr marL="0" indent="0">
              <a:buNone/>
            </a:pPr>
            <a:r>
              <a:rPr lang="en-US" sz="2400" b="1" dirty="0" smtClean="0"/>
              <a:t>Broadcast:</a:t>
            </a:r>
          </a:p>
          <a:p>
            <a:pPr marL="0" indent="0">
              <a:buNone/>
            </a:pPr>
            <a:r>
              <a:rPr lang="en-US" dirty="0" smtClean="0"/>
              <a:t>Emit to multiple sinks (Fan-out)</a:t>
            </a:r>
          </a:p>
          <a:p>
            <a:pPr marL="0" indent="0">
              <a:buNone/>
            </a:pPr>
            <a:r>
              <a:rPr lang="en-US" sz="2400" b="1" dirty="0" smtClean="0"/>
              <a:t>Zip:</a:t>
            </a:r>
          </a:p>
          <a:p>
            <a:pPr marL="0" indent="0">
              <a:buNone/>
            </a:pPr>
            <a:r>
              <a:rPr lang="en-US" dirty="0" smtClean="0"/>
              <a:t>Combine each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, … elements from multiple streams</a:t>
            </a:r>
          </a:p>
          <a:p>
            <a:pPr marL="0" indent="0">
              <a:buNone/>
            </a:pPr>
            <a:r>
              <a:rPr lang="en-US" sz="2400" b="1" dirty="0" err="1" smtClean="0"/>
              <a:t>Concat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Pull from 1</a:t>
            </a:r>
            <a:r>
              <a:rPr lang="en-US" baseline="30000" dirty="0" smtClean="0"/>
              <a:t>st</a:t>
            </a:r>
            <a:r>
              <a:rPr lang="en-US" dirty="0" smtClean="0"/>
              <a:t> stream, and then from 2</a:t>
            </a:r>
            <a:r>
              <a:rPr lang="en-US" baseline="30000" dirty="0" smtClean="0"/>
              <a:t>nd</a:t>
            </a:r>
            <a:r>
              <a:rPr lang="en-US" dirty="0" smtClean="0"/>
              <a:t> stream after the first finished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5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FileIO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1" y="2814224"/>
            <a:ext cx="932591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FileIOExample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source: Read data 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ByteString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from file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fileSource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FileIO.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"in.dat"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8192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File sink: Store data 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ByteString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into file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fileSink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FileIO.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"out.dat"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Stream from one file to another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fileSource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.runWith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fileSink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Streams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Back-Pressure</a:t>
            </a:r>
          </a:p>
          <a:p>
            <a:pPr lvl="1"/>
            <a:r>
              <a:rPr lang="en-US" dirty="0" smtClean="0"/>
              <a:t>Use Cases</a:t>
            </a:r>
            <a:endParaRPr lang="en-US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Akka</a:t>
            </a:r>
            <a:r>
              <a:rPr lang="en-US" dirty="0" smtClean="0"/>
              <a:t> Streams</a:t>
            </a:r>
          </a:p>
          <a:p>
            <a:pPr lvl="1"/>
            <a:r>
              <a:rPr lang="en-US" dirty="0"/>
              <a:t>Materializing and running</a:t>
            </a:r>
            <a:endParaRPr lang="en-US" dirty="0" smtClean="0"/>
          </a:p>
          <a:p>
            <a:pPr lvl="1"/>
            <a:r>
              <a:rPr lang="en-US" dirty="0"/>
              <a:t>Stream </a:t>
            </a:r>
            <a:r>
              <a:rPr lang="en-US" dirty="0" smtClean="0"/>
              <a:t>completion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Sources</a:t>
            </a:r>
          </a:p>
          <a:p>
            <a:pPr lvl="2"/>
            <a:r>
              <a:rPr lang="en-US" dirty="0" smtClean="0"/>
              <a:t>Sinks</a:t>
            </a:r>
          </a:p>
          <a:p>
            <a:pPr lvl="2"/>
            <a:r>
              <a:rPr lang="en-US" dirty="0" smtClean="0"/>
              <a:t>Flows</a:t>
            </a:r>
          </a:p>
          <a:p>
            <a:pPr lvl="1"/>
            <a:r>
              <a:rPr lang="en-US" dirty="0" err="1" smtClean="0"/>
              <a:t>Combinators</a:t>
            </a:r>
            <a:endParaRPr lang="en-US" dirty="0" smtClean="0"/>
          </a:p>
          <a:p>
            <a:pPr lvl="1"/>
            <a:r>
              <a:rPr lang="en-US" dirty="0" smtClean="0"/>
              <a:t>File I/O</a:t>
            </a:r>
            <a:endParaRPr lang="en-US" dirty="0" smtClean="0"/>
          </a:p>
          <a:p>
            <a:pPr lvl="1"/>
            <a:r>
              <a:rPr lang="en-US" dirty="0" err="1" smtClean="0"/>
              <a:t>Akka</a:t>
            </a:r>
            <a:r>
              <a:rPr lang="en-US" dirty="0" smtClean="0"/>
              <a:t> Http</a:t>
            </a:r>
          </a:p>
          <a:p>
            <a:pPr lvl="2"/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Client</a:t>
            </a:r>
            <a:endParaRPr lang="en-US" dirty="0"/>
          </a:p>
          <a:p>
            <a:pPr lvl="1"/>
            <a:r>
              <a:rPr lang="en-US" dirty="0" err="1" smtClean="0"/>
              <a:t>GraphDSL</a:t>
            </a:r>
            <a:endParaRPr lang="en-US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EA10-89B3-4A0C-83A9-3F63171726F6}" type="datetime4">
              <a:rPr lang="en-US" smtClean="0"/>
              <a:t>April 5, 2018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Christian Simon | illucIT Software GmbH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Http: Server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2" y="1856790"/>
            <a:ext cx="9406128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path(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get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complete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FileIO.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fromPath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"myfile.txt"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Stream download from file or other source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`application/octet-stream`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source)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~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post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extractRequestEntity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entity =&gt;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FileIO.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toPath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"myfile.txt"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Stream upload into file or other sink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onSuccess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entity.dataBytes.runWith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(sink)) {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streamResult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complete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streamResult.wasSuccessful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"upload complete"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StatusCodes.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InternalServerError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s"error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storing file: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streamResult.getError.getMessage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4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Http: Client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6674" y="2529526"/>
            <a:ext cx="10917778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httpFlow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Flow[HttpRequest, HttpResponse, Any] 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().outgoingConnectionHttps(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"illucit.com"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port =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443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Single Request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"https://www.illucit.com/impressum/"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singleResponse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Future[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Source.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.map(_ ~&gt; addHeader(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"qtrans_front_language"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.via(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httpFlow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.mapAsync(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Unmarshal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(_).to[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.runWith(Sink.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Flow</a:t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responseFlow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Flow[Uri,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NotUsed] =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[Uri]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.map(uri =&gt;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(uri))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.map(_ ~&gt; addHeader(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"qtrans_front_language"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.via(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httpFlow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.mapAsync(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Unmarshal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(_).to[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Future[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=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"https://www.illucit.com/"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"https://www.illucit.com/robots.txt"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"https://www.illucit.com/sitemap_index.xml"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.via(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responseFlow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.runWith(Sink.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1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GraphDSL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language to defined graphs from basic building blocks</a:t>
            </a:r>
          </a:p>
          <a:p>
            <a:r>
              <a:rPr lang="en-US" dirty="0" smtClean="0"/>
              <a:t>Inner graph stages define behavior of graph</a:t>
            </a:r>
          </a:p>
          <a:p>
            <a:r>
              <a:rPr lang="en-US" dirty="0" smtClean="0"/>
              <a:t>Non-connected graph stages define the “shape of the graph”</a:t>
            </a:r>
          </a:p>
          <a:p>
            <a:pPr lvl="1"/>
            <a:r>
              <a:rPr lang="en-US" dirty="0" smtClean="0"/>
              <a:t>Closed Shape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Graph has no unconnected ports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RunnableGraph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FlowShape</a:t>
            </a:r>
            <a:r>
              <a:rPr lang="en-US" dirty="0" smtClean="0">
                <a:sym typeface="Wingdings" panose="05000000000000000000" pitchFamily="2" charset="2"/>
              </a:rPr>
              <a:t>: One Input and One Output can be connected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SourceShape</a:t>
            </a:r>
            <a:r>
              <a:rPr lang="en-US" dirty="0" smtClean="0">
                <a:sym typeface="Wingdings" panose="05000000000000000000" pitchFamily="2" charset="2"/>
              </a:rPr>
              <a:t>: One Output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SinkShape</a:t>
            </a:r>
            <a:r>
              <a:rPr lang="en-US" dirty="0" smtClean="0">
                <a:sym typeface="Wingdings" panose="05000000000000000000" pitchFamily="2" charset="2"/>
              </a:rPr>
              <a:t>: One Input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GraphDSL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2" y="2214747"/>
            <a:ext cx="848370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RunnableGraph.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fromGraph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GraphDSL.create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GraphDSL.Builder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NotUsed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GraphDSL.Implicits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f2, f3, f4 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].map(_ +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 ~&gt; f1 ~&gt;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~&gt; f2 ~&gt; merge ~&gt; f3 ~&gt; out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~&gt; f4 ~&gt; merge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ClosedShape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8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GraphDSL</a:t>
            </a:r>
            <a:r>
              <a:rPr lang="en-US" dirty="0" smtClean="0"/>
              <a:t>: Example (2)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61872" y="2288356"/>
            <a:ext cx="867621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fromGraph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GraphDSL.create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GraphDSL.Builder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NotUsed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GraphDSL.Implicits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f2, f3, f4 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].map(_ +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].map(_.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 ~&gt; f1 ~&gt;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~&gt; f2 ~&gt; merge ~&gt; f3 ~&gt;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~&gt; out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~&gt; f4 ~&gt; merge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(in.in,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4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1158" y="5257800"/>
            <a:ext cx="10455442" cy="525379"/>
          </a:xfrm>
        </p:spPr>
        <p:txBody>
          <a:bodyPr/>
          <a:lstStyle/>
          <a:p>
            <a:pPr algn="ctr"/>
            <a:r>
              <a:rPr lang="en-US" dirty="0" smtClean="0"/>
              <a:t>Thank you for your attention !</a:t>
            </a:r>
            <a:endParaRPr lang="en-US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59" r="-38159"/>
          <a:stretch/>
        </p:blipFill>
        <p:spPr>
          <a:xfrm>
            <a:off x="1462157" y="228601"/>
            <a:ext cx="8413443" cy="425924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41158" y="6096001"/>
            <a:ext cx="10455442" cy="609604"/>
          </a:xfrm>
        </p:spPr>
        <p:txBody>
          <a:bodyPr/>
          <a:lstStyle/>
          <a:p>
            <a:pPr algn="ctr"/>
            <a:r>
              <a:rPr lang="en-US" dirty="0" smtClean="0"/>
              <a:t>github.com/</a:t>
            </a:r>
            <a:r>
              <a:rPr lang="en-US" dirty="0" err="1" smtClean="0"/>
              <a:t>metaxmx</a:t>
            </a:r>
            <a:r>
              <a:rPr lang="en-US" dirty="0" smtClean="0"/>
              <a:t>		</a:t>
            </a:r>
            <a:r>
              <a:rPr lang="en-US" dirty="0" smtClean="0">
                <a:hlinkClick r:id="rId3"/>
              </a:rPr>
              <a:t>simon@illucit.com</a:t>
            </a:r>
            <a:r>
              <a:rPr lang="en-US" dirty="0" smtClean="0"/>
              <a:t>		www.illucit.com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3696-FC29-41FC-8AA6-06BC95B45D0B}" type="datetime4">
              <a:rPr lang="en-US" smtClean="0"/>
              <a:t>April 4, 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Streams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74ED-94DF-4B63-8D21-CAADCDBA3C10}" type="datetime4">
              <a:rPr lang="en-US" smtClean="0"/>
              <a:t>April 4, 2018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Goal:</a:t>
            </a:r>
          </a:p>
          <a:p>
            <a:pPr marL="0" indent="0">
              <a:buNone/>
            </a:pPr>
            <a:r>
              <a:rPr lang="en-US" dirty="0" smtClean="0"/>
              <a:t>Processing of data streams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Challenges:</a:t>
            </a:r>
          </a:p>
          <a:p>
            <a:r>
              <a:rPr lang="en-US" dirty="0" smtClean="0"/>
              <a:t>… of unknown length?</a:t>
            </a:r>
          </a:p>
          <a:p>
            <a:r>
              <a:rPr lang="en-US" dirty="0" smtClean="0"/>
              <a:t>… with memory constraints?</a:t>
            </a:r>
          </a:p>
          <a:p>
            <a:r>
              <a:rPr lang="en-US" dirty="0" smtClean="0"/>
              <a:t>... with flow capacity constraints? </a:t>
            </a:r>
          </a:p>
          <a:p>
            <a:r>
              <a:rPr lang="en-US" dirty="0" smtClean="0"/>
              <a:t>… non-blocking / asynchronously?</a:t>
            </a:r>
          </a:p>
          <a:p>
            <a:r>
              <a:rPr lang="en-US" dirty="0" smtClean="0"/>
              <a:t>“Big Data”?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Solution:</a:t>
            </a:r>
          </a:p>
          <a:p>
            <a:r>
              <a:rPr lang="en-US" dirty="0" smtClean="0"/>
              <a:t>Standard API for stream processing </a:t>
            </a:r>
          </a:p>
          <a:p>
            <a:r>
              <a:rPr lang="en-US" dirty="0" smtClean="0"/>
              <a:t>Flow control through “Back-Pressure”</a:t>
            </a:r>
          </a:p>
          <a:p>
            <a:r>
              <a:rPr lang="en-US" dirty="0" smtClean="0"/>
              <a:t>Implementation with </a:t>
            </a:r>
            <a:r>
              <a:rPr lang="en-US" dirty="0" err="1" smtClean="0"/>
              <a:t>Akka</a:t>
            </a:r>
            <a:r>
              <a:rPr lang="en-US" dirty="0" smtClean="0"/>
              <a:t> actors</a:t>
            </a:r>
          </a:p>
          <a:p>
            <a:r>
              <a:rPr lang="en-US" dirty="0" smtClean="0"/>
              <a:t>Functional composition of processing stages</a:t>
            </a:r>
          </a:p>
          <a:p>
            <a:r>
              <a:rPr lang="en-US" dirty="0" smtClean="0"/>
              <a:t>Bounded buffers of processing elements</a:t>
            </a:r>
          </a:p>
          <a:p>
            <a:r>
              <a:rPr lang="en-US" dirty="0" smtClean="0"/>
              <a:t>Reusability of defined flows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Stream:</a:t>
            </a:r>
          </a:p>
          <a:p>
            <a:pPr marL="0" indent="0">
              <a:buNone/>
            </a:pPr>
            <a:r>
              <a:rPr lang="en-US" dirty="0" smtClean="0"/>
              <a:t>Active process that involves moving and transforming data from “upstream” to “downstream” (= materialized graph)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Graph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dirty="0" smtClean="0"/>
              <a:t>Connected pathway in directed graph, defining the topology/blueprint of a stream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/>
              <a:t>Graph Stage:</a:t>
            </a:r>
          </a:p>
          <a:p>
            <a:pPr marL="0" indent="0">
              <a:buNone/>
            </a:pPr>
            <a:r>
              <a:rPr lang="en-US" dirty="0" smtClean="0"/>
              <a:t>Building block of graph,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Source:</a:t>
            </a:r>
          </a:p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smtClean="0"/>
              <a:t>element with 1 output, emitting </a:t>
            </a:r>
            <a:r>
              <a:rPr lang="en-US" dirty="0"/>
              <a:t>elements into the </a:t>
            </a:r>
            <a:r>
              <a:rPr lang="en-US" dirty="0" smtClean="0"/>
              <a:t>stream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Sink:</a:t>
            </a:r>
          </a:p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smtClean="0"/>
              <a:t>element with 1 input, consuming </a:t>
            </a:r>
            <a:r>
              <a:rPr lang="en-US" dirty="0"/>
              <a:t>elements from the stream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Flow:</a:t>
            </a:r>
            <a:endParaRPr lang="en-US" sz="2400" b="1" dirty="0"/>
          </a:p>
          <a:p>
            <a:pPr marL="0" indent="0">
              <a:buNone/>
            </a:pPr>
            <a:r>
              <a:rPr lang="en-US" dirty="0" smtClean="0"/>
              <a:t>Graph element with 1 input and 1 output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llipse 75"/>
          <p:cNvSpPr/>
          <p:nvPr/>
        </p:nvSpPr>
        <p:spPr>
          <a:xfrm>
            <a:off x="9429584" y="2791227"/>
            <a:ext cx="344906" cy="155608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lipse 74"/>
          <p:cNvSpPr/>
          <p:nvPr/>
        </p:nvSpPr>
        <p:spPr>
          <a:xfrm>
            <a:off x="4475747" y="2783305"/>
            <a:ext cx="344906" cy="1556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(3)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8</a:t>
            </a:fld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900989" y="2863516"/>
            <a:ext cx="133951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900989" y="3497179"/>
            <a:ext cx="133951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1900989" y="4130842"/>
            <a:ext cx="133951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</a:t>
            </a:r>
            <a:endParaRPr lang="en-US" dirty="0"/>
          </a:p>
        </p:txBody>
      </p:sp>
      <p:cxnSp>
        <p:nvCxnSpPr>
          <p:cNvPr id="17" name="Gerade Verbindung mit Pfeil 16"/>
          <p:cNvCxnSpPr>
            <a:stCxn id="13" idx="3"/>
          </p:cNvCxnSpPr>
          <p:nvPr/>
        </p:nvCxnSpPr>
        <p:spPr>
          <a:xfrm flipV="1">
            <a:off x="3240505" y="3072063"/>
            <a:ext cx="433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5" idx="3"/>
          </p:cNvCxnSpPr>
          <p:nvPr/>
        </p:nvCxnSpPr>
        <p:spPr>
          <a:xfrm flipV="1">
            <a:off x="3240505" y="4339389"/>
            <a:ext cx="425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5" idx="1"/>
          </p:cNvCxnSpPr>
          <p:nvPr/>
        </p:nvCxnSpPr>
        <p:spPr>
          <a:xfrm>
            <a:off x="1451811" y="4339389"/>
            <a:ext cx="449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4" idx="1"/>
          </p:cNvCxnSpPr>
          <p:nvPr/>
        </p:nvCxnSpPr>
        <p:spPr>
          <a:xfrm>
            <a:off x="1530255" y="3705726"/>
            <a:ext cx="37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4923602" y="2783305"/>
            <a:ext cx="4299285" cy="15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(Open)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611784" y="3669632"/>
            <a:ext cx="772108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Flow</a:t>
            </a:r>
          </a:p>
        </p:txBody>
      </p:sp>
      <p:sp>
        <p:nvSpPr>
          <p:cNvPr id="27" name="Rechteck 26"/>
          <p:cNvSpPr/>
          <p:nvPr/>
        </p:nvSpPr>
        <p:spPr>
          <a:xfrm>
            <a:off x="8802626" y="3380873"/>
            <a:ext cx="831702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Flow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50126" y="3823997"/>
            <a:ext cx="782014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</a:t>
            </a:r>
            <a:endParaRPr lang="en-US" sz="1400" dirty="0"/>
          </a:p>
        </p:txBody>
      </p:sp>
      <p:sp>
        <p:nvSpPr>
          <p:cNvPr id="29" name="Rechteck 28"/>
          <p:cNvSpPr/>
          <p:nvPr/>
        </p:nvSpPr>
        <p:spPr>
          <a:xfrm>
            <a:off x="4611784" y="3098172"/>
            <a:ext cx="1065917" cy="33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Broadcast</a:t>
            </a:r>
            <a:endParaRPr lang="en-US" sz="1400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4016985" y="3238540"/>
            <a:ext cx="59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016985" y="3856119"/>
            <a:ext cx="59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9634328" y="3561347"/>
            <a:ext cx="44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9" idx="3"/>
            <a:endCxn id="27" idx="1"/>
          </p:cNvCxnSpPr>
          <p:nvPr/>
        </p:nvCxnSpPr>
        <p:spPr>
          <a:xfrm>
            <a:off x="5677701" y="3266615"/>
            <a:ext cx="3124925" cy="29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9" idx="3"/>
            <a:endCxn id="28" idx="1"/>
          </p:cNvCxnSpPr>
          <p:nvPr/>
        </p:nvCxnSpPr>
        <p:spPr>
          <a:xfrm>
            <a:off x="5677701" y="3266615"/>
            <a:ext cx="1472425" cy="73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26" idx="3"/>
            <a:endCxn id="28" idx="1"/>
          </p:cNvCxnSpPr>
          <p:nvPr/>
        </p:nvCxnSpPr>
        <p:spPr>
          <a:xfrm>
            <a:off x="5383892" y="3850106"/>
            <a:ext cx="1766234" cy="15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8333874" y="3823997"/>
            <a:ext cx="711748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57" name="Gerade Verbindung mit Pfeil 56"/>
          <p:cNvCxnSpPr>
            <a:stCxn id="28" idx="3"/>
            <a:endCxn id="53" idx="1"/>
          </p:cNvCxnSpPr>
          <p:nvPr/>
        </p:nvCxnSpPr>
        <p:spPr>
          <a:xfrm>
            <a:off x="7932140" y="4004471"/>
            <a:ext cx="40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923602" y="4602039"/>
            <a:ext cx="4299285" cy="15560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Runnable Graph (Closed)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454778" y="3950368"/>
            <a:ext cx="767111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63" name="Gerade Verbindung mit Pfeil 62"/>
          <p:cNvCxnSpPr>
            <a:stCxn id="61" idx="3"/>
            <a:endCxn id="28" idx="1"/>
          </p:cNvCxnSpPr>
          <p:nvPr/>
        </p:nvCxnSpPr>
        <p:spPr>
          <a:xfrm flipV="1">
            <a:off x="6221889" y="4004471"/>
            <a:ext cx="928237" cy="12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8136879" y="5679808"/>
            <a:ext cx="711748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sp>
        <p:nvSpPr>
          <p:cNvPr id="66" name="Rechteck 65"/>
          <p:cNvSpPr/>
          <p:nvPr/>
        </p:nvSpPr>
        <p:spPr>
          <a:xfrm>
            <a:off x="5209766" y="5677762"/>
            <a:ext cx="767111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67" name="Rechteck 66"/>
          <p:cNvSpPr/>
          <p:nvPr/>
        </p:nvSpPr>
        <p:spPr>
          <a:xfrm>
            <a:off x="6275683" y="5677762"/>
            <a:ext cx="767111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Flow</a:t>
            </a:r>
            <a:endParaRPr lang="en-US" sz="1400" dirty="0"/>
          </a:p>
        </p:txBody>
      </p:sp>
      <p:sp>
        <p:nvSpPr>
          <p:cNvPr id="68" name="Rechteck 67"/>
          <p:cNvSpPr/>
          <p:nvPr/>
        </p:nvSpPr>
        <p:spPr>
          <a:xfrm>
            <a:off x="7078341" y="5680629"/>
            <a:ext cx="383556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Gerade Verbindung mit Pfeil 69"/>
          <p:cNvCxnSpPr>
            <a:endCxn id="67" idx="1"/>
          </p:cNvCxnSpPr>
          <p:nvPr/>
        </p:nvCxnSpPr>
        <p:spPr>
          <a:xfrm>
            <a:off x="5976877" y="5855368"/>
            <a:ext cx="298806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65" idx="1"/>
          </p:cNvCxnSpPr>
          <p:nvPr/>
        </p:nvCxnSpPr>
        <p:spPr>
          <a:xfrm>
            <a:off x="7461896" y="5855368"/>
            <a:ext cx="674983" cy="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245685" y="242189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Inlets</a:t>
            </a:r>
            <a:endParaRPr lang="en-US" dirty="0"/>
          </a:p>
        </p:txBody>
      </p:sp>
      <p:sp>
        <p:nvSpPr>
          <p:cNvPr id="78" name="Textfeld 77"/>
          <p:cNvSpPr txBox="1"/>
          <p:nvPr/>
        </p:nvSpPr>
        <p:spPr>
          <a:xfrm>
            <a:off x="9045622" y="23647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8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Back-Pressure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Fast Publisher, Slow Subscriber:</a:t>
            </a:r>
          </a:p>
          <a:p>
            <a:pPr marL="0" indent="0">
              <a:buNone/>
            </a:pPr>
            <a:r>
              <a:rPr lang="en-US" dirty="0" smtClean="0"/>
              <a:t>Publisher emits more elements into a stream than the Subscriber can handle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Buffer overflows, elements lost (bounded)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Out of Memory </a:t>
            </a:r>
            <a:r>
              <a:rPr lang="en-US" dirty="0" smtClean="0">
                <a:sym typeface="Wingdings" panose="05000000000000000000" pitchFamily="2" charset="2"/>
              </a:rPr>
              <a:t>Errors (unbounded)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Solution:</a:t>
            </a:r>
          </a:p>
          <a:p>
            <a:pPr marL="0" indent="0">
              <a:buNone/>
            </a:pPr>
            <a:r>
              <a:rPr lang="en-US" dirty="0" smtClean="0"/>
              <a:t>Subscriber signals the Publisher the rate of elements it can consume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D93-8476-440C-9E9E-9F72816A41BC}" type="datetime4">
              <a:rPr lang="en-US" smtClean="0"/>
              <a:t>April 4, 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Christian Simon | illucIT Software GmbH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E9733E-F358-46A7-8180-6ADA975D7D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Ansicht</Template>
  <TotalTime>0</TotalTime>
  <Words>862</Words>
  <Application>Microsoft Office PowerPoint</Application>
  <PresentationFormat>Breitbild</PresentationFormat>
  <Paragraphs>234</Paragraphs>
  <Slides>25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Introduction to Akka Streams</vt:lpstr>
      <vt:lpstr>Outline</vt:lpstr>
      <vt:lpstr>Reactive Streams</vt:lpstr>
      <vt:lpstr>Motivation</vt:lpstr>
      <vt:lpstr>Motivation (2)</vt:lpstr>
      <vt:lpstr>Concepts</vt:lpstr>
      <vt:lpstr>Concepts (2)</vt:lpstr>
      <vt:lpstr>Concepts (3)</vt:lpstr>
      <vt:lpstr>Back-Pressure</vt:lpstr>
      <vt:lpstr>Use Cases</vt:lpstr>
      <vt:lpstr>Akka Streams</vt:lpstr>
      <vt:lpstr>Materializing and running</vt:lpstr>
      <vt:lpstr>Graph completion</vt:lpstr>
      <vt:lpstr>Example</vt:lpstr>
      <vt:lpstr>Example: Sources</vt:lpstr>
      <vt:lpstr>Example: Sinks</vt:lpstr>
      <vt:lpstr>Example: Flows</vt:lpstr>
      <vt:lpstr>Combinators</vt:lpstr>
      <vt:lpstr>FileIO</vt:lpstr>
      <vt:lpstr>Akka Http: Server</vt:lpstr>
      <vt:lpstr>Akka Http: Client</vt:lpstr>
      <vt:lpstr>GraphDSL</vt:lpstr>
      <vt:lpstr>GraphDSL: Example</vt:lpstr>
      <vt:lpstr>GraphDSL: Example (2)</vt:lpstr>
      <vt:lpstr>Thank you for your attention !</vt:lpstr>
    </vt:vector>
  </TitlesOfParts>
  <Company>illucIT Software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Principles in Scala</dc:title>
  <dc:creator>Christian Simon</dc:creator>
  <cp:lastModifiedBy>Christian Simon</cp:lastModifiedBy>
  <cp:revision>311</cp:revision>
  <dcterms:created xsi:type="dcterms:W3CDTF">2018-01-24T21:32:25Z</dcterms:created>
  <dcterms:modified xsi:type="dcterms:W3CDTF">2018-04-04T22:33:08Z</dcterms:modified>
</cp:coreProperties>
</file>