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D478-9A84-482F-BCB5-B6102447241C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C13D-94EB-46EC-BE2E-518322005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D478-9A84-482F-BCB5-B6102447241C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C13D-94EB-46EC-BE2E-518322005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D478-9A84-482F-BCB5-B6102447241C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C13D-94EB-46EC-BE2E-518322005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D478-9A84-482F-BCB5-B6102447241C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C13D-94EB-46EC-BE2E-518322005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D478-9A84-482F-BCB5-B6102447241C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C13D-94EB-46EC-BE2E-518322005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D478-9A84-482F-BCB5-B6102447241C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C13D-94EB-46EC-BE2E-518322005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D478-9A84-482F-BCB5-B6102447241C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C13D-94EB-46EC-BE2E-518322005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D478-9A84-482F-BCB5-B6102447241C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C13D-94EB-46EC-BE2E-518322005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D478-9A84-482F-BCB5-B6102447241C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C13D-94EB-46EC-BE2E-518322005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D478-9A84-482F-BCB5-B6102447241C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C13D-94EB-46EC-BE2E-518322005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D478-9A84-482F-BCB5-B6102447241C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C13D-94EB-46EC-BE2E-518322005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1D478-9A84-482F-BCB5-B6102447241C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EC13D-94EB-46EC-BE2E-518322005D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wworldencyclopedia.org/entry/Photon" TargetMode="External"/><Relationship Id="rId2" Type="http://schemas.openxmlformats.org/officeDocument/2006/relationships/hyperlink" Target="https://www.newworldencyclopedia.org/entry/Fundamental_interaction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wworldencyclopedia.org/entry/Photon" TargetMode="External"/><Relationship Id="rId2" Type="http://schemas.openxmlformats.org/officeDocument/2006/relationships/hyperlink" Target="https://www.newworldencyclopedia.org/entry/Fundamental_interaction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Fundamental interaction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zay zaman bÃ¼kÃ¼lmesi ile ilgili gÃ¶rsel sonucu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288857"/>
            <a:ext cx="4572000" cy="228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643306" y="5572140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/>
              <a:t>F</a:t>
            </a:r>
            <a:r>
              <a:rPr lang="en-US" dirty="0"/>
              <a:t>=</a:t>
            </a:r>
            <a:r>
              <a:rPr lang="tr-TR" i="1" dirty="0"/>
              <a:t>qE+qv×B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zay zaman bÃ¼kÃ¼lmesi ile ilgili gÃ¶rsel sonucu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757878"/>
            <a:ext cx="5943600" cy="3342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zay zaman bÃ¼kÃ¼lmesi ile ilgili gÃ¶rsel sonucu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9428" y="2074242"/>
            <a:ext cx="5225143" cy="270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769" name="Picture 39" descr="Ä°lgili resi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0"/>
            <a:ext cx="5114925" cy="4705350"/>
          </a:xfrm>
          <a:prstGeom prst="rect">
            <a:avLst/>
          </a:prstGeom>
          <a:noFill/>
        </p:spPr>
      </p:pic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4705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93813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3571868" y="5643578"/>
            <a:ext cx="2000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93813" algn="l"/>
              </a:tabLst>
            </a:pPr>
            <a:r>
              <a:rPr kumimoji="0" lang="tr-T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WARP Engine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zay zaman bÃ¼kÃ¼lmesi ile ilgili gÃ¶rsel sonucu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895321"/>
            <a:ext cx="5943600" cy="5067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zay zaman bÃ¼kÃ¼lmesi ile ilgili gÃ¶rsel sonucu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756492"/>
            <a:ext cx="5943600" cy="334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zay zaman bÃ¼kÃ¼lmesi ile ilgili gÃ¶rsel sonucu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756492"/>
            <a:ext cx="5943600" cy="334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NeutronDecay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6047" y="2158365"/>
            <a:ext cx="3811905" cy="2541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hyperphysics.phy-astr.gsu.edu/hbase/Forces/imgfor/emfor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2525" y="2431415"/>
            <a:ext cx="4298950" cy="1995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in-qimg-aa26ef9d58c54e40903d37676cfe8a3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2370" y="1974215"/>
            <a:ext cx="4239260" cy="2909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xresdefault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756709"/>
            <a:ext cx="5943600" cy="3344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mel kuvvetler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195601"/>
            <a:ext cx="5943600" cy="4466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luo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5912" y="2306637"/>
            <a:ext cx="3432175" cy="224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82693" y="1077326"/>
          <a:ext cx="4978614" cy="4703348"/>
        </p:xfrm>
        <a:graphic>
          <a:graphicData uri="http://schemas.openxmlformats.org/drawingml/2006/table">
            <a:tbl>
              <a:tblPr/>
              <a:tblGrid>
                <a:gridCol w="829769"/>
                <a:gridCol w="829769"/>
                <a:gridCol w="829769"/>
                <a:gridCol w="829769"/>
                <a:gridCol w="829769"/>
                <a:gridCol w="829769"/>
              </a:tblGrid>
              <a:tr h="7075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Interaction</a:t>
                      </a:r>
                      <a:endParaRPr lang="en-US" sz="800" kern="800" spc="-10" dirty="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Current Theory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Mediators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Relative Strength</a:t>
                      </a:r>
                      <a:r>
                        <a:rPr lang="en-US" sz="800" b="1" u="none" strike="noStrike" kern="0" spc="0" baseline="30000">
                          <a:solidFill>
                            <a:srgbClr val="2BA6CB"/>
                          </a:solidFill>
                          <a:latin typeface="Helvetica"/>
                          <a:ea typeface="Times New Roman"/>
                          <a:cs typeface="Arial"/>
                          <a:hlinkClick r:id="rId2"/>
                        </a:rPr>
                        <a:t>[1]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Long-Distance Behavior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Range(m)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937639"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Strong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Quantum chromodynamics</a:t>
                      </a:r>
                      <a:b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</a:b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(QCD)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gluons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10</a:t>
                      </a:r>
                      <a:r>
                        <a:rPr lang="en-US" sz="800" kern="0" spc="0" baseline="3000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38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/>
                      </a:r>
                      <a:b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</a:b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(</a:t>
                      </a:r>
                      <a:r>
                        <a:rPr lang="en-US" sz="1100" u="none" strike="noStrike" kern="0" spc="0">
                          <a:solidFill>
                            <a:srgbClr val="2BA6CB"/>
                          </a:solidFill>
                          <a:latin typeface="Helvetica"/>
                          <a:ea typeface="Times New Roman"/>
                          <a:cs typeface="Arial"/>
                          <a:hlinkClick r:id="rId2"/>
                        </a:rPr>
                        <a:t>see discussion below</a:t>
                      </a: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)</a:t>
                      </a: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10</a:t>
                      </a:r>
                      <a:r>
                        <a:rPr lang="en-US" sz="800" kern="0" spc="0" baseline="3000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-15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937639"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Electromagnetic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Quantum electrodynamics</a:t>
                      </a:r>
                      <a:b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</a:b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(QED)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0" spc="0">
                          <a:solidFill>
                            <a:srgbClr val="2BA6CB"/>
                          </a:solidFill>
                          <a:latin typeface="Helvetica"/>
                          <a:ea typeface="Times New Roman"/>
                          <a:cs typeface="Arial"/>
                          <a:hlinkClick r:id="rId3" tooltip="Photon"/>
                        </a:rPr>
                        <a:t>photons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10</a:t>
                      </a:r>
                      <a:r>
                        <a:rPr lang="en-US" sz="800" kern="0" spc="0" baseline="3000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36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222222"/>
                        </a:solidFill>
                        <a:latin typeface="Helvetica"/>
                        <a:ea typeface="Times New Roman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infinite</a:t>
                      </a:r>
                      <a:endParaRPr lang="en-US" sz="800" kern="800" spc="-10" dirty="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43499"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Weak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Electroweak Theory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W and Z bosons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10</a:t>
                      </a:r>
                      <a:r>
                        <a:rPr lang="en-US" sz="800" kern="0" spc="0" baseline="3000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25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222222"/>
                        </a:solidFill>
                        <a:latin typeface="Helvetica"/>
                        <a:ea typeface="Times New Roman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10</a:t>
                      </a:r>
                      <a:r>
                        <a:rPr lang="en-US" sz="800" kern="0" spc="0" baseline="3000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-18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937639"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Gravitation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General Relativity</a:t>
                      </a:r>
                      <a:b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</a:b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(GR)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gravitons (not yet discovered)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1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222222"/>
                        </a:solidFill>
                        <a:latin typeface="Helvetica"/>
                        <a:ea typeface="Times New Roman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infinite</a:t>
                      </a:r>
                      <a:endParaRPr lang="en-US" sz="800" kern="800" spc="-10" dirty="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pic>
        <p:nvPicPr>
          <p:cNvPr id="37892" name="Picture 19" descr="{1}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66675" cy="142875"/>
          </a:xfrm>
          <a:prstGeom prst="rect">
            <a:avLst/>
          </a:prstGeom>
          <a:noFill/>
        </p:spPr>
      </p:pic>
      <p:pic>
        <p:nvPicPr>
          <p:cNvPr id="37891" name="Picture 20" descr="\frac{1}{r^2}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86446" y="3214686"/>
            <a:ext cx="180975" cy="390525"/>
          </a:xfrm>
          <a:prstGeom prst="rect">
            <a:avLst/>
          </a:prstGeom>
          <a:noFill/>
        </p:spPr>
      </p:pic>
      <p:pic>
        <p:nvPicPr>
          <p:cNvPr id="37890" name="Picture 21" descr="\frac{e^{-m_{W,Z}r}}{r}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72132" y="4214818"/>
            <a:ext cx="619125" cy="390525"/>
          </a:xfrm>
          <a:prstGeom prst="rect">
            <a:avLst/>
          </a:prstGeom>
          <a:noFill/>
        </p:spPr>
      </p:pic>
      <p:pic>
        <p:nvPicPr>
          <p:cNvPr id="37889" name="Picture 22" descr="\frac{1}{r^2}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86446" y="5072074"/>
            <a:ext cx="180975" cy="390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82693" y="1077326"/>
          <a:ext cx="4978614" cy="4703348"/>
        </p:xfrm>
        <a:graphic>
          <a:graphicData uri="http://schemas.openxmlformats.org/drawingml/2006/table">
            <a:tbl>
              <a:tblPr/>
              <a:tblGrid>
                <a:gridCol w="829769"/>
                <a:gridCol w="829769"/>
                <a:gridCol w="829769"/>
                <a:gridCol w="829769"/>
                <a:gridCol w="829769"/>
                <a:gridCol w="829769"/>
              </a:tblGrid>
              <a:tr h="7075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Interaction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Current Theory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Mediators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Relative Strength</a:t>
                      </a:r>
                      <a:r>
                        <a:rPr lang="en-US" sz="800" b="1" u="none" strike="noStrike" kern="0" spc="0" baseline="30000">
                          <a:solidFill>
                            <a:srgbClr val="2BA6CB"/>
                          </a:solidFill>
                          <a:latin typeface="Helvetica"/>
                          <a:ea typeface="Times New Roman"/>
                          <a:cs typeface="Arial"/>
                          <a:hlinkClick r:id="rId2"/>
                        </a:rPr>
                        <a:t>[1]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Long-Distance Behavior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Range(m)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937639"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Strong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Quantum chromodynamics</a:t>
                      </a:r>
                      <a:b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</a:b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(QCD)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gluons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10</a:t>
                      </a:r>
                      <a:r>
                        <a:rPr lang="en-US" sz="800" kern="0" spc="0" baseline="3000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38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/>
                      </a:r>
                      <a:b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</a:b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(</a:t>
                      </a:r>
                      <a:r>
                        <a:rPr lang="en-US" sz="1100" u="none" strike="noStrike" kern="0" spc="0">
                          <a:solidFill>
                            <a:srgbClr val="2BA6CB"/>
                          </a:solidFill>
                          <a:latin typeface="Helvetica"/>
                          <a:ea typeface="Times New Roman"/>
                          <a:cs typeface="Arial"/>
                          <a:hlinkClick r:id="rId2"/>
                        </a:rPr>
                        <a:t>see discussion below</a:t>
                      </a: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)</a:t>
                      </a: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10</a:t>
                      </a:r>
                      <a:r>
                        <a:rPr lang="en-US" sz="800" kern="0" spc="0" baseline="3000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-15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937639"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Electromagnetic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Quantum electrodynamics</a:t>
                      </a:r>
                      <a:b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</a:b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(QED)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kern="0" spc="0">
                          <a:solidFill>
                            <a:srgbClr val="2BA6CB"/>
                          </a:solidFill>
                          <a:latin typeface="Helvetica"/>
                          <a:ea typeface="Times New Roman"/>
                          <a:cs typeface="Arial"/>
                          <a:hlinkClick r:id="rId3" tooltip="Photon"/>
                        </a:rPr>
                        <a:t>photons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10</a:t>
                      </a:r>
                      <a:r>
                        <a:rPr lang="en-US" sz="800" kern="0" spc="0" baseline="3000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36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222222"/>
                        </a:solidFill>
                        <a:latin typeface="Helvetica"/>
                        <a:ea typeface="Times New Roman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infinite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43499"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Weak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Electroweak Theory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W and Z bosons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10</a:t>
                      </a:r>
                      <a:r>
                        <a:rPr lang="en-US" sz="800" kern="0" spc="0" baseline="3000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25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222222"/>
                        </a:solidFill>
                        <a:latin typeface="Helvetica"/>
                        <a:ea typeface="Times New Roman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10</a:t>
                      </a:r>
                      <a:r>
                        <a:rPr lang="en-US" sz="800" kern="0" spc="0" baseline="3000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-18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937639"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Gravitation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General Relativity</a:t>
                      </a:r>
                      <a:b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</a:b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(GR)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gravitons (not yet discovered)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1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222222"/>
                        </a:solidFill>
                        <a:latin typeface="Helvetica"/>
                        <a:ea typeface="Times New Roman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infinite</a:t>
                      </a:r>
                      <a:endParaRPr lang="en-US" sz="800" kern="800" spc="-10" dirty="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pic>
        <p:nvPicPr>
          <p:cNvPr id="36868" name="Picture 19" descr="{1}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66675" cy="142875"/>
          </a:xfrm>
          <a:prstGeom prst="rect">
            <a:avLst/>
          </a:prstGeom>
          <a:noFill/>
        </p:spPr>
      </p:pic>
      <p:pic>
        <p:nvPicPr>
          <p:cNvPr id="36867" name="Picture 20" descr="\frac{1}{r^2}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180975" cy="390525"/>
          </a:xfrm>
          <a:prstGeom prst="rect">
            <a:avLst/>
          </a:prstGeom>
          <a:noFill/>
        </p:spPr>
      </p:pic>
      <p:pic>
        <p:nvPicPr>
          <p:cNvPr id="36866" name="Picture 21" descr="\frac{e^{-m_{W,Z}r}}{r}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619125" cy="390525"/>
          </a:xfrm>
          <a:prstGeom prst="rect">
            <a:avLst/>
          </a:prstGeom>
          <a:noFill/>
        </p:spPr>
      </p:pic>
      <p:pic>
        <p:nvPicPr>
          <p:cNvPr id="36865" name="Picture 22" descr="\frac{1}{r^2}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180975" cy="390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93</Words>
  <Application>Microsoft Office PowerPoint</Application>
  <PresentationFormat>On-screen Show (4:3)</PresentationFormat>
  <Paragraphs>57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Fundamental interaction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interaction</dc:title>
  <dc:creator>PC-327</dc:creator>
  <cp:lastModifiedBy>PC-327</cp:lastModifiedBy>
  <cp:revision>1</cp:revision>
  <dcterms:created xsi:type="dcterms:W3CDTF">2019-07-06T07:40:03Z</dcterms:created>
  <dcterms:modified xsi:type="dcterms:W3CDTF">2019-07-06T07:45:31Z</dcterms:modified>
</cp:coreProperties>
</file>