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27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478-9A84-482F-BCB5-B6102447241C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C13D-94EB-46EC-BE2E-518322005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478-9A84-482F-BCB5-B6102447241C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C13D-94EB-46EC-BE2E-518322005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478-9A84-482F-BCB5-B6102447241C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C13D-94EB-46EC-BE2E-518322005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478-9A84-482F-BCB5-B6102447241C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C13D-94EB-46EC-BE2E-518322005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478-9A84-482F-BCB5-B6102447241C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C13D-94EB-46EC-BE2E-518322005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478-9A84-482F-BCB5-B6102447241C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C13D-94EB-46EC-BE2E-518322005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478-9A84-482F-BCB5-B6102447241C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C13D-94EB-46EC-BE2E-518322005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478-9A84-482F-BCB5-B6102447241C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C13D-94EB-46EC-BE2E-518322005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478-9A84-482F-BCB5-B6102447241C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C13D-94EB-46EC-BE2E-518322005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478-9A84-482F-BCB5-B6102447241C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C13D-94EB-46EC-BE2E-518322005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D478-9A84-482F-BCB5-B6102447241C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C13D-94EB-46EC-BE2E-518322005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1D478-9A84-482F-BCB5-B6102447241C}" type="datetimeFigureOut">
              <a:rPr lang="en-US" smtClean="0"/>
              <a:pPr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EC13D-94EB-46EC-BE2E-518322005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hyperlink" Target="http://hyperphysics.phy-astr.gsu.edu/hbase/Forces/funfor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hyperphysics.phy-astr.gsu.edu/hbase/grav.html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ikizero.biz/index.php?q=aHR0cHM6Ly9lbi53aWtpcGVkaWEub3JnL3dpa2kvRnVuZGFtZW50YWxfaW50ZXJhY3Rpb24" TargetMode="External"/><Relationship Id="rId3" Type="http://schemas.openxmlformats.org/officeDocument/2006/relationships/hyperlink" Target="https://www.kozmikanafor.com/evrendeki-temel-kuvvetler/" TargetMode="External"/><Relationship Id="rId7" Type="http://schemas.openxmlformats.org/officeDocument/2006/relationships/hyperlink" Target="https://www.google.com/search?ei=k0YgXZvBENqFk74P2fuSsAc&amp;q=Fundamental+interaction&amp;oq=Fundamental+interaction&amp;gs_l=psy-ab.3..0i19l8j0i22i30i19l2.11611.11611..12329...0.0..0.131.131.0j1......0....2j1..gws-wiz.......0i71.EAWbA8RSZzY" TargetMode="External"/><Relationship Id="rId2" Type="http://schemas.openxmlformats.org/officeDocument/2006/relationships/hyperlink" Target="https://evrimagaci.org/evrendeki-4-temel-kuvvet-guclu-zayif-kutlecekim-ve-elektromanyetik-kuvvetler-4864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ikizero.biz/index.php?q=aHR0cHM6Ly90ci53aWtpcGVkaWEub3JnL3dpa2kvVGVtZWxfa3V2dmV0" TargetMode="External"/><Relationship Id="rId11" Type="http://schemas.openxmlformats.org/officeDocument/2006/relationships/hyperlink" Target="http://www.wikizero.biz/index.php?q=aHR0cHM6Ly9lbi53aWtpcGVkaWEub3JnL3dpa2kvQ291bG9tYidzX2xhdw" TargetMode="External"/><Relationship Id="rId5" Type="http://schemas.openxmlformats.org/officeDocument/2006/relationships/hyperlink" Target="https://www.onlinefizik.com/dogadaki-temel-kuvvetler/" TargetMode="External"/><Relationship Id="rId10" Type="http://schemas.openxmlformats.org/officeDocument/2006/relationships/hyperlink" Target="https://www.newworldencyclopedia.org/entry/Fundamental_interaction" TargetMode="External"/><Relationship Id="rId4" Type="http://schemas.openxmlformats.org/officeDocument/2006/relationships/hyperlink" Target="https://www.bilgiustam.com/fizikte-temel-kuvvetler/" TargetMode="External"/><Relationship Id="rId9" Type="http://schemas.openxmlformats.org/officeDocument/2006/relationships/hyperlink" Target="http://hyperphysics.phy-astr.gsu.edu/hbase/Forces/funfor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ewworldencyclopedia.org/entry/Fundamental_interaction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ikizero.biz/index.php?q=aHR0cHM6Ly9lbi53aWtpcGVkaWEub3JnL3dpa2kvR2VuZXJhbF9yZWxhdGl2aXR5" TargetMode="External"/><Relationship Id="rId3" Type="http://schemas.openxmlformats.org/officeDocument/2006/relationships/hyperlink" Target="http://www.wikizero.biz/index.php?q=aHR0cHM6Ly9lbi53aWtpcGVkaWEub3JnL3dpa2kvUXVhbnR1bV9jaHJvbW9keW5hbWljcw" TargetMode="External"/><Relationship Id="rId7" Type="http://schemas.openxmlformats.org/officeDocument/2006/relationships/hyperlink" Target="http://www.wikizero.biz/index.php?q=aHR0cHM6Ly9lbi53aWtpcGVkaWEub3JnL3dpa2kvR3Jhdml0YXRpb24" TargetMode="External"/><Relationship Id="rId2" Type="http://schemas.openxmlformats.org/officeDocument/2006/relationships/hyperlink" Target="http://www.wikizero.biz/index.php?q=aHR0cHM6Ly9lbi53aWtpcGVkaWEub3JnL3dpa2kvV19hbmRfWl9ib3Nvbn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ikizero.biz/index.php?q=aHR0cHM6Ly9lbi53aWtpcGVkaWEub3JnL3dpa2kvUXVhbnR1bV9lbGVjdHJvZHluYW1pY3M" TargetMode="External"/><Relationship Id="rId5" Type="http://schemas.openxmlformats.org/officeDocument/2006/relationships/hyperlink" Target="http://www.wikizero.biz/index.php?q=aHR0cHM6Ly9lbi53aWtpcGVkaWEub3JnL3dpa2kvRnVuZGFtZW50YWxfaW50ZXJhY3Rpb24jU3Ryb25nX2ludGVyYWN0aW9u" TargetMode="External"/><Relationship Id="rId10" Type="http://schemas.openxmlformats.org/officeDocument/2006/relationships/image" Target="../media/image9.gif"/><Relationship Id="rId4" Type="http://schemas.openxmlformats.org/officeDocument/2006/relationships/hyperlink" Target="http://www.wikizero.biz/index.php?q=aHR0cHM6Ly9lbi53aWtpcGVkaWEub3JnL3dpa2kvQ29sb3JfY29uZmluZW1lbnQ" TargetMode="External"/><Relationship Id="rId9" Type="http://schemas.openxmlformats.org/officeDocument/2006/relationships/hyperlink" Target="http://www.wikizero.biz/index.php?q=aHR0cHM6Ly9lbi53aWtpcGVkaWEub3JnL3dpa2kvR3Jhdml0b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Fundamental </a:t>
            </a:r>
            <a:r>
              <a:rPr lang="tr-TR" dirty="0" smtClean="0"/>
              <a:t>Forces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hyperphysics.phy-astr.gsu.edu/hbase/Forces/imgfor/funfor1.pn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285860"/>
            <a:ext cx="5724525" cy="1028701"/>
          </a:xfrm>
          <a:prstGeom prst="rect">
            <a:avLst/>
          </a:prstGeom>
          <a:noFill/>
        </p:spPr>
      </p:pic>
      <p:pic>
        <p:nvPicPr>
          <p:cNvPr id="27651" name="Picture 3" descr="http://hyperphysics.phy-astr.gsu.edu/hbase/Forces/imgfor/funfor2.png">
            <a:hlinkClick r:id="rId2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2428868"/>
            <a:ext cx="5705475" cy="866776"/>
          </a:xfrm>
          <a:prstGeom prst="rect">
            <a:avLst/>
          </a:prstGeom>
          <a:noFill/>
        </p:spPr>
      </p:pic>
      <p:pic>
        <p:nvPicPr>
          <p:cNvPr id="27652" name="Picture 4" descr="http://hyperphysics.phy-astr.gsu.edu/hbase/Forces/imgfor/funfor3.png">
            <a:hlinkClick r:id="rId2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3429000"/>
            <a:ext cx="5715000" cy="1085850"/>
          </a:xfrm>
          <a:prstGeom prst="rect">
            <a:avLst/>
          </a:prstGeom>
          <a:noFill/>
        </p:spPr>
      </p:pic>
      <p:pic>
        <p:nvPicPr>
          <p:cNvPr id="27653" name="Picture 5" descr="http://hyperphysics.phy-astr.gsu.edu/hbase/Forces/imgfor/funfor4.png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8662" y="4857760"/>
            <a:ext cx="5715000" cy="7334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857488" y="428604"/>
            <a:ext cx="2213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Fundamental Forces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9600" dirty="0" smtClean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zay zaman bÃ¼kÃ¼lmesi ile ilgili gÃ¶rsel sonucu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288857"/>
            <a:ext cx="4572000" cy="228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643306" y="5572140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/>
              <a:t>F</a:t>
            </a:r>
            <a:r>
              <a:rPr lang="en-US" dirty="0"/>
              <a:t>=</a:t>
            </a:r>
            <a:r>
              <a:rPr lang="tr-TR" i="1" dirty="0"/>
              <a:t>qE+qv×B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zay zaman bÃ¼kÃ¼lmesi ile ilgili gÃ¶rsel sonucu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757878"/>
            <a:ext cx="5943600" cy="3342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zay zaman bÃ¼kÃ¼lmesi ile ilgili gÃ¶rsel sonucu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9428" y="2074242"/>
            <a:ext cx="5225143" cy="270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769" name="Picture 39" descr="Ä°lgili resi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0"/>
            <a:ext cx="5114925" cy="4705350"/>
          </a:xfrm>
          <a:prstGeom prst="rect">
            <a:avLst/>
          </a:prstGeom>
          <a:noFill/>
        </p:spPr>
      </p:pic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4705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93813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571868" y="5643578"/>
            <a:ext cx="2000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93813" algn="l"/>
              </a:tabLst>
            </a:pPr>
            <a:r>
              <a:rPr kumimoji="0" lang="tr-T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WARP Engine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zay zaman bÃ¼kÃ¼lmesi ile ilgili gÃ¶rsel sonucu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895321"/>
            <a:ext cx="5943600" cy="5067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zay zaman bÃ¼kÃ¼lmesi ile ilgili gÃ¶rsel sonucu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56492"/>
            <a:ext cx="5943600" cy="334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0430" y="5643578"/>
            <a:ext cx="159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Coulomb’s Law</a:t>
            </a:r>
            <a:endParaRPr lang="en-US" dirty="0"/>
          </a:p>
        </p:txBody>
      </p:sp>
      <p:pic>
        <p:nvPicPr>
          <p:cNvPr id="28676" name="Picture 4" descr="coulomb law ile ilgili gÃ¶rsel sonuc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571480"/>
            <a:ext cx="5805417" cy="4572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s://www.onlinefizik.com/wp-content/uploads/2006/12/maxwell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14356"/>
            <a:ext cx="3524250" cy="230505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143372" y="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 :  </a:t>
            </a:r>
            <a:r>
              <a:rPr lang="en-US" dirty="0" err="1"/>
              <a:t>Elektrik</a:t>
            </a:r>
            <a:r>
              <a:rPr lang="en-US" dirty="0"/>
              <a:t> </a:t>
            </a:r>
            <a:r>
              <a:rPr lang="en-US" dirty="0" err="1" smtClean="0"/>
              <a:t>alan</a:t>
            </a:r>
            <a:r>
              <a:rPr lang="tr-TR" dirty="0" smtClean="0"/>
              <a:t>  </a:t>
            </a:r>
            <a:r>
              <a:rPr lang="en-US" dirty="0" smtClean="0"/>
              <a:t>İ :  </a:t>
            </a:r>
            <a:r>
              <a:rPr lang="en-US" dirty="0" err="1" smtClean="0"/>
              <a:t>Akım</a:t>
            </a:r>
            <a:r>
              <a:rPr lang="tr-TR" dirty="0" smtClean="0"/>
              <a:t>  </a:t>
            </a:r>
            <a:r>
              <a:rPr lang="en-US" dirty="0" smtClean="0"/>
              <a:t>B :  </a:t>
            </a:r>
            <a:r>
              <a:rPr lang="en-US" dirty="0" err="1" smtClean="0"/>
              <a:t>Manyetik</a:t>
            </a:r>
            <a:r>
              <a:rPr lang="en-US" dirty="0" smtClean="0"/>
              <a:t> Alan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 : </a:t>
            </a:r>
            <a:r>
              <a:rPr lang="en-US" dirty="0" err="1" smtClean="0"/>
              <a:t>Yüzey</a:t>
            </a:r>
            <a:r>
              <a:rPr lang="tr-TR" dirty="0" smtClean="0"/>
              <a:t>   </a:t>
            </a:r>
            <a:r>
              <a:rPr lang="en-US" dirty="0" err="1" smtClean="0"/>
              <a:t>dS</a:t>
            </a:r>
            <a:r>
              <a:rPr lang="en-US" dirty="0" smtClean="0"/>
              <a:t> :  </a:t>
            </a:r>
            <a:r>
              <a:rPr lang="en-US" dirty="0" err="1" smtClean="0"/>
              <a:t>Devre</a:t>
            </a:r>
            <a:r>
              <a:rPr lang="en-US" dirty="0" smtClean="0"/>
              <a:t> </a:t>
            </a:r>
            <a:r>
              <a:rPr lang="en-US" dirty="0" err="1" smtClean="0"/>
              <a:t>Elemanı</a:t>
            </a:r>
            <a:r>
              <a:rPr lang="en-US" dirty="0"/>
              <a:t/>
            </a:r>
            <a:br>
              <a:rPr lang="en-US" dirty="0"/>
            </a:br>
            <a:r>
              <a:rPr lang="el-GR" dirty="0" smtClean="0"/>
              <a:t>μ :  </a:t>
            </a:r>
            <a:r>
              <a:rPr lang="en-US" dirty="0" err="1" smtClean="0"/>
              <a:t>Boşluğun</a:t>
            </a:r>
            <a:r>
              <a:rPr lang="en-US" dirty="0" smtClean="0"/>
              <a:t> </a:t>
            </a:r>
            <a:r>
              <a:rPr lang="en-US" dirty="0" err="1" smtClean="0"/>
              <a:t>Manyetik</a:t>
            </a:r>
            <a:r>
              <a:rPr lang="en-US" dirty="0" smtClean="0"/>
              <a:t> </a:t>
            </a:r>
            <a:r>
              <a:rPr lang="en-US" dirty="0" err="1" smtClean="0"/>
              <a:t>Geçirgenliği</a:t>
            </a:r>
            <a:r>
              <a:rPr lang="en-US" dirty="0" smtClean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l-GR" dirty="0" smtClean="0"/>
              <a:t>ε :  </a:t>
            </a:r>
            <a:r>
              <a:rPr lang="en-US" dirty="0" err="1" smtClean="0"/>
              <a:t>Boşluğun</a:t>
            </a:r>
            <a:r>
              <a:rPr lang="en-US" dirty="0" smtClean="0"/>
              <a:t> </a:t>
            </a:r>
            <a:r>
              <a:rPr lang="en-US" dirty="0" err="1" smtClean="0"/>
              <a:t>Dielektrik</a:t>
            </a:r>
            <a:r>
              <a:rPr lang="en-US" dirty="0" smtClean="0"/>
              <a:t> </a:t>
            </a:r>
            <a:r>
              <a:rPr lang="en-US" dirty="0" err="1" smtClean="0"/>
              <a:t>Sabiti</a:t>
            </a:r>
            <a:endParaRPr lang="tr-TR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1)</a:t>
            </a:r>
            <a:r>
              <a:rPr lang="tr-TR" dirty="0" smtClean="0"/>
              <a:t>D</a:t>
            </a:r>
            <a:r>
              <a:rPr lang="en-US" dirty="0" err="1" smtClean="0"/>
              <a:t>enklemi</a:t>
            </a:r>
            <a:r>
              <a:rPr lang="en-US" dirty="0"/>
              <a:t>: Gauss </a:t>
            </a:r>
            <a:r>
              <a:rPr lang="en-US" dirty="0" err="1"/>
              <a:t>kanunudur</a:t>
            </a:r>
            <a:r>
              <a:rPr lang="en-US" dirty="0"/>
              <a:t>. </a:t>
            </a:r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alanlar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kanun</a:t>
            </a:r>
            <a:r>
              <a:rPr lang="en-US" dirty="0"/>
              <a:t> Coulomb </a:t>
            </a:r>
            <a:r>
              <a:rPr lang="en-US" dirty="0" err="1"/>
              <a:t>kanununa</a:t>
            </a:r>
            <a:r>
              <a:rPr lang="en-US" dirty="0"/>
              <a:t> </a:t>
            </a:r>
            <a:r>
              <a:rPr lang="en-US" dirty="0" err="1"/>
              <a:t>eşittir</a:t>
            </a:r>
            <a:r>
              <a:rPr lang="en-US" dirty="0"/>
              <a:t>. Gauss </a:t>
            </a:r>
            <a:r>
              <a:rPr lang="en-US" dirty="0" err="1"/>
              <a:t>kanunu</a:t>
            </a:r>
            <a:r>
              <a:rPr lang="en-US" dirty="0"/>
              <a:t>, </a:t>
            </a:r>
            <a:r>
              <a:rPr lang="en-US" dirty="0" err="1"/>
              <a:t>kapalı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yüzeydeki</a:t>
            </a:r>
            <a:r>
              <a:rPr lang="en-US" dirty="0"/>
              <a:t> </a:t>
            </a:r>
            <a:r>
              <a:rPr lang="en-US" dirty="0" err="1"/>
              <a:t>elektrik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akısının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yüzey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çevrelenmiş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hacimde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net </a:t>
            </a:r>
            <a:r>
              <a:rPr lang="en-US" dirty="0" err="1"/>
              <a:t>yük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orantılı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857496"/>
            <a:ext cx="931133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 smtClean="0"/>
          </a:p>
          <a:p>
            <a:r>
              <a:rPr lang="en-US" dirty="0" smtClean="0"/>
              <a:t>2)</a:t>
            </a:r>
            <a:r>
              <a:rPr lang="tr-TR" dirty="0" smtClean="0"/>
              <a:t>D</a:t>
            </a:r>
            <a:r>
              <a:rPr lang="en-US" dirty="0" err="1" smtClean="0"/>
              <a:t>enklemi</a:t>
            </a:r>
            <a:r>
              <a:rPr lang="en-US" dirty="0" smtClean="0"/>
              <a:t>: </a:t>
            </a:r>
            <a:r>
              <a:rPr lang="en-US" dirty="0" err="1" smtClean="0"/>
              <a:t>manyetik</a:t>
            </a:r>
            <a:r>
              <a:rPr lang="en-US" dirty="0" smtClean="0"/>
              <a:t> </a:t>
            </a:r>
            <a:r>
              <a:rPr lang="en-US" dirty="0" err="1" smtClean="0"/>
              <a:t>alan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Gauss </a:t>
            </a:r>
            <a:r>
              <a:rPr lang="en-US" dirty="0" err="1" smtClean="0"/>
              <a:t>kanunudur</a:t>
            </a:r>
            <a:r>
              <a:rPr lang="en-US" dirty="0" smtClean="0"/>
              <a:t>. </a:t>
            </a:r>
            <a:r>
              <a:rPr lang="en-US" dirty="0" err="1" smtClean="0"/>
              <a:t>Kapalı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yüzeydeki</a:t>
            </a:r>
            <a:r>
              <a:rPr lang="en-US" dirty="0" smtClean="0"/>
              <a:t> </a:t>
            </a:r>
            <a:r>
              <a:rPr lang="en-US" dirty="0" err="1" smtClean="0"/>
              <a:t>manyetik</a:t>
            </a:r>
            <a:r>
              <a:rPr lang="en-US" dirty="0" smtClean="0"/>
              <a:t> </a:t>
            </a:r>
            <a:r>
              <a:rPr lang="en-US" dirty="0" err="1" smtClean="0"/>
              <a:t>alan</a:t>
            </a:r>
            <a:r>
              <a:rPr lang="en-US" dirty="0" smtClean="0"/>
              <a:t> </a:t>
            </a:r>
            <a:r>
              <a:rPr lang="en-US" dirty="0" err="1" smtClean="0"/>
              <a:t>akısının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sıfır</a:t>
            </a:r>
            <a:r>
              <a:rPr lang="en-US" dirty="0" smtClean="0"/>
              <a:t> </a:t>
            </a:r>
            <a:r>
              <a:rPr lang="en-US" dirty="0" err="1" smtClean="0"/>
              <a:t>olduğunu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dolayısıyla</a:t>
            </a:r>
            <a:r>
              <a:rPr lang="en-US" dirty="0" smtClean="0"/>
              <a:t> </a:t>
            </a:r>
            <a:r>
              <a:rPr lang="en-US" dirty="0" err="1" smtClean="0"/>
              <a:t>manyetik</a:t>
            </a:r>
            <a:r>
              <a:rPr lang="en-US" dirty="0" smtClean="0"/>
              <a:t> </a:t>
            </a:r>
            <a:r>
              <a:rPr lang="en-US" dirty="0" err="1" smtClean="0"/>
              <a:t>yüklerin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olmadığını</a:t>
            </a:r>
            <a:r>
              <a:rPr lang="en-US" dirty="0" smtClean="0"/>
              <a:t> </a:t>
            </a:r>
            <a:r>
              <a:rPr lang="en-US" dirty="0" err="1" smtClean="0"/>
              <a:t>belirtir</a:t>
            </a:r>
            <a:r>
              <a:rPr lang="en-US" dirty="0" smtClean="0"/>
              <a:t>.</a:t>
            </a:r>
          </a:p>
          <a:p>
            <a:r>
              <a:rPr lang="en-US" dirty="0" smtClean="0"/>
              <a:t>3)</a:t>
            </a:r>
            <a:r>
              <a:rPr lang="tr-TR" dirty="0"/>
              <a:t>D</a:t>
            </a:r>
            <a:r>
              <a:rPr lang="en-US" dirty="0" err="1" smtClean="0"/>
              <a:t>enklemi</a:t>
            </a:r>
            <a:r>
              <a:rPr lang="en-US" dirty="0" smtClean="0"/>
              <a:t>: Faraday </a:t>
            </a:r>
            <a:r>
              <a:rPr lang="en-US" dirty="0" err="1" smtClean="0"/>
              <a:t>yasasıdır</a:t>
            </a:r>
            <a:r>
              <a:rPr lang="en-US" dirty="0" smtClean="0"/>
              <a:t>. </a:t>
            </a:r>
            <a:r>
              <a:rPr lang="en-US" dirty="0" err="1" smtClean="0"/>
              <a:t>Kapalı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devre</a:t>
            </a:r>
            <a:r>
              <a:rPr lang="en-US" dirty="0" smtClean="0"/>
              <a:t> </a:t>
            </a:r>
            <a:r>
              <a:rPr lang="en-US" dirty="0" err="1" smtClean="0"/>
              <a:t>boyunca</a:t>
            </a:r>
            <a:r>
              <a:rPr lang="en-US" dirty="0" smtClean="0"/>
              <a:t> </a:t>
            </a:r>
            <a:r>
              <a:rPr lang="en-US" dirty="0" err="1" smtClean="0"/>
              <a:t>elektrik</a:t>
            </a:r>
            <a:r>
              <a:rPr lang="en-US" dirty="0" smtClean="0"/>
              <a:t> </a:t>
            </a:r>
            <a:r>
              <a:rPr lang="en-US" dirty="0" err="1" smtClean="0"/>
              <a:t>alanın</a:t>
            </a:r>
            <a:r>
              <a:rPr lang="en-US" dirty="0" smtClean="0"/>
              <a:t> </a:t>
            </a:r>
            <a:r>
              <a:rPr lang="en-US" dirty="0" err="1" smtClean="0"/>
              <a:t>çizgi</a:t>
            </a:r>
            <a:r>
              <a:rPr lang="en-US" dirty="0" smtClean="0"/>
              <a:t> </a:t>
            </a:r>
            <a:r>
              <a:rPr lang="en-US" dirty="0" err="1" smtClean="0"/>
              <a:t>integrali</a:t>
            </a:r>
            <a:r>
              <a:rPr lang="en-US" dirty="0" smtClean="0"/>
              <a:t> (</a:t>
            </a:r>
            <a:r>
              <a:rPr lang="en-US" dirty="0" err="1" smtClean="0"/>
              <a:t>yani</a:t>
            </a:r>
            <a:r>
              <a:rPr lang="en-US" dirty="0" smtClean="0"/>
              <a:t> </a:t>
            </a:r>
            <a:endParaRPr lang="tr-TR" dirty="0" smtClean="0"/>
          </a:p>
          <a:p>
            <a:r>
              <a:rPr lang="en-US" dirty="0" err="1" smtClean="0"/>
              <a:t>elektromotor</a:t>
            </a:r>
            <a:r>
              <a:rPr lang="en-US" dirty="0" smtClean="0"/>
              <a:t> </a:t>
            </a:r>
            <a:r>
              <a:rPr lang="en-US" dirty="0" err="1" smtClean="0"/>
              <a:t>kuvveti</a:t>
            </a:r>
            <a:r>
              <a:rPr lang="en-US" dirty="0" smtClean="0"/>
              <a:t>),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devrece</a:t>
            </a:r>
            <a:r>
              <a:rPr lang="en-US" dirty="0" smtClean="0"/>
              <a:t> </a:t>
            </a:r>
            <a:r>
              <a:rPr lang="en-US" dirty="0" err="1" smtClean="0"/>
              <a:t>çevrelenen</a:t>
            </a:r>
            <a:r>
              <a:rPr lang="en-US" dirty="0" smtClean="0"/>
              <a:t> </a:t>
            </a:r>
            <a:r>
              <a:rPr lang="en-US" dirty="0" err="1" smtClean="0"/>
              <a:t>yüzeydeki</a:t>
            </a:r>
            <a:r>
              <a:rPr lang="en-US" dirty="0" smtClean="0"/>
              <a:t> </a:t>
            </a:r>
            <a:r>
              <a:rPr lang="en-US" dirty="0" err="1" smtClean="0"/>
              <a:t>manyetik</a:t>
            </a:r>
            <a:r>
              <a:rPr lang="en-US" dirty="0" smtClean="0"/>
              <a:t> </a:t>
            </a:r>
            <a:r>
              <a:rPr lang="en-US" dirty="0" err="1" smtClean="0"/>
              <a:t>alan</a:t>
            </a:r>
            <a:r>
              <a:rPr lang="en-US" dirty="0" smtClean="0"/>
              <a:t> </a:t>
            </a:r>
            <a:r>
              <a:rPr lang="en-US" dirty="0" err="1" smtClean="0"/>
              <a:t>akısının</a:t>
            </a:r>
            <a:r>
              <a:rPr lang="en-US" dirty="0" smtClean="0"/>
              <a:t> </a:t>
            </a:r>
            <a:r>
              <a:rPr lang="en-US" dirty="0" err="1" smtClean="0"/>
              <a:t>zamanla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değişimiyle</a:t>
            </a:r>
            <a:r>
              <a:rPr lang="en-US" dirty="0" smtClean="0"/>
              <a:t> </a:t>
            </a:r>
            <a:r>
              <a:rPr lang="en-US" dirty="0" err="1" smtClean="0"/>
              <a:t>orantılıdır</a:t>
            </a:r>
            <a:r>
              <a:rPr lang="en-US" dirty="0" smtClean="0"/>
              <a:t>.</a:t>
            </a:r>
          </a:p>
          <a:p>
            <a:r>
              <a:rPr lang="en-US" dirty="0" smtClean="0"/>
              <a:t>4)</a:t>
            </a:r>
            <a:r>
              <a:rPr lang="tr-TR" dirty="0" smtClean="0"/>
              <a:t>D</a:t>
            </a:r>
            <a:r>
              <a:rPr lang="en-US" dirty="0" err="1" smtClean="0"/>
              <a:t>enklemi</a:t>
            </a:r>
            <a:r>
              <a:rPr lang="en-US" dirty="0" smtClean="0"/>
              <a:t>: Ampere </a:t>
            </a:r>
            <a:r>
              <a:rPr lang="en-US" dirty="0" err="1" smtClean="0"/>
              <a:t>yasasının</a:t>
            </a:r>
            <a:r>
              <a:rPr lang="en-US" dirty="0" smtClean="0"/>
              <a:t> Maxwell </a:t>
            </a:r>
            <a:r>
              <a:rPr lang="en-US" dirty="0" err="1" smtClean="0"/>
              <a:t>tarafından</a:t>
            </a:r>
            <a:r>
              <a:rPr lang="en-US" dirty="0" smtClean="0"/>
              <a:t> </a:t>
            </a:r>
            <a:r>
              <a:rPr lang="en-US" dirty="0" err="1" smtClean="0"/>
              <a:t>düzenlenmiş</a:t>
            </a:r>
            <a:r>
              <a:rPr lang="en-US" dirty="0" smtClean="0"/>
              <a:t> </a:t>
            </a:r>
            <a:r>
              <a:rPr lang="en-US" dirty="0" err="1" smtClean="0"/>
              <a:t>şeklidir</a:t>
            </a:r>
            <a:r>
              <a:rPr lang="en-US" dirty="0" smtClean="0"/>
              <a:t>. Maxwell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denkleme</a:t>
            </a:r>
            <a:r>
              <a:rPr lang="en-US" dirty="0" smtClean="0"/>
              <a:t>,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denklemin</a:t>
            </a:r>
            <a:r>
              <a:rPr lang="en-US" dirty="0" smtClean="0"/>
              <a:t> </a:t>
            </a:r>
            <a:r>
              <a:rPr lang="en-US" dirty="0" err="1" smtClean="0"/>
              <a:t>sağ</a:t>
            </a:r>
            <a:r>
              <a:rPr lang="en-US" dirty="0" smtClean="0"/>
              <a:t> </a:t>
            </a:r>
            <a:r>
              <a:rPr lang="en-US" dirty="0" err="1" smtClean="0"/>
              <a:t>tarafındaki</a:t>
            </a:r>
            <a:r>
              <a:rPr lang="en-US" dirty="0" smtClean="0"/>
              <a:t> </a:t>
            </a:r>
            <a:r>
              <a:rPr lang="en-US" dirty="0" err="1" smtClean="0"/>
              <a:t>ikinci</a:t>
            </a:r>
            <a:r>
              <a:rPr lang="en-US" dirty="0" smtClean="0"/>
              <a:t> </a:t>
            </a:r>
            <a:r>
              <a:rPr lang="en-US" dirty="0" err="1" smtClean="0"/>
              <a:t>terimi</a:t>
            </a:r>
            <a:r>
              <a:rPr lang="en-US" dirty="0" smtClean="0"/>
              <a:t> </a:t>
            </a:r>
            <a:r>
              <a:rPr lang="en-US" dirty="0" err="1" smtClean="0"/>
              <a:t>eklemiştir</a:t>
            </a:r>
            <a:r>
              <a:rPr lang="en-US" dirty="0" smtClean="0"/>
              <a:t>. Bu </a:t>
            </a:r>
            <a:r>
              <a:rPr lang="en-US" dirty="0" err="1" smtClean="0"/>
              <a:t>denklem</a:t>
            </a:r>
            <a:r>
              <a:rPr lang="en-US" dirty="0" smtClean="0"/>
              <a:t>, </a:t>
            </a:r>
            <a:r>
              <a:rPr lang="en-US" dirty="0" err="1" smtClean="0"/>
              <a:t>kapalı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ilmek</a:t>
            </a:r>
            <a:r>
              <a:rPr lang="en-US" dirty="0" smtClean="0"/>
              <a:t> </a:t>
            </a:r>
            <a:r>
              <a:rPr lang="en-US" dirty="0" err="1" smtClean="0"/>
              <a:t>boyunca</a:t>
            </a:r>
            <a:r>
              <a:rPr lang="en-US" dirty="0" smtClean="0"/>
              <a:t> </a:t>
            </a:r>
            <a:r>
              <a:rPr lang="en-US" dirty="0" err="1" smtClean="0"/>
              <a:t>manyetik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alanın</a:t>
            </a:r>
            <a:r>
              <a:rPr lang="en-US" dirty="0" smtClean="0"/>
              <a:t> </a:t>
            </a:r>
            <a:r>
              <a:rPr lang="en-US" dirty="0" err="1" smtClean="0"/>
              <a:t>çizgi</a:t>
            </a:r>
            <a:r>
              <a:rPr lang="en-US" dirty="0" smtClean="0"/>
              <a:t> </a:t>
            </a:r>
            <a:r>
              <a:rPr lang="en-US" dirty="0" err="1" smtClean="0"/>
              <a:t>integralinin</a:t>
            </a:r>
            <a:r>
              <a:rPr lang="en-US" dirty="0" smtClean="0"/>
              <a:t> </a:t>
            </a:r>
            <a:r>
              <a:rPr lang="en-US" dirty="0" err="1" smtClean="0"/>
              <a:t>iki</a:t>
            </a:r>
            <a:r>
              <a:rPr lang="en-US" dirty="0" smtClean="0"/>
              <a:t> </a:t>
            </a:r>
            <a:r>
              <a:rPr lang="en-US" dirty="0" err="1" smtClean="0"/>
              <a:t>terimin</a:t>
            </a:r>
            <a:r>
              <a:rPr lang="en-US" dirty="0" smtClean="0"/>
              <a:t> </a:t>
            </a:r>
            <a:r>
              <a:rPr lang="en-US" dirty="0" err="1" smtClean="0"/>
              <a:t>toplamına</a:t>
            </a:r>
            <a:r>
              <a:rPr lang="en-US" dirty="0" smtClean="0"/>
              <a:t> </a:t>
            </a:r>
            <a:r>
              <a:rPr lang="en-US" dirty="0" err="1" smtClean="0"/>
              <a:t>eşit</a:t>
            </a:r>
            <a:r>
              <a:rPr lang="en-US" dirty="0" smtClean="0"/>
              <a:t> </a:t>
            </a:r>
            <a:r>
              <a:rPr lang="en-US" dirty="0" err="1" smtClean="0"/>
              <a:t>olduğunu</a:t>
            </a:r>
            <a:r>
              <a:rPr lang="en-US" dirty="0" smtClean="0"/>
              <a:t> </a:t>
            </a:r>
            <a:r>
              <a:rPr lang="en-US" dirty="0" err="1" smtClean="0"/>
              <a:t>göstermektedir</a:t>
            </a:r>
            <a:r>
              <a:rPr lang="en-US" dirty="0" smtClean="0"/>
              <a:t>. </a:t>
            </a:r>
            <a:r>
              <a:rPr lang="en-US" dirty="0" err="1" smtClean="0"/>
              <a:t>İlk</a:t>
            </a:r>
            <a:r>
              <a:rPr lang="en-US" dirty="0" smtClean="0"/>
              <a:t> </a:t>
            </a:r>
            <a:r>
              <a:rPr lang="en-US" dirty="0" err="1" smtClean="0"/>
              <a:t>terim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kapalı</a:t>
            </a:r>
            <a:r>
              <a:rPr lang="en-US" dirty="0" smtClean="0"/>
              <a:t> </a:t>
            </a:r>
            <a:endParaRPr lang="tr-TR" dirty="0" smtClean="0"/>
          </a:p>
          <a:p>
            <a:r>
              <a:rPr lang="en-US" dirty="0" err="1" smtClean="0"/>
              <a:t>ilmeğin</a:t>
            </a:r>
            <a:r>
              <a:rPr lang="en-US" dirty="0" smtClean="0"/>
              <a:t> </a:t>
            </a:r>
            <a:r>
              <a:rPr lang="en-US" dirty="0" err="1" smtClean="0"/>
              <a:t>sınırladığı</a:t>
            </a:r>
            <a:r>
              <a:rPr lang="en-US" dirty="0" smtClean="0"/>
              <a:t> </a:t>
            </a:r>
            <a:r>
              <a:rPr lang="en-US" dirty="0" err="1" smtClean="0"/>
              <a:t>yüzeyden</a:t>
            </a:r>
            <a:r>
              <a:rPr lang="en-US" dirty="0" smtClean="0"/>
              <a:t> </a:t>
            </a:r>
            <a:r>
              <a:rPr lang="en-US" dirty="0" err="1" smtClean="0"/>
              <a:t>geçen</a:t>
            </a:r>
            <a:r>
              <a:rPr lang="en-US" dirty="0" smtClean="0"/>
              <a:t> net </a:t>
            </a:r>
            <a:r>
              <a:rPr lang="en-US" dirty="0" err="1" smtClean="0"/>
              <a:t>akımı</a:t>
            </a:r>
            <a:r>
              <a:rPr lang="en-US" dirty="0" smtClean="0"/>
              <a:t> </a:t>
            </a:r>
            <a:r>
              <a:rPr lang="en-US" dirty="0" err="1" smtClean="0"/>
              <a:t>içerir</a:t>
            </a:r>
            <a:r>
              <a:rPr lang="en-US" dirty="0" smtClean="0"/>
              <a:t>. </a:t>
            </a:r>
            <a:r>
              <a:rPr lang="en-US" dirty="0" err="1" smtClean="0"/>
              <a:t>Maxwell’in</a:t>
            </a:r>
            <a:r>
              <a:rPr lang="en-US" dirty="0" smtClean="0"/>
              <a:t> </a:t>
            </a:r>
            <a:r>
              <a:rPr lang="en-US" dirty="0" err="1" smtClean="0"/>
              <a:t>eklemiş</a:t>
            </a:r>
            <a:r>
              <a:rPr lang="en-US" dirty="0" smtClean="0"/>
              <a:t> </a:t>
            </a:r>
            <a:r>
              <a:rPr lang="en-US" dirty="0" err="1" smtClean="0"/>
              <a:t>olduğu</a:t>
            </a:r>
            <a:r>
              <a:rPr lang="en-US" dirty="0" smtClean="0"/>
              <a:t> </a:t>
            </a:r>
            <a:r>
              <a:rPr lang="en-US" dirty="0" err="1" smtClean="0"/>
              <a:t>ikinci</a:t>
            </a:r>
            <a:r>
              <a:rPr lang="en-US" dirty="0" smtClean="0"/>
              <a:t> </a:t>
            </a:r>
            <a:r>
              <a:rPr lang="en-US" dirty="0" err="1" smtClean="0"/>
              <a:t>terim</a:t>
            </a:r>
            <a:r>
              <a:rPr lang="en-US" dirty="0" smtClean="0"/>
              <a:t> </a:t>
            </a:r>
            <a:r>
              <a:rPr lang="en-US" dirty="0" err="1" smtClean="0"/>
              <a:t>ise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kapalı</a:t>
            </a:r>
            <a:r>
              <a:rPr lang="en-US" dirty="0" smtClean="0"/>
              <a:t> </a:t>
            </a:r>
            <a:r>
              <a:rPr lang="en-US" dirty="0" err="1" smtClean="0"/>
              <a:t>ilmeğin</a:t>
            </a:r>
            <a:r>
              <a:rPr lang="en-US" dirty="0" smtClean="0"/>
              <a:t> </a:t>
            </a:r>
            <a:r>
              <a:rPr lang="en-US" dirty="0" err="1" smtClean="0"/>
              <a:t>sınırladığı</a:t>
            </a:r>
            <a:r>
              <a:rPr lang="en-US" dirty="0" smtClean="0"/>
              <a:t> </a:t>
            </a:r>
            <a:r>
              <a:rPr lang="en-US" dirty="0" err="1" smtClean="0"/>
              <a:t>yüzeydeki</a:t>
            </a:r>
            <a:r>
              <a:rPr lang="en-US" dirty="0" smtClean="0"/>
              <a:t> </a:t>
            </a:r>
            <a:r>
              <a:rPr lang="en-US" dirty="0" err="1" smtClean="0"/>
              <a:t>elektrik</a:t>
            </a:r>
            <a:r>
              <a:rPr lang="en-US" dirty="0" smtClean="0"/>
              <a:t> </a:t>
            </a:r>
            <a:r>
              <a:rPr lang="en-US" dirty="0" err="1" smtClean="0"/>
              <a:t>alan</a:t>
            </a:r>
            <a:r>
              <a:rPr lang="en-US" dirty="0" smtClean="0"/>
              <a:t> </a:t>
            </a:r>
            <a:r>
              <a:rPr lang="en-US" dirty="0" err="1" smtClean="0"/>
              <a:t>akısının</a:t>
            </a:r>
            <a:r>
              <a:rPr lang="en-US" dirty="0" smtClean="0"/>
              <a:t> </a:t>
            </a:r>
            <a:r>
              <a:rPr lang="en-US" dirty="0" err="1" smtClean="0"/>
              <a:t>zamanla</a:t>
            </a:r>
            <a:r>
              <a:rPr lang="en-US" dirty="0" smtClean="0"/>
              <a:t> </a:t>
            </a:r>
            <a:r>
              <a:rPr lang="en-US" dirty="0" err="1" smtClean="0"/>
              <a:t>değişimini</a:t>
            </a:r>
            <a:r>
              <a:rPr lang="en-US" dirty="0" smtClean="0"/>
              <a:t> </a:t>
            </a:r>
            <a:r>
              <a:rPr lang="en-US" dirty="0" err="1" smtClean="0"/>
              <a:t>ifade</a:t>
            </a:r>
            <a:r>
              <a:rPr lang="en-US" dirty="0" smtClean="0"/>
              <a:t> </a:t>
            </a:r>
            <a:r>
              <a:rPr lang="en-US" dirty="0" err="1" smtClean="0"/>
              <a:t>eder</a:t>
            </a:r>
            <a:r>
              <a:rPr lang="en-US" dirty="0" smtClean="0"/>
              <a:t>. Maxwell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düzenlemesi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elektrik</a:t>
            </a:r>
            <a:r>
              <a:rPr lang="en-US" dirty="0" smtClean="0"/>
              <a:t> </a:t>
            </a:r>
            <a:r>
              <a:rPr lang="en-US" dirty="0" err="1" smtClean="0"/>
              <a:t>alandaki</a:t>
            </a:r>
            <a:r>
              <a:rPr lang="en-US" dirty="0" smtClean="0"/>
              <a:t> </a:t>
            </a:r>
            <a:r>
              <a:rPr lang="en-US" dirty="0" err="1" smtClean="0"/>
              <a:t>zamanla</a:t>
            </a:r>
            <a:r>
              <a:rPr lang="en-US" dirty="0" smtClean="0"/>
              <a:t> </a:t>
            </a:r>
            <a:r>
              <a:rPr lang="en-US" dirty="0" err="1" smtClean="0"/>
              <a:t>değişimin</a:t>
            </a:r>
            <a:r>
              <a:rPr lang="en-US" dirty="0" smtClean="0"/>
              <a:t> </a:t>
            </a:r>
            <a:r>
              <a:rPr lang="en-US" dirty="0" err="1" smtClean="0"/>
              <a:t>manyetik</a:t>
            </a:r>
            <a:r>
              <a:rPr lang="en-US" dirty="0" smtClean="0"/>
              <a:t> </a:t>
            </a:r>
            <a:r>
              <a:rPr lang="en-US" dirty="0" err="1" smtClean="0"/>
              <a:t>alan</a:t>
            </a:r>
            <a:r>
              <a:rPr lang="en-US" dirty="0" smtClean="0"/>
              <a:t> </a:t>
            </a:r>
            <a:r>
              <a:rPr lang="en-US" dirty="0" err="1" smtClean="0"/>
              <a:t>yarattığını</a:t>
            </a:r>
            <a:r>
              <a:rPr lang="en-US" dirty="0" smtClean="0"/>
              <a:t> </a:t>
            </a:r>
            <a:r>
              <a:rPr lang="en-US" dirty="0" err="1" smtClean="0"/>
              <a:t>göstermektedir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Maxwell’in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denkleme</a:t>
            </a:r>
            <a:r>
              <a:rPr lang="en-US" dirty="0" smtClean="0"/>
              <a:t> </a:t>
            </a:r>
            <a:r>
              <a:rPr lang="en-US" dirty="0" err="1" smtClean="0"/>
              <a:t>yaptığı</a:t>
            </a:r>
            <a:r>
              <a:rPr lang="en-US" dirty="0" smtClean="0"/>
              <a:t> </a:t>
            </a:r>
            <a:r>
              <a:rPr lang="en-US" dirty="0" err="1" smtClean="0"/>
              <a:t>katkı</a:t>
            </a:r>
            <a:r>
              <a:rPr lang="en-US" dirty="0" smtClean="0"/>
              <a:t>, </a:t>
            </a:r>
            <a:r>
              <a:rPr lang="en-US" dirty="0" err="1" smtClean="0"/>
              <a:t>elektromanyetik</a:t>
            </a:r>
            <a:r>
              <a:rPr lang="en-US" dirty="0" smtClean="0"/>
              <a:t> </a:t>
            </a:r>
            <a:r>
              <a:rPr lang="en-US" dirty="0" err="1" smtClean="0"/>
              <a:t>teorinin</a:t>
            </a:r>
            <a:r>
              <a:rPr lang="en-US" dirty="0" smtClean="0"/>
              <a:t> </a:t>
            </a:r>
            <a:r>
              <a:rPr lang="en-US" dirty="0" err="1" smtClean="0"/>
              <a:t>neredeyse</a:t>
            </a:r>
            <a:r>
              <a:rPr lang="en-US" dirty="0" smtClean="0"/>
              <a:t> </a:t>
            </a:r>
            <a:r>
              <a:rPr lang="en-US" dirty="0" err="1" smtClean="0"/>
              <a:t>temel</a:t>
            </a:r>
            <a:r>
              <a:rPr lang="en-US" dirty="0" smtClean="0"/>
              <a:t> </a:t>
            </a:r>
            <a:r>
              <a:rPr lang="en-US" dirty="0" err="1" smtClean="0"/>
              <a:t>çatısını</a:t>
            </a:r>
            <a:endParaRPr lang="tr-TR" dirty="0" smtClean="0"/>
          </a:p>
          <a:p>
            <a:r>
              <a:rPr lang="tr-TR" dirty="0" smtClean="0"/>
              <a:t> </a:t>
            </a:r>
            <a:r>
              <a:rPr lang="en-US" dirty="0" err="1" smtClean="0"/>
              <a:t>oluşturmaktadır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844" y="285728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MAXWELL DENKLEMLERİ: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fundamental forces ile ilgili gÃ¶rsel sonuc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16803" cy="4786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NeutronDecay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6047" y="2158365"/>
            <a:ext cx="3811905" cy="2541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Particle overview.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85794"/>
            <a:ext cx="8610601" cy="5000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hyperphysics.phy-astr.gsu.edu/hbase/Forces/imgfor/emfor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2525" y="2431415"/>
            <a:ext cx="4298950" cy="1995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in-qimg-aa26ef9d58c54e40903d37676cfe8a3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2370" y="1974215"/>
            <a:ext cx="4239260" cy="290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42852"/>
            <a:ext cx="842968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LİNKS</a:t>
            </a:r>
          </a:p>
          <a:p>
            <a:r>
              <a:rPr lang="en-US" dirty="0" smtClean="0">
                <a:hlinkClick r:id="rId2"/>
              </a:rPr>
              <a:t>https://evrimagaci.org/evrendeki-4-temel-kuvvet-guclu-zayif-kutlecekim-ve-elektromanyetik-kuvvetler-4864</a:t>
            </a:r>
            <a:endParaRPr lang="tr-TR" dirty="0" smtClean="0"/>
          </a:p>
          <a:p>
            <a:r>
              <a:rPr lang="en-US" dirty="0" smtClean="0">
                <a:hlinkClick r:id="rId3"/>
              </a:rPr>
              <a:t>https://www.kozmikanafor.com/evrendeki-temel-kuvvetler/</a:t>
            </a:r>
            <a:endParaRPr lang="tr-TR" dirty="0" smtClean="0"/>
          </a:p>
          <a:p>
            <a:r>
              <a:rPr lang="en-US" dirty="0" smtClean="0">
                <a:hlinkClick r:id="rId4"/>
              </a:rPr>
              <a:t>https://www.bilgiustam.com/fizikte-temel-kuvvetler/</a:t>
            </a:r>
            <a:endParaRPr lang="tr-TR" dirty="0" smtClean="0"/>
          </a:p>
          <a:p>
            <a:r>
              <a:rPr lang="en-US" dirty="0" smtClean="0">
                <a:hlinkClick r:id="rId5"/>
              </a:rPr>
              <a:t>https://www.onlinefizik.com/dogadaki-temel-kuvvetler/</a:t>
            </a:r>
            <a:endParaRPr lang="tr-TR" dirty="0" smtClean="0"/>
          </a:p>
          <a:p>
            <a:r>
              <a:rPr lang="en-US" dirty="0" smtClean="0">
                <a:hlinkClick r:id="rId6"/>
              </a:rPr>
              <a:t>http://www.wikizero.biz/index.php?q=aHR0cHM6Ly90ci53aWtpcGVkaWEub3JnL3dpa2kvVGVtZWxfa3V2dmV0</a:t>
            </a:r>
            <a:endParaRPr lang="tr-TR" dirty="0" smtClean="0"/>
          </a:p>
          <a:p>
            <a:r>
              <a:rPr lang="en-US" dirty="0" smtClean="0">
                <a:hlinkClick r:id="rId7"/>
              </a:rPr>
              <a:t>https://www.google.com/search?ei=k0YgXZvBENqFk74P2fuSsAc&amp;q=Fundamental+interaction&amp;oq=Fundamental+interaction&amp;gs_l=psy-ab.3..0i19l8j0i22i30i19l2.11611.11611..12329...0.0..0.131.131.0j1......0....2j1..</a:t>
            </a:r>
            <a:r>
              <a:rPr lang="en-US" dirty="0" err="1" smtClean="0">
                <a:hlinkClick r:id="rId7"/>
              </a:rPr>
              <a:t>gws</a:t>
            </a:r>
            <a:r>
              <a:rPr lang="en-US" dirty="0" smtClean="0">
                <a:hlinkClick r:id="rId7"/>
              </a:rPr>
              <a:t>-wiz.......0i71.EAWbA8RSZzY</a:t>
            </a:r>
            <a:endParaRPr lang="tr-TR" dirty="0" smtClean="0"/>
          </a:p>
          <a:p>
            <a:r>
              <a:rPr lang="en-US" dirty="0" smtClean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www.wikizero.biz/index.php?q=aHR0cHM6Ly9lbi53aWtpcGVkaWEub3JnL3dpa2kvRnVuZGFtZW50YWxfaW50ZXJhY3Rpb24</a:t>
            </a:r>
            <a:endParaRPr lang="tr-TR" dirty="0" smtClean="0"/>
          </a:p>
          <a:p>
            <a:r>
              <a:rPr lang="en-US" dirty="0" smtClean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hyperphysics.phy-astr.gsu.edu/hbase/Forces/funfor.html</a:t>
            </a:r>
            <a:endParaRPr lang="tr-TR" dirty="0" smtClean="0"/>
          </a:p>
          <a:p>
            <a:r>
              <a:rPr lang="en-US" dirty="0" smtClean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www.newworldencyclopedia.org/entry/Fundamental_interaction</a:t>
            </a:r>
            <a:endParaRPr lang="tr-TR" dirty="0" smtClean="0"/>
          </a:p>
          <a:p>
            <a:r>
              <a:rPr lang="en-US" dirty="0" smtClean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www.wikizero.biz/index.php?q=aHR0cHM6Ly9lbi53aWtpcGVkaWEub3JnL3dpa2kvQ291bG9tYidzX2xhdw</a:t>
            </a:r>
            <a:endParaRPr lang="tr-TR" dirty="0" smtClean="0"/>
          </a:p>
          <a:p>
            <a:r>
              <a:rPr lang="en-US" dirty="0" smtClean="0">
                <a:hlinkClick r:id="rId11"/>
              </a:rPr>
              <a:t>http://www.wikizero.biz/index.php?q=aHR0cHM6Ly9lbi53aWtpcGVkaWEub3JnL3dpa2kvQ291bG9tYidzX2xhdw</a:t>
            </a:r>
            <a:endParaRPr lang="tr-TR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xresdefaul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56709"/>
            <a:ext cx="5943600" cy="3344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el kuvvetler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195601"/>
            <a:ext cx="5943600" cy="4466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luo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5912" y="2306637"/>
            <a:ext cx="3432175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0"/>
          <a:ext cx="8786844" cy="6500832"/>
        </p:xfrm>
        <a:graphic>
          <a:graphicData uri="http://schemas.openxmlformats.org/drawingml/2006/table">
            <a:tbl>
              <a:tblPr/>
              <a:tblGrid>
                <a:gridCol w="1464474"/>
                <a:gridCol w="1464474"/>
                <a:gridCol w="1464474"/>
                <a:gridCol w="1464474"/>
                <a:gridCol w="1464474"/>
                <a:gridCol w="1464474"/>
              </a:tblGrid>
              <a:tr h="10058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Interaction</a:t>
                      </a:r>
                      <a:endParaRPr lang="en-US" sz="800" kern="800" spc="-10" dirty="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Current Theory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Mediators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Relative Strength</a:t>
                      </a:r>
                      <a:r>
                        <a:rPr lang="en-US" sz="800" b="1" u="none" strike="noStrike" kern="0" spc="0" baseline="30000">
                          <a:solidFill>
                            <a:srgbClr val="2BA6CB"/>
                          </a:solidFill>
                          <a:latin typeface="Helvetica"/>
                          <a:ea typeface="Times New Roman"/>
                          <a:cs typeface="Arial"/>
                          <a:hlinkClick r:id="rId2"/>
                        </a:rPr>
                        <a:t>[1]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Long-Distance Behavior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Range(m)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540510"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Strong</a:t>
                      </a:r>
                      <a:endParaRPr lang="en-US" sz="800" kern="800" spc="-10" dirty="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Quantum </a:t>
                      </a:r>
                      <a:r>
                        <a:rPr lang="en-US" sz="1100" kern="0" spc="0" dirty="0" err="1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chromodynamics</a:t>
                      </a:r>
                      <a:r>
                        <a:rPr lang="en-US" sz="1100" kern="0" spc="0" dirty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/>
                      </a:r>
                      <a:br>
                        <a:rPr lang="en-US" sz="1100" kern="0" spc="0" dirty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</a:br>
                      <a:r>
                        <a:rPr lang="en-US" sz="1100" kern="0" spc="0" dirty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(QCD)</a:t>
                      </a:r>
                      <a:endParaRPr lang="en-US" sz="800" kern="800" spc="-10" dirty="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gluons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10</a:t>
                      </a:r>
                      <a:r>
                        <a:rPr lang="en-US" sz="800" kern="0" spc="0" baseline="30000" dirty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38</a:t>
                      </a:r>
                      <a:endParaRPr lang="en-US" sz="800" kern="800" spc="-10" dirty="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222222"/>
                        </a:solidFill>
                        <a:latin typeface="Helvetica"/>
                        <a:ea typeface="Times New Roman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10</a:t>
                      </a:r>
                      <a:r>
                        <a:rPr lang="en-US" sz="800" kern="0" spc="0" baseline="30000" dirty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-15</a:t>
                      </a:r>
                      <a:endParaRPr lang="en-US" sz="800" kern="800" spc="-10" dirty="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540510"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Electromagnetic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Quantum electrodynamics</a:t>
                      </a:r>
                      <a:br>
                        <a:rPr lang="en-US" sz="1100" kern="0" spc="0" dirty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</a:br>
                      <a:r>
                        <a:rPr lang="en-US" sz="1100" kern="0" spc="0" dirty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(QED)</a:t>
                      </a:r>
                      <a:endParaRPr lang="en-US" sz="800" kern="800" spc="-10" dirty="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tr-TR" sz="1200" b="0" i="0" u="none" strike="noStrike" kern="0" spc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photons</a:t>
                      </a:r>
                      <a:endParaRPr lang="en-US" sz="900" b="0" i="0" u="none" kern="800" spc="-1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10</a:t>
                      </a:r>
                      <a:r>
                        <a:rPr lang="en-US" sz="800" kern="0" spc="0" baseline="30000" dirty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36</a:t>
                      </a:r>
                      <a:endParaRPr lang="en-US" sz="800" kern="800" spc="-10" dirty="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222222"/>
                        </a:solidFill>
                        <a:latin typeface="Helvetica"/>
                        <a:ea typeface="Times New Roman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infinite</a:t>
                      </a:r>
                      <a:endParaRPr lang="en-US" sz="800" kern="800" spc="-10" dirty="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73474"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Weak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Electroweak Theory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W and Z bosons</a:t>
                      </a:r>
                      <a:endParaRPr lang="en-US" sz="800" kern="800" spc="-10" dirty="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10</a:t>
                      </a:r>
                      <a:r>
                        <a:rPr lang="en-US" sz="800" kern="0" spc="0" baseline="30000" dirty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25</a:t>
                      </a:r>
                      <a:endParaRPr lang="en-US" sz="800" kern="800" spc="-10" dirty="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222222"/>
                        </a:solidFill>
                        <a:latin typeface="Helvetica"/>
                        <a:ea typeface="Times New Roman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10</a:t>
                      </a:r>
                      <a:r>
                        <a:rPr lang="en-US" sz="800" kern="0" spc="0" baseline="3000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-18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540510"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Gravitation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General Relativity</a:t>
                      </a:r>
                      <a:b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</a:b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(GR)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gravitons (not yet discovered)</a:t>
                      </a:r>
                      <a:endParaRPr lang="en-US" sz="800" kern="800" spc="-1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1</a:t>
                      </a:r>
                      <a:endParaRPr lang="en-US" sz="800" kern="800" spc="-10" dirty="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222222"/>
                        </a:solidFill>
                        <a:latin typeface="Helvetica"/>
                        <a:ea typeface="Times New Roman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222222"/>
                          </a:solidFill>
                          <a:latin typeface="Helvetica"/>
                          <a:ea typeface="Times New Roman"/>
                          <a:cs typeface="Arial"/>
                        </a:rPr>
                        <a:t>infinite</a:t>
                      </a:r>
                      <a:endParaRPr lang="en-US" sz="800" kern="800" spc="-10" dirty="0">
                        <a:latin typeface="Symbol"/>
                        <a:ea typeface="Calibri"/>
                        <a:cs typeface="Arial"/>
                      </a:endParaRPr>
                    </a:p>
                  </a:txBody>
                  <a:tcPr marL="74679" marR="74679" marT="74679" marB="74679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pic>
        <p:nvPicPr>
          <p:cNvPr id="37892" name="Picture 19" descr="{1}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1714488"/>
            <a:ext cx="66675" cy="142875"/>
          </a:xfrm>
          <a:prstGeom prst="rect">
            <a:avLst/>
          </a:prstGeom>
          <a:noFill/>
        </p:spPr>
      </p:pic>
      <p:pic>
        <p:nvPicPr>
          <p:cNvPr id="37891" name="Picture 20" descr="\frac{1}{r^2}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3214686"/>
            <a:ext cx="180975" cy="390525"/>
          </a:xfrm>
          <a:prstGeom prst="rect">
            <a:avLst/>
          </a:prstGeom>
          <a:noFill/>
        </p:spPr>
      </p:pic>
      <p:pic>
        <p:nvPicPr>
          <p:cNvPr id="37890" name="Picture 21" descr="\frac{e^{-m_{W,Z}r}}{r}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36" y="4286256"/>
            <a:ext cx="619125" cy="390525"/>
          </a:xfrm>
          <a:prstGeom prst="rect">
            <a:avLst/>
          </a:prstGeom>
          <a:noFill/>
        </p:spPr>
      </p:pic>
      <p:pic>
        <p:nvPicPr>
          <p:cNvPr id="37889" name="Picture 22" descr="\frac{1}{r^2}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8" y="5429264"/>
            <a:ext cx="180975" cy="390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42910" y="214290"/>
          <a:ext cx="7429554" cy="6149853"/>
        </p:xfrm>
        <a:graphic>
          <a:graphicData uri="http://schemas.openxmlformats.org/drawingml/2006/table">
            <a:tbl>
              <a:tblPr/>
              <a:tblGrid>
                <a:gridCol w="1238259"/>
                <a:gridCol w="1238259"/>
                <a:gridCol w="1238259"/>
                <a:gridCol w="1238259"/>
                <a:gridCol w="1238259"/>
                <a:gridCol w="1238259"/>
              </a:tblGrid>
              <a:tr h="7440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Interaction</a:t>
                      </a:r>
                    </a:p>
                  </a:txBody>
                  <a:tcPr marL="44174" marR="44174" marT="22087" marB="220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Current theory</a:t>
                      </a:r>
                    </a:p>
                  </a:txBody>
                  <a:tcPr marL="44174" marR="44174" marT="22087" marB="220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Mediators</a:t>
                      </a:r>
                    </a:p>
                  </a:txBody>
                  <a:tcPr marL="44174" marR="44174" marT="22087" marB="220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Relative </a:t>
                      </a:r>
                      <a:r>
                        <a:rPr lang="en-US" sz="1800" dirty="0" smtClean="0"/>
                        <a:t>strength</a:t>
                      </a:r>
                      <a:endParaRPr lang="en-US" sz="1800" dirty="0"/>
                    </a:p>
                  </a:txBody>
                  <a:tcPr marL="44174" marR="44174" marT="22087" marB="220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Long-distance behavior</a:t>
                      </a:r>
                    </a:p>
                  </a:txBody>
                  <a:tcPr marL="44174" marR="44174" marT="22087" marB="220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Range (</a:t>
                      </a:r>
                      <a:r>
                        <a:rPr lang="en-US" sz="1800" dirty="0" smtClean="0"/>
                        <a:t>m</a:t>
                      </a:r>
                      <a:r>
                        <a:rPr lang="tr-TR" sz="1800" dirty="0" smtClean="0"/>
                        <a:t>)</a:t>
                      </a:r>
                      <a:endParaRPr lang="en-US" sz="1800" dirty="0"/>
                    </a:p>
                  </a:txBody>
                  <a:tcPr marL="44174" marR="44174" marT="22087" marB="220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1260588">
                <a:tc>
                  <a:txBody>
                    <a:bodyPr/>
                    <a:lstStyle/>
                    <a:p>
                      <a:r>
                        <a:rPr lang="en-US" sz="1800" dirty="0"/>
                        <a:t>Weak</a:t>
                      </a:r>
                    </a:p>
                  </a:txBody>
                  <a:tcPr marL="44174" marR="44174" marT="22087" marB="220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Electroweak Theory (EWT)</a:t>
                      </a:r>
                    </a:p>
                  </a:txBody>
                  <a:tcPr marL="44174" marR="44174" marT="22087" marB="220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0B0080"/>
                          </a:solidFill>
                          <a:hlinkClick r:id="rId2" tooltip="W and Z bosons"/>
                        </a:rPr>
                        <a:t>W and Z bosons</a:t>
                      </a:r>
                      <a:endParaRPr lang="en-US" sz="1800" dirty="0"/>
                    </a:p>
                  </a:txBody>
                  <a:tcPr marL="44174" marR="44174" marT="22087" marB="220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25</a:t>
                      </a:r>
                      <a:endParaRPr lang="en-US" sz="1800" dirty="0"/>
                    </a:p>
                  </a:txBody>
                  <a:tcPr marL="44174" marR="44174" marT="22087" marB="220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174" marR="44174" marT="22087" marB="220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−18</a:t>
                      </a:r>
                      <a:endParaRPr lang="en-US" sz="1800" dirty="0"/>
                    </a:p>
                  </a:txBody>
                  <a:tcPr marL="44174" marR="44174" marT="22087" marB="220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777078">
                <a:tc>
                  <a:txBody>
                    <a:bodyPr/>
                    <a:lstStyle/>
                    <a:p>
                      <a:r>
                        <a:rPr lang="en-US" sz="1800" dirty="0"/>
                        <a:t>Strong</a:t>
                      </a:r>
                    </a:p>
                  </a:txBody>
                  <a:tcPr marL="44174" marR="44174" marT="22087" marB="220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0B0080"/>
                          </a:solidFill>
                          <a:hlinkClick r:id="rId3" tooltip="Quantum chromodynamics"/>
                        </a:rPr>
                        <a:t>Quantum </a:t>
                      </a:r>
                      <a:r>
                        <a:rPr lang="en-US" sz="1800" u="none" strike="noStrike" dirty="0" err="1">
                          <a:solidFill>
                            <a:srgbClr val="0B0080"/>
                          </a:solidFill>
                          <a:hlinkClick r:id="rId3" tooltip="Quantum chromodynamics"/>
                        </a:rPr>
                        <a:t>chromodynamics</a:t>
                      </a:r>
                      <a:r>
                        <a:rPr lang="en-US" sz="1800" dirty="0"/>
                        <a:t> 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(QCD)</a:t>
                      </a:r>
                    </a:p>
                  </a:txBody>
                  <a:tcPr marL="44174" marR="44174" marT="22087" marB="220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gluons</a:t>
                      </a:r>
                    </a:p>
                  </a:txBody>
                  <a:tcPr marL="44174" marR="44174" marT="22087" marB="220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38</a:t>
                      </a:r>
                      <a:endParaRPr lang="en-US" sz="1800" dirty="0"/>
                    </a:p>
                  </a:txBody>
                  <a:tcPr marL="44174" marR="44174" marT="22087" marB="220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{\</a:t>
                      </a:r>
                      <a:r>
                        <a:rPr lang="en-US" sz="1800" dirty="0" err="1"/>
                        <a:t>displaystyle</a:t>
                      </a:r>
                      <a:r>
                        <a:rPr lang="en-US" sz="1800" dirty="0"/>
                        <a:t> {\</a:t>
                      </a:r>
                      <a:r>
                        <a:rPr lang="en-US" sz="1800" dirty="0" err="1"/>
                        <a:t>sim</a:t>
                      </a:r>
                      <a:r>
                        <a:rPr lang="en-US" sz="1800" dirty="0"/>
                        <a:t> r}}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</a:t>
                      </a:r>
                      <a:r>
                        <a:rPr lang="en-US" sz="1800" u="none" strike="noStrike" dirty="0">
                          <a:solidFill>
                            <a:srgbClr val="0B0080"/>
                          </a:solidFill>
                          <a:hlinkClick r:id="rId4" tooltip="Color confinement"/>
                        </a:rPr>
                        <a:t>Color confinement</a:t>
                      </a:r>
                      <a:r>
                        <a:rPr lang="en-US" sz="1800" dirty="0"/>
                        <a:t>, </a:t>
                      </a:r>
                      <a:r>
                        <a:rPr lang="en-US" sz="1800" u="none" strike="noStrike" dirty="0">
                          <a:solidFill>
                            <a:srgbClr val="0B0080"/>
                          </a:solidFill>
                          <a:hlinkClick r:id="rId5"/>
                        </a:rPr>
                        <a:t>see discussion below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44174" marR="44174" marT="22087" marB="220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−15</a:t>
                      </a:r>
                      <a:endParaRPr lang="en-US" sz="1800" dirty="0"/>
                    </a:p>
                  </a:txBody>
                  <a:tcPr marL="44174" marR="44174" marT="22087" marB="220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088426">
                <a:tc>
                  <a:txBody>
                    <a:bodyPr/>
                    <a:lstStyle/>
                    <a:p>
                      <a:r>
                        <a:rPr lang="en-US" sz="1800" dirty="0"/>
                        <a:t>Electromagnetic</a:t>
                      </a:r>
                    </a:p>
                  </a:txBody>
                  <a:tcPr marL="44174" marR="44174" marT="22087" marB="220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B0080"/>
                          </a:solidFill>
                          <a:hlinkClick r:id="rId6" tooltip="Quantum electrodynamics"/>
                        </a:rPr>
                        <a:t>Quantum electrodynamics</a:t>
                      </a:r>
                      <a:r>
                        <a:rPr lang="en-US" sz="1800"/>
                        <a:t> </a:t>
                      </a:r>
                      <a:br>
                        <a:rPr lang="en-US" sz="1800"/>
                      </a:br>
                      <a:r>
                        <a:rPr lang="en-US" sz="1800"/>
                        <a:t>(QED)</a:t>
                      </a:r>
                    </a:p>
                  </a:txBody>
                  <a:tcPr marL="44174" marR="44174" marT="22087" marB="220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photons</a:t>
                      </a:r>
                    </a:p>
                  </a:txBody>
                  <a:tcPr marL="44174" marR="44174" marT="22087" marB="220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r>
                        <a:rPr lang="en-US" sz="1800" baseline="30000" dirty="0"/>
                        <a:t>36</a:t>
                      </a:r>
                      <a:endParaRPr lang="en-US" sz="1800" dirty="0"/>
                    </a:p>
                  </a:txBody>
                  <a:tcPr marL="44174" marR="44174" marT="22087" marB="220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{\displaystyle {\frac {1}{r^{2}}}}</a:t>
                      </a:r>
                    </a:p>
                  </a:txBody>
                  <a:tcPr marL="44174" marR="44174" marT="22087" marB="220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∞</a:t>
                      </a:r>
                    </a:p>
                  </a:txBody>
                  <a:tcPr marL="44174" marR="44174" marT="22087" marB="220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916263"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0B0080"/>
                          </a:solidFill>
                          <a:hlinkClick r:id="rId7" tooltip="Gravitation"/>
                        </a:rPr>
                        <a:t>Gravitation</a:t>
                      </a:r>
                      <a:endParaRPr lang="en-US" sz="1800" dirty="0"/>
                    </a:p>
                  </a:txBody>
                  <a:tcPr marL="44174" marR="44174" marT="22087" marB="220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0B0080"/>
                          </a:solidFill>
                          <a:hlinkClick r:id="rId8" tooltip="General relativity"/>
                        </a:rPr>
                        <a:t>General relativity</a:t>
                      </a:r>
                      <a:r>
                        <a:rPr lang="en-US" sz="1800" dirty="0"/>
                        <a:t/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(GR)</a:t>
                      </a:r>
                    </a:p>
                  </a:txBody>
                  <a:tcPr marL="44174" marR="44174" marT="22087" marB="220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0B0080"/>
                          </a:solidFill>
                          <a:hlinkClick r:id="rId9" tooltip="Graviton"/>
                        </a:rPr>
                        <a:t>gravitons</a:t>
                      </a:r>
                      <a:r>
                        <a:rPr lang="en-US" sz="1800" dirty="0"/>
                        <a:t>(hypothetical)</a:t>
                      </a:r>
                    </a:p>
                  </a:txBody>
                  <a:tcPr marL="44174" marR="44174" marT="22087" marB="220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44174" marR="44174" marT="22087" marB="220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{\displaystyle {\frac {1}{r^{2}}}}</a:t>
                      </a:r>
                    </a:p>
                  </a:txBody>
                  <a:tcPr marL="44174" marR="44174" marT="22087" marB="220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∞</a:t>
                      </a:r>
                    </a:p>
                  </a:txBody>
                  <a:tcPr marL="44174" marR="44174" marT="22087" marB="220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26626" name="AutoShape 2" descr=" \frac{1}{r} \ e^{-m_{W,Z} \ r}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7" name="AutoShape 3" descr="{\displaystyle {\sim r}}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8" name="AutoShape 4" descr="\frac{1}{r^2}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9" name="AutoShape 5" descr="\frac{1}{r^2}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1" descr="\frac{e^{-m_{W,Z}r}}{r}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857884" y="1428736"/>
            <a:ext cx="619125" cy="390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350</Words>
  <Application>Microsoft Office PowerPoint</Application>
  <PresentationFormat>On-screen Show (4:3)</PresentationFormat>
  <Paragraphs>90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Fundamental Forces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interaction</dc:title>
  <dc:creator>PC-327</dc:creator>
  <cp:lastModifiedBy>PC-327</cp:lastModifiedBy>
  <cp:revision>9</cp:revision>
  <dcterms:created xsi:type="dcterms:W3CDTF">2019-07-06T07:40:03Z</dcterms:created>
  <dcterms:modified xsi:type="dcterms:W3CDTF">2019-07-06T08:58:11Z</dcterms:modified>
</cp:coreProperties>
</file>