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d1336e9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d1336e9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d1336e9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d1336e9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190011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d190011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1336e9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d1336e9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d1336e9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d1336e9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d190011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d190011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d1336e98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d1336e98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017550"/>
            <a:ext cx="5361300" cy="973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t>AIN 429</a:t>
            </a:r>
            <a:r>
              <a:rPr lang="tr"/>
              <a:t> Project Proposal</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226872"/>
            <a:ext cx="5361300" cy="7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Velican Özkaya  -  Metehan Sarikaya</a:t>
            </a:r>
            <a:endParaRPr/>
          </a:p>
          <a:p>
            <a:pPr indent="0" lvl="0" marL="0" rtl="0" algn="ctr">
              <a:spcBef>
                <a:spcPts val="0"/>
              </a:spcBef>
              <a:spcAft>
                <a:spcPts val="0"/>
              </a:spcAft>
              <a:buNone/>
            </a:pPr>
            <a:r>
              <a:rPr lang="tr"/>
              <a:t>2200765024    -	21993049		</a:t>
            </a:r>
            <a:endParaRPr/>
          </a:p>
        </p:txBody>
      </p:sp>
      <p:sp>
        <p:nvSpPr>
          <p:cNvPr id="130" name="Google Shape;130;p13"/>
          <p:cNvSpPr txBox="1"/>
          <p:nvPr/>
        </p:nvSpPr>
        <p:spPr>
          <a:xfrm>
            <a:off x="1019175" y="1990725"/>
            <a:ext cx="70485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chemeClr val="lt1"/>
                </a:solidFill>
                <a:latin typeface="Calibri"/>
                <a:ea typeface="Calibri"/>
                <a:cs typeface="Calibri"/>
                <a:sym typeface="Calibri"/>
              </a:rPr>
              <a:t>Analyzing Market Basket Dynamics to Enhance Retail Revenue and Customer Experience</a:t>
            </a:r>
            <a:endParaRPr sz="15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The Problem We Are Hoping To Solve</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tr">
                <a:solidFill>
                  <a:srgbClr val="000000"/>
                </a:solidFill>
              </a:rPr>
              <a:t>In the business sector, basket analysis mirrors a detective uncovering frequent correlations between items. Employing data mining techniques such as association rules to resembles discovering hidden patterns within an extensive array of shopping receipts. These strategies empower stores to strategize item placement on shelves and craft enticing deals that delight customers by offering items they enjoy together. Additional data mining tools, such as clustering similar products or predicting consumer behaviors, aid stores in comprehending their clientele better and refining their sales strategies. </a:t>
            </a:r>
            <a:endParaRPr>
              <a:solidFill>
                <a:srgbClr val="000000"/>
              </a:solidFill>
            </a:endParaRPr>
          </a:p>
          <a:p>
            <a:pPr indent="457200" lvl="0" marL="0" rtl="0" algn="l">
              <a:lnSpc>
                <a:spcPct val="100000"/>
              </a:lnSpc>
              <a:spcBef>
                <a:spcPts val="0"/>
              </a:spcBef>
              <a:spcAft>
                <a:spcPts val="0"/>
              </a:spcAft>
              <a:buNone/>
            </a:pPr>
            <a:r>
              <a:t/>
            </a:r>
            <a:endParaRPr>
              <a:solidFill>
                <a:srgbClr val="000000"/>
              </a:solidFill>
            </a:endParaRPr>
          </a:p>
          <a:p>
            <a:pPr indent="457200" lvl="0" marL="0" rtl="0" algn="l">
              <a:lnSpc>
                <a:spcPct val="100000"/>
              </a:lnSpc>
              <a:spcBef>
                <a:spcPts val="0"/>
              </a:spcBef>
              <a:spcAft>
                <a:spcPts val="0"/>
              </a:spcAft>
              <a:buNone/>
            </a:pPr>
            <a:r>
              <a:rPr lang="tr">
                <a:solidFill>
                  <a:srgbClr val="000000"/>
                </a:solidFill>
              </a:rPr>
              <a:t>Our goal is to delve into sales data, identifying common product pairings to assist stores in amplifying sales of popular items. Given our 5699 unique products, we anticipate uncovering intriguing associations within our dataset.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Our Data</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tr">
                <a:solidFill>
                  <a:srgbClr val="000000"/>
                </a:solidFill>
              </a:rPr>
              <a:t>This Online Retail II data set contains all the transactions occurring for a UK-based and registered, non-store online retail between 01/12/2009 and 09/12/2011.</a:t>
            </a:r>
            <a:endParaRPr>
              <a:solidFill>
                <a:srgbClr val="000000"/>
              </a:solidFill>
            </a:endParaRPr>
          </a:p>
          <a:p>
            <a:pPr indent="457200" lvl="0" marL="0" rtl="0" algn="l">
              <a:lnSpc>
                <a:spcPct val="100000"/>
              </a:lnSpc>
              <a:spcBef>
                <a:spcPts val="0"/>
              </a:spcBef>
              <a:spcAft>
                <a:spcPts val="0"/>
              </a:spcAft>
              <a:buNone/>
            </a:pPr>
            <a:r>
              <a:rPr lang="tr">
                <a:solidFill>
                  <a:srgbClr val="000000"/>
                </a:solidFill>
              </a:rPr>
              <a:t>The data set has over 1m rows with more than 50K transaction consist of more than 5k distinct produc</a:t>
            </a:r>
            <a:r>
              <a:rPr lang="tr">
                <a:solidFill>
                  <a:srgbClr val="000000"/>
                </a:solidFill>
              </a:rPr>
              <a:t>t.</a:t>
            </a:r>
            <a:endParaRPr>
              <a:solidFill>
                <a:srgbClr val="000000"/>
              </a:solidFill>
            </a:endParaRPr>
          </a:p>
          <a:p>
            <a:pPr indent="457200" lvl="0" marL="0" rtl="0" algn="l">
              <a:lnSpc>
                <a:spcPct val="100000"/>
              </a:lnSpc>
              <a:spcBef>
                <a:spcPts val="0"/>
              </a:spcBef>
              <a:spcAft>
                <a:spcPts val="0"/>
              </a:spcAft>
              <a:buNone/>
            </a:pPr>
            <a:r>
              <a:rPr lang="tr">
                <a:solidFill>
                  <a:srgbClr val="000000"/>
                </a:solidFill>
              </a:rPr>
              <a:t>We have 8 feature in dataset that give us different information.</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tr">
                <a:solidFill>
                  <a:srgbClr val="000000"/>
                </a:solidFill>
              </a:rPr>
              <a:t>https://www.kaggle.com/datasets/mashlyn/online-retail-ii-uci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670950"/>
            <a:ext cx="7505700" cy="3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rPr lang="tr" sz="1500"/>
              <a:t>The features in datasets are:</a:t>
            </a:r>
            <a:endParaRPr sz="1500"/>
          </a:p>
          <a:p>
            <a:pPr indent="0" lvl="0" marL="0" rtl="0" algn="l">
              <a:spcBef>
                <a:spcPts val="1200"/>
              </a:spcBef>
              <a:spcAft>
                <a:spcPts val="0"/>
              </a:spcAft>
              <a:buNone/>
            </a:pPr>
            <a:r>
              <a:rPr lang="tr" sz="1500"/>
              <a:t>InvoiceNo, StockCode, Description, Quantity, InvoiceDate, UnitPrice, CustomerID, Country. Since we planing basket analysis we will mainly </a:t>
            </a:r>
            <a:r>
              <a:rPr lang="tr" sz="1500"/>
              <a:t>focus</a:t>
            </a:r>
            <a:r>
              <a:rPr lang="tr" sz="1500"/>
              <a:t> mostly </a:t>
            </a:r>
            <a:r>
              <a:rPr lang="tr" sz="1500"/>
              <a:t>description (name of products), InvoiceNo (</a:t>
            </a:r>
            <a:r>
              <a:rPr lang="tr" sz="1500">
                <a:solidFill>
                  <a:srgbClr val="3C4043"/>
                </a:solidFill>
                <a:highlight>
                  <a:srgbClr val="FFFFFF"/>
                </a:highlight>
                <a:latin typeface="Arial"/>
                <a:ea typeface="Arial"/>
                <a:cs typeface="Arial"/>
                <a:sym typeface="Arial"/>
              </a:rPr>
              <a:t>transaction code</a:t>
            </a:r>
            <a:r>
              <a:rPr lang="tr" sz="1500"/>
              <a:t>) and StockCode (Product Code)</a:t>
            </a:r>
            <a:r>
              <a:rPr lang="tr" sz="1500"/>
              <a:t> feature</a:t>
            </a:r>
            <a:r>
              <a:rPr lang="tr" sz="1500"/>
              <a:t>s.</a:t>
            </a:r>
            <a:endParaRPr sz="1500"/>
          </a:p>
          <a:p>
            <a:pPr indent="0" lvl="0" marL="0" rtl="0" algn="l">
              <a:spcBef>
                <a:spcPts val="1200"/>
              </a:spcBef>
              <a:spcAft>
                <a:spcPts val="1200"/>
              </a:spcAft>
              <a:buNone/>
            </a:pPr>
            <a:r>
              <a:t/>
            </a:r>
            <a:endParaRPr sz="1500"/>
          </a:p>
        </p:txBody>
      </p:sp>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Our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Methodology</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500"/>
              <a:t>There are many techniques used in data mining in the context of business and basket analysis. These are association rule, frequent itemset mining, apriori algorithm, and FP-Growth algorithm.  In our project, we will try to compare these basic methodologies on our project.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800"/>
              </a:spcBef>
              <a:spcAft>
                <a:spcPts val="400"/>
              </a:spcAft>
              <a:buNone/>
            </a:pPr>
            <a:r>
              <a:rPr lang="tr"/>
              <a:t>Plan</a:t>
            </a:r>
            <a:endParaRPr/>
          </a:p>
        </p:txBody>
      </p:sp>
      <p:sp>
        <p:nvSpPr>
          <p:cNvPr id="160" name="Google Shape;160;p18"/>
          <p:cNvSpPr txBox="1"/>
          <p:nvPr>
            <p:ph idx="1" type="body"/>
          </p:nvPr>
        </p:nvSpPr>
        <p:spPr>
          <a:xfrm>
            <a:off x="819150" y="1909650"/>
            <a:ext cx="7505700" cy="25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have 6 steps to complete our project end to end. Each steps consists substeps you can reach detailed plan on project proposal </a:t>
            </a:r>
            <a:r>
              <a:rPr lang="tr"/>
              <a:t>report</a:t>
            </a:r>
            <a:r>
              <a:rPr lang="tr"/>
              <a:t>. We will give </a:t>
            </a:r>
            <a:r>
              <a:rPr lang="tr"/>
              <a:t>name of them here; </a:t>
            </a:r>
            <a:endParaRPr/>
          </a:p>
          <a:p>
            <a:pPr indent="-311150" lvl="0" marL="457200" rtl="0" algn="l">
              <a:lnSpc>
                <a:spcPct val="100000"/>
              </a:lnSpc>
              <a:spcBef>
                <a:spcPts val="1200"/>
              </a:spcBef>
              <a:spcAft>
                <a:spcPts val="0"/>
              </a:spcAft>
              <a:buSzPts val="1300"/>
              <a:buAutoNum type="arabicPeriod"/>
            </a:pPr>
            <a:r>
              <a:rPr lang="tr"/>
              <a:t>Data Collection and Understanding</a:t>
            </a:r>
            <a:endParaRPr/>
          </a:p>
          <a:p>
            <a:pPr indent="-311150" lvl="0" marL="457200" marR="0" rtl="0" algn="l">
              <a:lnSpc>
                <a:spcPct val="100000"/>
              </a:lnSpc>
              <a:spcBef>
                <a:spcPts val="0"/>
              </a:spcBef>
              <a:spcAft>
                <a:spcPts val="0"/>
              </a:spcAft>
              <a:buSzPts val="1300"/>
              <a:buAutoNum type="arabicPeriod"/>
            </a:pPr>
            <a:r>
              <a:rPr lang="tr"/>
              <a:t>Data Preprocessing</a:t>
            </a:r>
            <a:endParaRPr/>
          </a:p>
          <a:p>
            <a:pPr indent="-311150" lvl="0" marL="457200" rtl="0" algn="l">
              <a:lnSpc>
                <a:spcPct val="100000"/>
              </a:lnSpc>
              <a:spcBef>
                <a:spcPts val="0"/>
              </a:spcBef>
              <a:spcAft>
                <a:spcPts val="0"/>
              </a:spcAft>
              <a:buClr>
                <a:srgbClr val="000000"/>
              </a:buClr>
              <a:buSzPts val="1300"/>
              <a:buFont typeface="Times New Roman"/>
              <a:buAutoNum type="arabicPeriod"/>
            </a:pPr>
            <a:r>
              <a:rPr lang="tr"/>
              <a:t>Use different Data Mining Methodologies and compare them</a:t>
            </a:r>
            <a:endParaRPr/>
          </a:p>
          <a:p>
            <a:pPr indent="-311150" lvl="0" marL="457200" rtl="0" algn="l">
              <a:lnSpc>
                <a:spcPct val="100000"/>
              </a:lnSpc>
              <a:spcBef>
                <a:spcPts val="0"/>
              </a:spcBef>
              <a:spcAft>
                <a:spcPts val="0"/>
              </a:spcAft>
              <a:buClr>
                <a:srgbClr val="000000"/>
              </a:buClr>
              <a:buSzPts val="1300"/>
              <a:buFont typeface="Times New Roman"/>
              <a:buAutoNum type="arabicPeriod"/>
            </a:pPr>
            <a:r>
              <a:rPr lang="tr"/>
              <a:t>Analysis and Insights Generation</a:t>
            </a:r>
            <a:endParaRPr/>
          </a:p>
          <a:p>
            <a:pPr indent="-311150" lvl="0" marL="457200" rtl="0" algn="l">
              <a:lnSpc>
                <a:spcPct val="100000"/>
              </a:lnSpc>
              <a:spcBef>
                <a:spcPts val="0"/>
              </a:spcBef>
              <a:spcAft>
                <a:spcPts val="0"/>
              </a:spcAft>
              <a:buClr>
                <a:srgbClr val="000000"/>
              </a:buClr>
              <a:buSzPts val="1300"/>
              <a:buFont typeface="Times New Roman"/>
              <a:buAutoNum type="arabicPeriod"/>
            </a:pPr>
            <a:r>
              <a:rPr lang="tr"/>
              <a:t>Evaluation and Iteration</a:t>
            </a:r>
            <a:endParaRPr/>
          </a:p>
          <a:p>
            <a:pPr indent="-311150" lvl="0" marL="457200" rtl="0" algn="l">
              <a:lnSpc>
                <a:spcPct val="100000"/>
              </a:lnSpc>
              <a:spcBef>
                <a:spcPts val="0"/>
              </a:spcBef>
              <a:spcAft>
                <a:spcPts val="0"/>
              </a:spcAft>
              <a:buClr>
                <a:srgbClr val="000000"/>
              </a:buClr>
              <a:buSzPts val="1300"/>
              <a:buFont typeface="Times New Roman"/>
              <a:buAutoNum type="arabicPeriod"/>
            </a:pPr>
            <a:r>
              <a:rPr lang="tr"/>
              <a:t>Documentation and 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800"/>
              </a:spcBef>
              <a:spcAft>
                <a:spcPts val="400"/>
              </a:spcAft>
              <a:buNone/>
            </a:pPr>
            <a:r>
              <a:rPr lang="tr"/>
              <a:t>References</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tr" sz="1000">
                <a:solidFill>
                  <a:srgbClr val="000000"/>
                </a:solidFill>
                <a:latin typeface="Times New Roman"/>
                <a:ea typeface="Times New Roman"/>
                <a:cs typeface="Times New Roman"/>
                <a:sym typeface="Times New Roman"/>
              </a:rPr>
              <a:t>1. Chen, D. Sain, S.L., and Guo, K. (2012), Data mining for the online retail industry: A case study of RFM model-based customer segmentation using data mining, Journal of Database Marketing and Customer Strategy Management, Vol. 19, No. 3, pp. 197-208. doi</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tr" sz="1000">
                <a:solidFill>
                  <a:srgbClr val="000000"/>
                </a:solidFill>
                <a:latin typeface="Times New Roman"/>
                <a:ea typeface="Times New Roman"/>
                <a:cs typeface="Times New Roman"/>
                <a:sym typeface="Times New Roman"/>
              </a:rPr>
              <a:t>2. Chen, D., Guo, K. and Ubakanma, G. (2015), Predicting customer profitability over time based on RFM time series, International Journal of Business Forecasting and Marketing Intelligence, Vol. 2, No. 1, pp.1-18. doi: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tr" sz="1000">
                <a:solidFill>
                  <a:srgbClr val="000000"/>
                </a:solidFill>
                <a:latin typeface="Times New Roman"/>
                <a:ea typeface="Times New Roman"/>
                <a:cs typeface="Times New Roman"/>
                <a:sym typeface="Times New Roman"/>
              </a:rPr>
              <a:t>3. Chen, D., Guo, K., and Li, Bo (2019), Predicting Customer Profitability Dynamically over Time: An Experimental Comparative Study, 24th Iberoamerican Congress on Pattern Recognition (CIARP 2019), Havana, Cuba, 28-31 Oct, 2019.</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tr" sz="1000">
                <a:solidFill>
                  <a:srgbClr val="000000"/>
                </a:solidFill>
                <a:latin typeface="Times New Roman"/>
                <a:ea typeface="Times New Roman"/>
                <a:cs typeface="Times New Roman"/>
                <a:sym typeface="Times New Roman"/>
              </a:rPr>
              <a:t>4. Laha Ale, Ning Zhang, Huici Wu, Dajiang Chen, and Tao Han, Online Proactive Caching in Mobile Edge Computing Using Bidirectional Deep Recurrent Neural Network, IEEE Internet of Things Journal, Vol. 6, Issue 3, pp. 5520-5530, 2019.</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tr" sz="1000">
                <a:solidFill>
                  <a:srgbClr val="000000"/>
                </a:solidFill>
                <a:latin typeface="Times New Roman"/>
                <a:ea typeface="Times New Roman"/>
                <a:cs typeface="Times New Roman"/>
                <a:sym typeface="Times New Roman"/>
              </a:rPr>
              <a:t>5. Rina Singh, Jeffrey A. Graves, Douglas A. Talbert, William Eberle, Prefix and Suffix Sequential Pattern Mining, Industrial Conference on Data Mining 2018: Advances in Data Mining. Applications and Theoretical Aspects, pp. 309-324. 2018.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2551800" y="1998600"/>
            <a:ext cx="45963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      Thanks For Your Time</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