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Arimo Bold" charset="1" panose="020B0704020202020204"/>
      <p:regular r:id="rId31"/>
    </p:embeddedFont>
    <p:embeddedFont>
      <p:font typeface="Arimo" charset="1" panose="020B0604020202020204"/>
      <p:regular r:id="rId32"/>
    </p:embeddedFont>
    <p:embeddedFont>
      <p:font typeface="DejaVu Serif Bold" charset="1" panose="02060803050605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01999" y="3048403"/>
            <a:ext cx="16284002" cy="3233419"/>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 Sentimental Analysis on Google Maps Reviews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70877" y="2354878"/>
            <a:ext cx="11946247" cy="5577244"/>
          </a:xfrm>
          <a:custGeom>
            <a:avLst/>
            <a:gdLst/>
            <a:ahLst/>
            <a:cxnLst/>
            <a:rect r="r" b="b" t="t" l="l"/>
            <a:pathLst>
              <a:path h="5577244" w="11946247">
                <a:moveTo>
                  <a:pt x="0" y="0"/>
                </a:moveTo>
                <a:lnTo>
                  <a:pt x="11946246" y="0"/>
                </a:lnTo>
                <a:lnTo>
                  <a:pt x="11946246" y="5577244"/>
                </a:lnTo>
                <a:lnTo>
                  <a:pt x="0" y="557724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47241" y="1028700"/>
            <a:ext cx="5421976" cy="5843206"/>
          </a:xfrm>
          <a:custGeom>
            <a:avLst/>
            <a:gdLst/>
            <a:ahLst/>
            <a:cxnLst/>
            <a:rect r="r" b="b" t="t" l="l"/>
            <a:pathLst>
              <a:path h="5843206" w="5421976">
                <a:moveTo>
                  <a:pt x="0" y="0"/>
                </a:moveTo>
                <a:lnTo>
                  <a:pt x="5421976" y="0"/>
                </a:lnTo>
                <a:lnTo>
                  <a:pt x="5421976" y="5843206"/>
                </a:lnTo>
                <a:lnTo>
                  <a:pt x="0" y="5843206"/>
                </a:lnTo>
                <a:lnTo>
                  <a:pt x="0" y="0"/>
                </a:lnTo>
                <a:close/>
              </a:path>
            </a:pathLst>
          </a:custGeom>
          <a:blipFill>
            <a:blip r:embed="rId2"/>
            <a:stretch>
              <a:fillRect l="0" t="0" r="0" b="0"/>
            </a:stretch>
          </a:blipFill>
        </p:spPr>
      </p:sp>
      <p:sp>
        <p:nvSpPr>
          <p:cNvPr name="TextBox 3" id="3"/>
          <p:cNvSpPr txBox="true"/>
          <p:nvPr/>
        </p:nvSpPr>
        <p:spPr>
          <a:xfrm rot="0">
            <a:off x="1028700" y="7073900"/>
            <a:ext cx="16230600" cy="21844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Arimo Bold"/>
              </a:rPr>
              <a:t>input_ids</a:t>
            </a:r>
            <a:r>
              <a:rPr lang="en-US" sz="2499">
                <a:solidFill>
                  <a:srgbClr val="000000"/>
                </a:solidFill>
                <a:latin typeface="Arimo"/>
              </a:rPr>
              <a:t>: These are the actual tokens for the input string.</a:t>
            </a:r>
          </a:p>
          <a:p>
            <a:pPr algn="l" marL="539749" indent="-269875" lvl="1">
              <a:lnSpc>
                <a:spcPts val="3499"/>
              </a:lnSpc>
              <a:buFont typeface="Arial"/>
              <a:buChar char="•"/>
            </a:pPr>
            <a:r>
              <a:rPr lang="en-US" sz="2499">
                <a:solidFill>
                  <a:srgbClr val="000000"/>
                </a:solidFill>
                <a:latin typeface="Arimo Bold"/>
              </a:rPr>
              <a:t>attention_mask</a:t>
            </a:r>
            <a:r>
              <a:rPr lang="en-US" sz="2499">
                <a:solidFill>
                  <a:srgbClr val="000000"/>
                </a:solidFill>
                <a:latin typeface="Arimo"/>
              </a:rPr>
              <a:t>: These are a set of binary tokens indicating which tokens are the actual input tokens and which are the padding tokens.</a:t>
            </a:r>
          </a:p>
          <a:p>
            <a:pPr algn="l" marL="539749" indent="-269875" lvl="1">
              <a:lnSpc>
                <a:spcPts val="3499"/>
              </a:lnSpc>
              <a:buFont typeface="Arial"/>
              <a:buChar char="•"/>
            </a:pPr>
            <a:r>
              <a:rPr lang="en-US" sz="2499">
                <a:solidFill>
                  <a:srgbClr val="000000"/>
                </a:solidFill>
                <a:latin typeface="Arimo Bold"/>
              </a:rPr>
              <a:t>token_type_ids</a:t>
            </a:r>
            <a:r>
              <a:rPr lang="en-US" sz="2499">
                <a:solidFill>
                  <a:srgbClr val="000000"/>
                </a:solidFill>
                <a:latin typeface="Arimo"/>
              </a:rPr>
              <a:t>: These are binary tokens specifying whether the token belongs to the first sentence or the second one in a sequence of twosentences.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10668" y="1028700"/>
            <a:ext cx="9466663" cy="7881056"/>
          </a:xfrm>
          <a:custGeom>
            <a:avLst/>
            <a:gdLst/>
            <a:ahLst/>
            <a:cxnLst/>
            <a:rect r="r" b="b" t="t" l="l"/>
            <a:pathLst>
              <a:path h="7881056" w="9466663">
                <a:moveTo>
                  <a:pt x="0" y="0"/>
                </a:moveTo>
                <a:lnTo>
                  <a:pt x="9466664" y="0"/>
                </a:lnTo>
                <a:lnTo>
                  <a:pt x="9466664" y="7881056"/>
                </a:lnTo>
                <a:lnTo>
                  <a:pt x="0" y="788105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2163604"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LSTM</a:t>
            </a:r>
          </a:p>
        </p:txBody>
      </p:sp>
      <p:sp>
        <p:nvSpPr>
          <p:cNvPr name="TextBox 3" id="3"/>
          <p:cNvSpPr txBox="true"/>
          <p:nvPr/>
        </p:nvSpPr>
        <p:spPr>
          <a:xfrm rot="0">
            <a:off x="1028700" y="3365500"/>
            <a:ext cx="16230600" cy="349885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Long Short-Term Memory (LSTM) is a type of recurrent neural network (RNN) architecture designed to address the vanishing gradient problem, which can occur when training traditional RNNs on long sequences of data. LSTMs are capable of learning long-term dependencies in sequential data by incorporating memory cells with gating mechanisms. These gates regulate the flow of information into and out of the cells, allowing LSTMs to selectively remember or forget information over time. This capability makes LSTMs well-suited for tasks involving sequential data, such as time series prediction, natural language processing, and speech recognition. They have been widely adopted in various applications due to their effectiveness in capturing temporal dependencies and mitigating the issues associated with training deep recurrent networks.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16404" y="564272"/>
            <a:ext cx="8344261" cy="5129805"/>
          </a:xfrm>
          <a:custGeom>
            <a:avLst/>
            <a:gdLst/>
            <a:ahLst/>
            <a:cxnLst/>
            <a:rect r="r" b="b" t="t" l="l"/>
            <a:pathLst>
              <a:path h="5129805" w="8344261">
                <a:moveTo>
                  <a:pt x="0" y="0"/>
                </a:moveTo>
                <a:lnTo>
                  <a:pt x="8344261" y="0"/>
                </a:lnTo>
                <a:lnTo>
                  <a:pt x="8344261" y="5129806"/>
                </a:lnTo>
                <a:lnTo>
                  <a:pt x="0" y="5129806"/>
                </a:lnTo>
                <a:lnTo>
                  <a:pt x="0" y="0"/>
                </a:lnTo>
                <a:close/>
              </a:path>
            </a:pathLst>
          </a:custGeom>
          <a:blipFill>
            <a:blip r:embed="rId2"/>
            <a:stretch>
              <a:fillRect l="0" t="0" r="0" b="0"/>
            </a:stretch>
          </a:blipFill>
        </p:spPr>
      </p:sp>
      <p:sp>
        <p:nvSpPr>
          <p:cNvPr name="TextBox 3" id="3"/>
          <p:cNvSpPr txBox="true"/>
          <p:nvPr/>
        </p:nvSpPr>
        <p:spPr>
          <a:xfrm rot="0">
            <a:off x="1028700" y="5873565"/>
            <a:ext cx="16439592" cy="2966085"/>
          </a:xfrm>
          <a:prstGeom prst="rect">
            <a:avLst/>
          </a:prstGeom>
        </p:spPr>
        <p:txBody>
          <a:bodyPr anchor="t" rtlCol="false" tIns="0" lIns="0" bIns="0" rIns="0">
            <a:spAutoFit/>
          </a:bodyPr>
          <a:lstStyle/>
          <a:p>
            <a:pPr algn="l">
              <a:lnSpc>
                <a:spcPts val="2940"/>
              </a:lnSpc>
            </a:pPr>
            <a:r>
              <a:rPr lang="en-US" sz="2100">
                <a:solidFill>
                  <a:srgbClr val="000000"/>
                </a:solidFill>
                <a:latin typeface="Arimo"/>
              </a:rPr>
              <a:t>The first layer is Embedding layer. It representing words using a dense vector representation. The position of a word within the vector space is based on the words that surround the word when it is used. For eg. “king” is placed near “man” and “queen” is placed near “woman”. The vocabulary size is provided.</a:t>
            </a:r>
          </a:p>
          <a:p>
            <a:pPr algn="l">
              <a:lnSpc>
                <a:spcPts val="2940"/>
              </a:lnSpc>
            </a:pPr>
          </a:p>
          <a:p>
            <a:pPr algn="l">
              <a:lnSpc>
                <a:spcPts val="2940"/>
              </a:lnSpc>
            </a:pPr>
            <a:r>
              <a:rPr lang="en-US" sz="2100">
                <a:solidFill>
                  <a:srgbClr val="000000"/>
                </a:solidFill>
                <a:latin typeface="Arimo"/>
              </a:rPr>
              <a:t>The next layer is an LSTM layer with 128 neurons. “embedded_docs” is the input list of sentences which is one hot encoded and every sentence is made of the same length. The activation function is rectified linear, which widely used. Any other relevant activation function can be used. “return_sequences=True” this is an important parameter while using multiple LSTM layer as it enables the output of the previous LSTM layer to be used as an input to the next LSTM layer. If it is not set to true, the next LSTM layer will not get the input.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59007" y="1028700"/>
            <a:ext cx="13473177" cy="3907082"/>
          </a:xfrm>
          <a:custGeom>
            <a:avLst/>
            <a:gdLst/>
            <a:ahLst/>
            <a:cxnLst/>
            <a:rect r="r" b="b" t="t" l="l"/>
            <a:pathLst>
              <a:path h="3907082" w="13473177">
                <a:moveTo>
                  <a:pt x="0" y="0"/>
                </a:moveTo>
                <a:lnTo>
                  <a:pt x="13473178" y="0"/>
                </a:lnTo>
                <a:lnTo>
                  <a:pt x="13473178" y="3907082"/>
                </a:lnTo>
                <a:lnTo>
                  <a:pt x="0" y="3907082"/>
                </a:lnTo>
                <a:lnTo>
                  <a:pt x="0" y="0"/>
                </a:lnTo>
                <a:close/>
              </a:path>
            </a:pathLst>
          </a:custGeom>
          <a:blipFill>
            <a:blip r:embed="rId2"/>
            <a:stretch>
              <a:fillRect l="0" t="0" r="0" b="0"/>
            </a:stretch>
          </a:blipFill>
        </p:spPr>
      </p:sp>
      <p:sp>
        <p:nvSpPr>
          <p:cNvPr name="TextBox 3" id="3"/>
          <p:cNvSpPr txBox="true"/>
          <p:nvPr/>
        </p:nvSpPr>
        <p:spPr>
          <a:xfrm rot="0">
            <a:off x="1028700" y="5592605"/>
            <a:ext cx="16230600" cy="312547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Arimo"/>
              </a:rPr>
              <a:t>A</a:t>
            </a:r>
            <a:r>
              <a:rPr lang="en-US" sz="2199">
                <a:solidFill>
                  <a:srgbClr val="000000"/>
                </a:solidFill>
                <a:latin typeface="Arimo"/>
              </a:rPr>
              <a:t>ll sequences in train_X are either padded or truncated to a fixed length specified by SEQ_LEN, with padding added at the end and truncation occurring from the end if necessary. </a:t>
            </a:r>
          </a:p>
          <a:p>
            <a:pPr algn="l">
              <a:lnSpc>
                <a:spcPts val="3079"/>
              </a:lnSpc>
              <a:spcBef>
                <a:spcPct val="0"/>
              </a:spcBef>
            </a:pPr>
          </a:p>
          <a:p>
            <a:pPr algn="l" marL="474979" indent="-237490" lvl="1">
              <a:lnSpc>
                <a:spcPts val="3079"/>
              </a:lnSpc>
              <a:spcBef>
                <a:spcPct val="0"/>
              </a:spcBef>
              <a:buAutoNum type="arabicPeriod" startAt="1"/>
            </a:pPr>
            <a:r>
              <a:rPr lang="en-US" sz="2199">
                <a:solidFill>
                  <a:srgbClr val="000000"/>
                </a:solidFill>
                <a:latin typeface="Arimo Semi-Bold"/>
              </a:rPr>
              <a:t>maxlen=SEQ_LEN</a:t>
            </a:r>
            <a:r>
              <a:rPr lang="en-US" sz="2199">
                <a:solidFill>
                  <a:srgbClr val="000000"/>
                </a:solidFill>
                <a:latin typeface="Arimo"/>
              </a:rPr>
              <a:t>: This parameter specifies the maximum length to which sequences should be padded or truncated.</a:t>
            </a:r>
          </a:p>
          <a:p>
            <a:pPr algn="l" marL="474979" indent="-237490" lvl="1">
              <a:lnSpc>
                <a:spcPts val="3079"/>
              </a:lnSpc>
              <a:spcBef>
                <a:spcPct val="0"/>
              </a:spcBef>
              <a:buAutoNum type="arabicPeriod" startAt="1"/>
            </a:pPr>
            <a:r>
              <a:rPr lang="en-US" sz="2199">
                <a:solidFill>
                  <a:srgbClr val="000000"/>
                </a:solidFill>
                <a:latin typeface="Arimo Semi-Bold"/>
              </a:rPr>
              <a:t>padding='post'</a:t>
            </a:r>
            <a:r>
              <a:rPr lang="en-US" sz="2199">
                <a:solidFill>
                  <a:srgbClr val="000000"/>
                </a:solidFill>
                <a:latin typeface="Arimo"/>
              </a:rPr>
              <a:t>: This parameter indicates that padding should be added to the end (post) of the sequences.</a:t>
            </a:r>
          </a:p>
          <a:p>
            <a:pPr algn="l" marL="474979" indent="-237490" lvl="1">
              <a:lnSpc>
                <a:spcPts val="3079"/>
              </a:lnSpc>
              <a:spcBef>
                <a:spcPct val="0"/>
              </a:spcBef>
              <a:buAutoNum type="arabicPeriod" startAt="1"/>
            </a:pPr>
            <a:r>
              <a:rPr lang="en-US" sz="2199">
                <a:solidFill>
                  <a:srgbClr val="000000"/>
                </a:solidFill>
                <a:latin typeface="Arimo Semi-Bold"/>
              </a:rPr>
              <a:t>truncating='post'</a:t>
            </a:r>
            <a:r>
              <a:rPr lang="en-US" sz="2199">
                <a:solidFill>
                  <a:srgbClr val="000000"/>
                </a:solidFill>
                <a:latin typeface="Arimo"/>
              </a:rPr>
              <a:t>: This parameter specifies that if sequences exceed the maximum length, they should be truncated from the end (post).</a:t>
            </a:r>
          </a:p>
          <a:p>
            <a:pPr algn="l">
              <a:lnSpc>
                <a:spcPts val="307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038253"/>
            <a:ext cx="16230600" cy="351599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Arimo"/>
              </a:rPr>
              <a:t>The final Dense layer is the output layer which has 3 cells representing the 3 different categories in this case.</a:t>
            </a:r>
          </a:p>
          <a:p>
            <a:pPr algn="l">
              <a:lnSpc>
                <a:spcPts val="3079"/>
              </a:lnSpc>
              <a:spcBef>
                <a:spcPct val="0"/>
              </a:spcBef>
            </a:pPr>
          </a:p>
          <a:p>
            <a:pPr algn="l">
              <a:lnSpc>
                <a:spcPts val="3079"/>
              </a:lnSpc>
              <a:spcBef>
                <a:spcPct val="0"/>
              </a:spcBef>
            </a:pPr>
            <a:r>
              <a:rPr lang="en-US" sz="2199">
                <a:solidFill>
                  <a:srgbClr val="000000"/>
                </a:solidFill>
                <a:latin typeface="Arimo"/>
              </a:rPr>
              <a:t>Compiling the model using adam optimizer and binary_crossentropy.</a:t>
            </a:r>
          </a:p>
          <a:p>
            <a:pPr algn="l">
              <a:lnSpc>
                <a:spcPts val="3079"/>
              </a:lnSpc>
              <a:spcBef>
                <a:spcPct val="0"/>
              </a:spcBef>
            </a:pPr>
          </a:p>
          <a:p>
            <a:pPr algn="l">
              <a:lnSpc>
                <a:spcPts val="3079"/>
              </a:lnSpc>
              <a:spcBef>
                <a:spcPct val="0"/>
              </a:spcBef>
            </a:pPr>
            <a:r>
              <a:rPr lang="en-US" sz="2199">
                <a:solidFill>
                  <a:srgbClr val="000000"/>
                </a:solidFill>
                <a:latin typeface="Arimo"/>
              </a:rPr>
              <a:t>SEQ_LEN = 360</a:t>
            </a:r>
          </a:p>
          <a:p>
            <a:pPr algn="l">
              <a:lnSpc>
                <a:spcPts val="3079"/>
              </a:lnSpc>
              <a:spcBef>
                <a:spcPct val="0"/>
              </a:spcBef>
            </a:pPr>
            <a:r>
              <a:rPr lang="en-US" sz="2199">
                <a:solidFill>
                  <a:srgbClr val="000000"/>
                </a:solidFill>
                <a:latin typeface="Arimo"/>
              </a:rPr>
              <a:t>VOCAB_SIZE = 100000</a:t>
            </a:r>
          </a:p>
          <a:p>
            <a:pPr algn="l">
              <a:lnSpc>
                <a:spcPts val="3079"/>
              </a:lnSpc>
              <a:spcBef>
                <a:spcPct val="0"/>
              </a:spcBef>
            </a:pPr>
            <a:r>
              <a:rPr lang="en-US" sz="2199">
                <a:solidFill>
                  <a:srgbClr val="000000"/>
                </a:solidFill>
                <a:latin typeface="Arimo"/>
              </a:rPr>
              <a:t>EPOCHS = 10</a:t>
            </a:r>
          </a:p>
          <a:p>
            <a:pPr algn="l">
              <a:lnSpc>
                <a:spcPts val="3079"/>
              </a:lnSpc>
              <a:spcBef>
                <a:spcPct val="0"/>
              </a:spcBef>
            </a:pPr>
            <a:r>
              <a:rPr lang="en-US" sz="2199">
                <a:solidFill>
                  <a:srgbClr val="000000"/>
                </a:solidFill>
                <a:latin typeface="Arimo"/>
              </a:rPr>
              <a:t>BATCH_SIZE = 32</a:t>
            </a:r>
          </a:p>
          <a:p>
            <a:pPr algn="l">
              <a:lnSpc>
                <a:spcPts val="30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1732836" cy="1828165"/>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CNN</a:t>
            </a:r>
          </a:p>
          <a:p>
            <a:pPr algn="ctr">
              <a:lnSpc>
                <a:spcPts val="7279"/>
              </a:lnSpc>
            </a:pPr>
          </a:p>
        </p:txBody>
      </p:sp>
      <p:sp>
        <p:nvSpPr>
          <p:cNvPr name="TextBox 3" id="3"/>
          <p:cNvSpPr txBox="true"/>
          <p:nvPr/>
        </p:nvSpPr>
        <p:spPr>
          <a:xfrm rot="0">
            <a:off x="1028700" y="3711673"/>
            <a:ext cx="16230600" cy="27349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Arimo Bold"/>
              </a:rPr>
              <a:t>A Convolutional Neural Network (CNN) is a type of artificial neural network designed to analyze visual data, such as images. It's inspired by the human visual system and consists of multiple layers that learn to recognize patterns within the data. The key component of a CNN is the convolutional layer, which applies filters to input data to extract relevant features. These filters slide over the input, capturing spatial hierarchies of features, like edges, textures, and shapes. Pooling layers are often used to reduce the dimensionality of the data and make the learned features more invariant to variations in position and scale. CNNs are widely used in image recognition, object detection, and other tasks involving structured input data, due to their ability to automatically learn relevant features from raw data.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36608" y="616504"/>
            <a:ext cx="6974291" cy="4968203"/>
          </a:xfrm>
          <a:custGeom>
            <a:avLst/>
            <a:gdLst/>
            <a:ahLst/>
            <a:cxnLst/>
            <a:rect r="r" b="b" t="t" l="l"/>
            <a:pathLst>
              <a:path h="4968203" w="6974291">
                <a:moveTo>
                  <a:pt x="0" y="0"/>
                </a:moveTo>
                <a:lnTo>
                  <a:pt x="6974291" y="0"/>
                </a:lnTo>
                <a:lnTo>
                  <a:pt x="6974291" y="4968202"/>
                </a:lnTo>
                <a:lnTo>
                  <a:pt x="0" y="4968202"/>
                </a:lnTo>
                <a:lnTo>
                  <a:pt x="0" y="0"/>
                </a:lnTo>
                <a:close/>
              </a:path>
            </a:pathLst>
          </a:custGeom>
          <a:blipFill>
            <a:blip r:embed="rId2"/>
            <a:stretch>
              <a:fillRect l="0" t="0" r="0" b="0"/>
            </a:stretch>
          </a:blipFill>
        </p:spPr>
      </p:sp>
      <p:sp>
        <p:nvSpPr>
          <p:cNvPr name="TextBox 3" id="3"/>
          <p:cNvSpPr txBox="true"/>
          <p:nvPr/>
        </p:nvSpPr>
        <p:spPr>
          <a:xfrm rot="0">
            <a:off x="1217555" y="5899098"/>
            <a:ext cx="16041745" cy="4738027"/>
          </a:xfrm>
          <a:prstGeom prst="rect">
            <a:avLst/>
          </a:prstGeom>
        </p:spPr>
        <p:txBody>
          <a:bodyPr anchor="t" rtlCol="false" tIns="0" lIns="0" bIns="0" rIns="0">
            <a:spAutoFit/>
          </a:bodyPr>
          <a:lstStyle/>
          <a:p>
            <a:pPr algn="l">
              <a:lnSpc>
                <a:spcPts val="3044"/>
              </a:lnSpc>
            </a:pPr>
            <a:r>
              <a:rPr lang="en-US" sz="2174">
                <a:solidFill>
                  <a:srgbClr val="000000"/>
                </a:solidFill>
                <a:latin typeface="Arimo"/>
              </a:rPr>
              <a:t>The first layer is the </a:t>
            </a:r>
            <a:r>
              <a:rPr lang="en-US" sz="2174">
                <a:solidFill>
                  <a:srgbClr val="000000"/>
                </a:solidFill>
                <a:latin typeface="Arimo Bold"/>
              </a:rPr>
              <a:t>Embedding layer.</a:t>
            </a:r>
            <a:r>
              <a:rPr lang="en-US" sz="2174">
                <a:solidFill>
                  <a:srgbClr val="000000"/>
                </a:solidFill>
                <a:latin typeface="Arimo"/>
              </a:rPr>
              <a:t> This layer converts the input integers into fixed-size dense vectors. </a:t>
            </a:r>
            <a:r>
              <a:rPr lang="en-US" sz="2174">
                <a:solidFill>
                  <a:srgbClr val="000000"/>
                </a:solidFill>
                <a:latin typeface="Arimo Bold"/>
              </a:rPr>
              <a:t>VOCAB_SIZE</a:t>
            </a:r>
            <a:r>
              <a:rPr lang="en-US" sz="2174">
                <a:solidFill>
                  <a:srgbClr val="000000"/>
                </a:solidFill>
                <a:latin typeface="Arimo"/>
              </a:rPr>
              <a:t> represents the size of the vocabulary, and </a:t>
            </a:r>
            <a:r>
              <a:rPr lang="en-US" sz="2174">
                <a:solidFill>
                  <a:srgbClr val="000000"/>
                </a:solidFill>
                <a:latin typeface="Arimo Bold"/>
              </a:rPr>
              <a:t>128</a:t>
            </a:r>
            <a:r>
              <a:rPr lang="en-US" sz="2174">
                <a:solidFill>
                  <a:srgbClr val="000000"/>
                </a:solidFill>
                <a:latin typeface="Arimo"/>
              </a:rPr>
              <a:t> is the dimensionality of the embedding space.</a:t>
            </a:r>
          </a:p>
          <a:p>
            <a:pPr algn="l">
              <a:lnSpc>
                <a:spcPts val="3044"/>
              </a:lnSpc>
            </a:pPr>
            <a:r>
              <a:rPr lang="en-US" sz="2174">
                <a:solidFill>
                  <a:srgbClr val="000000"/>
                </a:solidFill>
                <a:latin typeface="Arimo"/>
              </a:rPr>
              <a:t>The next layer is an  </a:t>
            </a:r>
            <a:r>
              <a:rPr lang="en-US" sz="2174">
                <a:solidFill>
                  <a:srgbClr val="000000"/>
                </a:solidFill>
                <a:latin typeface="Arimo Bold"/>
              </a:rPr>
              <a:t>Conv1D Layer</a:t>
            </a:r>
            <a:r>
              <a:rPr lang="en-US" sz="2174">
                <a:solidFill>
                  <a:srgbClr val="000000"/>
                </a:solidFill>
                <a:latin typeface="Arimo"/>
              </a:rPr>
              <a:t> This convolutional layer with 32 filters and a kernel size of 3 operates on the embeddings. It applies a 1D convolution operation over the input. </a:t>
            </a:r>
            <a:r>
              <a:rPr lang="en-US" sz="2174">
                <a:solidFill>
                  <a:srgbClr val="000000"/>
                </a:solidFill>
                <a:latin typeface="Arimo Bold"/>
              </a:rPr>
              <a:t>padding='same'</a:t>
            </a:r>
            <a:r>
              <a:rPr lang="en-US" sz="2174">
                <a:solidFill>
                  <a:srgbClr val="000000"/>
                </a:solidFill>
                <a:latin typeface="Arimo"/>
              </a:rPr>
              <a:t> ensures that the output has the same length as the input sequence.</a:t>
            </a:r>
          </a:p>
          <a:p>
            <a:pPr algn="l">
              <a:lnSpc>
                <a:spcPts val="3044"/>
              </a:lnSpc>
            </a:pPr>
            <a:r>
              <a:rPr lang="en-US" sz="2174">
                <a:solidFill>
                  <a:srgbClr val="000000"/>
                </a:solidFill>
                <a:latin typeface="Arimo"/>
              </a:rPr>
              <a:t>After Convolution layer there is the MaxPooling1D Layer. This layer performs max pooling operation to reduce the dimensionality of the feature maps obtained from the convolutional layer. The default pool size is used.</a:t>
            </a:r>
          </a:p>
          <a:p>
            <a:pPr algn="l">
              <a:lnSpc>
                <a:spcPts val="3044"/>
              </a:lnSpc>
            </a:pPr>
          </a:p>
          <a:p>
            <a:pPr algn="l">
              <a:lnSpc>
                <a:spcPts val="3044"/>
              </a:lnSpc>
            </a:pPr>
          </a:p>
          <a:p>
            <a:pPr algn="l">
              <a:lnSpc>
                <a:spcPts val="3044"/>
              </a:lnSpc>
            </a:pPr>
          </a:p>
          <a:p>
            <a:pPr algn="l">
              <a:lnSpc>
                <a:spcPts val="3044"/>
              </a:lnSpc>
            </a:pPr>
          </a:p>
          <a:p>
            <a:pPr algn="ctr">
              <a:lnSpc>
                <a:spcPts val="3995"/>
              </a:lnSpc>
            </a:pPr>
          </a:p>
        </p:txBody>
      </p:sp>
      <p:sp>
        <p:nvSpPr>
          <p:cNvPr name="Freeform 4" id="4"/>
          <p:cNvSpPr/>
          <p:nvPr/>
        </p:nvSpPr>
        <p:spPr>
          <a:xfrm flipH="false" flipV="false" rot="0">
            <a:off x="1038941" y="5584706"/>
            <a:ext cx="16220359" cy="4043971"/>
          </a:xfrm>
          <a:custGeom>
            <a:avLst/>
            <a:gdLst/>
            <a:ahLst/>
            <a:cxnLst/>
            <a:rect r="r" b="b" t="t" l="l"/>
            <a:pathLst>
              <a:path h="4043971" w="16220359">
                <a:moveTo>
                  <a:pt x="0" y="0"/>
                </a:moveTo>
                <a:lnTo>
                  <a:pt x="16220359" y="0"/>
                </a:lnTo>
                <a:lnTo>
                  <a:pt x="16220359" y="4043972"/>
                </a:lnTo>
                <a:lnTo>
                  <a:pt x="0" y="4043972"/>
                </a:lnTo>
                <a:lnTo>
                  <a:pt x="0" y="0"/>
                </a:lnTo>
                <a:close/>
              </a:path>
            </a:pathLst>
          </a:custGeom>
          <a:blipFill>
            <a:blip r:embed="rId3"/>
            <a:stretch>
              <a:fillRect l="0" t="-9162" r="0" b="-9162"/>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68939" y="573465"/>
            <a:ext cx="9864777" cy="9011811"/>
          </a:xfrm>
          <a:custGeom>
            <a:avLst/>
            <a:gdLst/>
            <a:ahLst/>
            <a:cxnLst/>
            <a:rect r="r" b="b" t="t" l="l"/>
            <a:pathLst>
              <a:path h="9011811" w="9864777">
                <a:moveTo>
                  <a:pt x="0" y="0"/>
                </a:moveTo>
                <a:lnTo>
                  <a:pt x="9864777" y="0"/>
                </a:lnTo>
                <a:lnTo>
                  <a:pt x="9864777" y="9011811"/>
                </a:lnTo>
                <a:lnTo>
                  <a:pt x="0" y="9011811"/>
                </a:lnTo>
                <a:lnTo>
                  <a:pt x="0" y="0"/>
                </a:lnTo>
                <a:close/>
              </a:path>
            </a:pathLst>
          </a:custGeom>
          <a:blipFill>
            <a:blip r:embed="rId2"/>
            <a:stretch>
              <a:fillRect l="0" t="-1877" r="0" b="-330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48154" y="3238500"/>
            <a:ext cx="16391691" cy="373380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Arimo"/>
              </a:rPr>
              <a:t>Sentiment analysis is crucial in business as it provides insights into customer emotions </a:t>
            </a:r>
          </a:p>
          <a:p>
            <a:pPr algn="ctr">
              <a:lnSpc>
                <a:spcPts val="4200"/>
              </a:lnSpc>
              <a:spcBef>
                <a:spcPct val="0"/>
              </a:spcBef>
            </a:pPr>
            <a:r>
              <a:rPr lang="en-US" sz="3000">
                <a:solidFill>
                  <a:srgbClr val="000000"/>
                </a:solidFill>
                <a:latin typeface="Arimo"/>
              </a:rPr>
              <a:t>and opinions, helping companies to refine their strategies and improve customer satisfaction. By </a:t>
            </a:r>
          </a:p>
          <a:p>
            <a:pPr algn="ctr">
              <a:lnSpc>
                <a:spcPts val="4200"/>
              </a:lnSpc>
              <a:spcBef>
                <a:spcPct val="0"/>
              </a:spcBef>
            </a:pPr>
            <a:r>
              <a:rPr lang="en-US" sz="3000">
                <a:solidFill>
                  <a:srgbClr val="000000"/>
                </a:solidFill>
                <a:latin typeface="Arimo"/>
              </a:rPr>
              <a:t>analyzing feedback from reviews, social media, and customer support interactions, businesses </a:t>
            </a:r>
          </a:p>
          <a:p>
            <a:pPr algn="ctr">
              <a:lnSpc>
                <a:spcPts val="4200"/>
              </a:lnSpc>
              <a:spcBef>
                <a:spcPct val="0"/>
              </a:spcBef>
            </a:pPr>
            <a:r>
              <a:rPr lang="en-US" sz="3000">
                <a:solidFill>
                  <a:srgbClr val="000000"/>
                </a:solidFill>
                <a:latin typeface="Arimo"/>
              </a:rPr>
              <a:t>can identify areas for product improvement, tailor marketing strategies, and better manage brand </a:t>
            </a:r>
          </a:p>
          <a:p>
            <a:pPr algn="ctr">
              <a:lnSpc>
                <a:spcPts val="4200"/>
              </a:lnSpc>
              <a:spcBef>
                <a:spcPct val="0"/>
              </a:spcBef>
            </a:pPr>
            <a:r>
              <a:rPr lang="en-US" sz="3000">
                <a:solidFill>
                  <a:srgbClr val="000000"/>
                </a:solidFill>
                <a:latin typeface="Arimo"/>
              </a:rPr>
              <a:t>reputation. This form of analysis allows companies to understand the emotional underpinnings of </a:t>
            </a:r>
          </a:p>
          <a:p>
            <a:pPr algn="ctr">
              <a:lnSpc>
                <a:spcPts val="4200"/>
              </a:lnSpc>
              <a:spcBef>
                <a:spcPct val="0"/>
              </a:spcBef>
            </a:pPr>
            <a:r>
              <a:rPr lang="en-US" sz="3000">
                <a:solidFill>
                  <a:srgbClr val="000000"/>
                </a:solidFill>
                <a:latin typeface="Arimo"/>
              </a:rPr>
              <a:t>consumer behavior, predict trends, and make more informed decisions. Ultimately, sentiment </a:t>
            </a:r>
          </a:p>
          <a:p>
            <a:pPr algn="ctr">
              <a:lnSpc>
                <a:spcPts val="4200"/>
              </a:lnSpc>
              <a:spcBef>
                <a:spcPct val="0"/>
              </a:spcBef>
            </a:pPr>
            <a:r>
              <a:rPr lang="en-US" sz="3000">
                <a:solidFill>
                  <a:srgbClr val="000000"/>
                </a:solidFill>
                <a:latin typeface="Arimo"/>
              </a:rPr>
              <a:t>analysis helps businesses stay responsive to customer needs and competitive in their markets</a:t>
            </a:r>
          </a:p>
        </p:txBody>
      </p:sp>
      <p:sp>
        <p:nvSpPr>
          <p:cNvPr name="TextBox 3" id="3"/>
          <p:cNvSpPr txBox="true"/>
          <p:nvPr/>
        </p:nvSpPr>
        <p:spPr>
          <a:xfrm rot="0">
            <a:off x="0" y="678748"/>
            <a:ext cx="17803177"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Introduction</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00756" y="819150"/>
            <a:ext cx="6886487"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RESULTS</a:t>
            </a:r>
          </a:p>
        </p:txBody>
      </p:sp>
      <p:sp>
        <p:nvSpPr>
          <p:cNvPr name="TextBox 3" id="3"/>
          <p:cNvSpPr txBox="true"/>
          <p:nvPr/>
        </p:nvSpPr>
        <p:spPr>
          <a:xfrm rot="0">
            <a:off x="1028700" y="3964635"/>
            <a:ext cx="16230600" cy="2668391"/>
          </a:xfrm>
          <a:prstGeom prst="rect">
            <a:avLst/>
          </a:prstGeom>
        </p:spPr>
        <p:txBody>
          <a:bodyPr anchor="t" rtlCol="false" tIns="0" lIns="0" bIns="0" rIns="0">
            <a:spAutoFit/>
          </a:bodyPr>
          <a:lstStyle/>
          <a:p>
            <a:pPr algn="ctr">
              <a:lnSpc>
                <a:spcPts val="3073"/>
              </a:lnSpc>
              <a:spcBef>
                <a:spcPct val="0"/>
              </a:spcBef>
            </a:pPr>
            <a:r>
              <a:rPr lang="en-US" sz="2195">
                <a:solidFill>
                  <a:srgbClr val="000000"/>
                </a:solidFill>
                <a:latin typeface="Arimo"/>
              </a:rPr>
              <a:t>While </a:t>
            </a:r>
            <a:r>
              <a:rPr lang="en-US" sz="2195">
                <a:solidFill>
                  <a:srgbClr val="000000"/>
                </a:solidFill>
                <a:latin typeface="Arimo"/>
              </a:rPr>
              <a:t>evaluating the performance of our project, we employed several key metrics including precision, recall, F1 score, accuracy, and visual aids such as heatmaps, loss-epoch graphs, and accuracy-epoch graphs. Precision measures the accuracy of positive predictions, recall measures the ability to find all positive instances, and F1 score is the harmonic mean of precision and recall, providing a balance between them. Accuracy represents the overall correctness of the model's predictions. Additionally, the heatmap visualizations offered insights into the model's decision-making process, while the loss-epoch and accuracy-epoch graphs depicted the convergence behavior and performance trends over training epochs. These comprehensive metrics and visualizations allowed us to thoroughly assess the effectiveness and robustness of our project's implementation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450641"/>
            <a:ext cx="8981557" cy="3385718"/>
          </a:xfrm>
          <a:custGeom>
            <a:avLst/>
            <a:gdLst/>
            <a:ahLst/>
            <a:cxnLst/>
            <a:rect r="r" b="b" t="t" l="l"/>
            <a:pathLst>
              <a:path h="3385718" w="8981557">
                <a:moveTo>
                  <a:pt x="0" y="0"/>
                </a:moveTo>
                <a:lnTo>
                  <a:pt x="8981557" y="0"/>
                </a:lnTo>
                <a:lnTo>
                  <a:pt x="8981557" y="3385718"/>
                </a:lnTo>
                <a:lnTo>
                  <a:pt x="0" y="3385718"/>
                </a:lnTo>
                <a:lnTo>
                  <a:pt x="0" y="0"/>
                </a:lnTo>
                <a:close/>
              </a:path>
            </a:pathLst>
          </a:custGeom>
          <a:blipFill>
            <a:blip r:embed="rId2"/>
            <a:stretch>
              <a:fillRect l="0" t="0" r="0" b="0"/>
            </a:stretch>
          </a:blipFill>
        </p:spPr>
      </p:sp>
      <p:sp>
        <p:nvSpPr>
          <p:cNvPr name="Freeform 3" id="3"/>
          <p:cNvSpPr/>
          <p:nvPr/>
        </p:nvSpPr>
        <p:spPr>
          <a:xfrm flipH="false" flipV="false" rot="0">
            <a:off x="10273369" y="1480133"/>
            <a:ext cx="7354915" cy="7326735"/>
          </a:xfrm>
          <a:custGeom>
            <a:avLst/>
            <a:gdLst/>
            <a:ahLst/>
            <a:cxnLst/>
            <a:rect r="r" b="b" t="t" l="l"/>
            <a:pathLst>
              <a:path h="7326735" w="7354915">
                <a:moveTo>
                  <a:pt x="0" y="0"/>
                </a:moveTo>
                <a:lnTo>
                  <a:pt x="7354915" y="0"/>
                </a:lnTo>
                <a:lnTo>
                  <a:pt x="7354915" y="7326734"/>
                </a:lnTo>
                <a:lnTo>
                  <a:pt x="0" y="7326734"/>
                </a:lnTo>
                <a:lnTo>
                  <a:pt x="0" y="0"/>
                </a:lnTo>
                <a:close/>
              </a:path>
            </a:pathLst>
          </a:custGeom>
          <a:blipFill>
            <a:blip r:embed="rId3"/>
            <a:stretch>
              <a:fillRect l="0" t="0" r="0" b="0"/>
            </a:stretch>
          </a:blipFill>
        </p:spPr>
      </p:sp>
      <p:sp>
        <p:nvSpPr>
          <p:cNvPr name="TextBox 4" id="4"/>
          <p:cNvSpPr txBox="true"/>
          <p:nvPr/>
        </p:nvSpPr>
        <p:spPr>
          <a:xfrm rot="0">
            <a:off x="274141" y="975625"/>
            <a:ext cx="7454564"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Results of LSTM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52636" y="3030170"/>
            <a:ext cx="9550999" cy="3924836"/>
          </a:xfrm>
          <a:custGeom>
            <a:avLst/>
            <a:gdLst/>
            <a:ahLst/>
            <a:cxnLst/>
            <a:rect r="r" b="b" t="t" l="l"/>
            <a:pathLst>
              <a:path h="3924836" w="9550999">
                <a:moveTo>
                  <a:pt x="0" y="0"/>
                </a:moveTo>
                <a:lnTo>
                  <a:pt x="9551000" y="0"/>
                </a:lnTo>
                <a:lnTo>
                  <a:pt x="9551000" y="3924836"/>
                </a:lnTo>
                <a:lnTo>
                  <a:pt x="0" y="3924836"/>
                </a:lnTo>
                <a:lnTo>
                  <a:pt x="0" y="0"/>
                </a:lnTo>
                <a:close/>
              </a:path>
            </a:pathLst>
          </a:custGeom>
          <a:blipFill>
            <a:blip r:embed="rId2"/>
            <a:stretch>
              <a:fillRect l="0" t="0" r="-790" b="0"/>
            </a:stretch>
          </a:blipFill>
        </p:spPr>
      </p:sp>
      <p:sp>
        <p:nvSpPr>
          <p:cNvPr name="Freeform 3" id="3"/>
          <p:cNvSpPr/>
          <p:nvPr/>
        </p:nvSpPr>
        <p:spPr>
          <a:xfrm flipH="false" flipV="false" rot="0">
            <a:off x="10403636" y="1329221"/>
            <a:ext cx="7354915" cy="7326735"/>
          </a:xfrm>
          <a:custGeom>
            <a:avLst/>
            <a:gdLst/>
            <a:ahLst/>
            <a:cxnLst/>
            <a:rect r="r" b="b" t="t" l="l"/>
            <a:pathLst>
              <a:path h="7326735" w="7354915">
                <a:moveTo>
                  <a:pt x="0" y="0"/>
                </a:moveTo>
                <a:lnTo>
                  <a:pt x="7354914" y="0"/>
                </a:lnTo>
                <a:lnTo>
                  <a:pt x="7354914" y="7326735"/>
                </a:lnTo>
                <a:lnTo>
                  <a:pt x="0" y="7326735"/>
                </a:lnTo>
                <a:lnTo>
                  <a:pt x="0" y="0"/>
                </a:lnTo>
                <a:close/>
              </a:path>
            </a:pathLst>
          </a:custGeom>
          <a:blipFill>
            <a:blip r:embed="rId3"/>
            <a:stretch>
              <a:fillRect l="0" t="0" r="0" b="0"/>
            </a:stretch>
          </a:blipFill>
        </p:spPr>
      </p:sp>
      <p:sp>
        <p:nvSpPr>
          <p:cNvPr name="TextBox 4" id="4"/>
          <p:cNvSpPr txBox="true"/>
          <p:nvPr/>
        </p:nvSpPr>
        <p:spPr>
          <a:xfrm rot="0">
            <a:off x="0" y="923925"/>
            <a:ext cx="7454564"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Results of CNN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58324" y="1646716"/>
            <a:ext cx="13171353" cy="6993569"/>
          </a:xfrm>
          <a:custGeom>
            <a:avLst/>
            <a:gdLst/>
            <a:ahLst/>
            <a:cxnLst/>
            <a:rect r="r" b="b" t="t" l="l"/>
            <a:pathLst>
              <a:path h="6993569" w="13171353">
                <a:moveTo>
                  <a:pt x="0" y="0"/>
                </a:moveTo>
                <a:lnTo>
                  <a:pt x="13171352" y="0"/>
                </a:lnTo>
                <a:lnTo>
                  <a:pt x="13171352" y="6993568"/>
                </a:lnTo>
                <a:lnTo>
                  <a:pt x="0" y="6993568"/>
                </a:lnTo>
                <a:lnTo>
                  <a:pt x="0" y="0"/>
                </a:lnTo>
                <a:close/>
              </a:path>
            </a:pathLst>
          </a:custGeom>
          <a:blipFill>
            <a:blip r:embed="rId2"/>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58324" y="1646716"/>
            <a:ext cx="13171353" cy="6993569"/>
          </a:xfrm>
          <a:custGeom>
            <a:avLst/>
            <a:gdLst/>
            <a:ahLst/>
            <a:cxnLst/>
            <a:rect r="r" b="b" t="t" l="l"/>
            <a:pathLst>
              <a:path h="6993569" w="13171353">
                <a:moveTo>
                  <a:pt x="0" y="0"/>
                </a:moveTo>
                <a:lnTo>
                  <a:pt x="13171352" y="0"/>
                </a:lnTo>
                <a:lnTo>
                  <a:pt x="13171352" y="6993568"/>
                </a:lnTo>
                <a:lnTo>
                  <a:pt x="0" y="6993568"/>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88163" y="257305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49495" y="2515908"/>
            <a:ext cx="7394505" cy="429704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Arimo Bold"/>
              </a:rPr>
              <a:t>In BERT evaluation we faced unexpected results. </a:t>
            </a:r>
            <a:r>
              <a:rPr lang="en-US" sz="2199">
                <a:solidFill>
                  <a:srgbClr val="000000"/>
                </a:solidFill>
                <a:latin typeface="Arimo Bold"/>
              </a:rPr>
              <a:t>We got negative loss value , which might indicate that  something unusual is happening in your training process, possibly an issue with the scale of our loss or a problem with our network's architecture or training setup. Binary Accuracy is 0.0768, which is quite low, indicating that the model's predictions are not very accurate. Precision at recall 1 specifically measures precision when recall is at its maximum. A precision of 0.9023 here suggests that when the model does make a positive prediction, it's correct about 90% of the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44924" y="4651630"/>
            <a:ext cx="6680976" cy="5035911"/>
          </a:xfrm>
          <a:custGeom>
            <a:avLst/>
            <a:gdLst/>
            <a:ahLst/>
            <a:cxnLst/>
            <a:rect r="r" b="b" t="t" l="l"/>
            <a:pathLst>
              <a:path h="5035911" w="6680976">
                <a:moveTo>
                  <a:pt x="0" y="0"/>
                </a:moveTo>
                <a:lnTo>
                  <a:pt x="6680976" y="0"/>
                </a:lnTo>
                <a:lnTo>
                  <a:pt x="6680976" y="5035911"/>
                </a:lnTo>
                <a:lnTo>
                  <a:pt x="0" y="5035911"/>
                </a:lnTo>
                <a:lnTo>
                  <a:pt x="0" y="0"/>
                </a:lnTo>
                <a:close/>
              </a:path>
            </a:pathLst>
          </a:custGeom>
          <a:blipFill>
            <a:blip r:embed="rId2"/>
            <a:stretch>
              <a:fillRect l="0" t="0" r="0" b="0"/>
            </a:stretch>
          </a:blipFill>
        </p:spPr>
      </p:sp>
      <p:sp>
        <p:nvSpPr>
          <p:cNvPr name="TextBox 3" id="3"/>
          <p:cNvSpPr txBox="true"/>
          <p:nvPr/>
        </p:nvSpPr>
        <p:spPr>
          <a:xfrm rot="0">
            <a:off x="6153108" y="404875"/>
            <a:ext cx="5517356"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DATASET</a:t>
            </a:r>
          </a:p>
        </p:txBody>
      </p:sp>
      <p:sp>
        <p:nvSpPr>
          <p:cNvPr name="TextBox 4" id="4"/>
          <p:cNvSpPr txBox="true"/>
          <p:nvPr/>
        </p:nvSpPr>
        <p:spPr>
          <a:xfrm rot="0">
            <a:off x="1028700" y="2326260"/>
            <a:ext cx="16230600" cy="1953895"/>
          </a:xfrm>
          <a:prstGeom prst="rect">
            <a:avLst/>
          </a:prstGeom>
        </p:spPr>
        <p:txBody>
          <a:bodyPr anchor="t" rtlCol="false" tIns="0" lIns="0" bIns="0" rIns="0">
            <a:spAutoFit/>
          </a:bodyPr>
          <a:lstStyle/>
          <a:p>
            <a:pPr algn="ctr">
              <a:lnSpc>
                <a:spcPts val="3079"/>
              </a:lnSpc>
            </a:pPr>
            <a:r>
              <a:rPr lang="en-US" sz="2199">
                <a:solidFill>
                  <a:srgbClr val="000000"/>
                </a:solidFill>
                <a:latin typeface="Arimo"/>
              </a:rPr>
              <a:t>We used Google Local Data (2021) on our project. This Dataset contains review information on Google map (ratings, text, images, etc.), business metadata (address, geographical info, descriptions, category information, price, open hours, and MISC info), and links (relative businesses) up to Sep 2021 in the United States. It contains 666M review from 113M user for 5M business.  Because of dataset size we decided to use only small subset of it.  In first step we download the review of Kansas that contains 3M row. After few experiment dataset size was still huge for our environment so we  decided to take 30% using stratified train test split.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09712" y="2524467"/>
            <a:ext cx="5868576" cy="4378144"/>
          </a:xfrm>
          <a:custGeom>
            <a:avLst/>
            <a:gdLst/>
            <a:ahLst/>
            <a:cxnLst/>
            <a:rect r="r" b="b" t="t" l="l"/>
            <a:pathLst>
              <a:path h="4378144" w="5868576">
                <a:moveTo>
                  <a:pt x="0" y="0"/>
                </a:moveTo>
                <a:lnTo>
                  <a:pt x="5868576" y="0"/>
                </a:lnTo>
                <a:lnTo>
                  <a:pt x="5868576" y="4378144"/>
                </a:lnTo>
                <a:lnTo>
                  <a:pt x="0" y="4378144"/>
                </a:lnTo>
                <a:lnTo>
                  <a:pt x="0" y="0"/>
                </a:lnTo>
                <a:close/>
              </a:path>
            </a:pathLst>
          </a:custGeom>
          <a:blipFill>
            <a:blip r:embed="rId2"/>
            <a:stretch>
              <a:fillRect l="0" t="0" r="0" b="0"/>
            </a:stretch>
          </a:blipFill>
        </p:spPr>
      </p:sp>
      <p:sp>
        <p:nvSpPr>
          <p:cNvPr name="TextBox 3" id="3"/>
          <p:cNvSpPr txBox="true"/>
          <p:nvPr/>
        </p:nvSpPr>
        <p:spPr>
          <a:xfrm rot="0">
            <a:off x="1028700" y="1482420"/>
            <a:ext cx="16230600" cy="782320"/>
          </a:xfrm>
          <a:prstGeom prst="rect">
            <a:avLst/>
          </a:prstGeom>
        </p:spPr>
        <p:txBody>
          <a:bodyPr anchor="t" rtlCol="false" tIns="0" lIns="0" bIns="0" rIns="0">
            <a:spAutoFit/>
          </a:bodyPr>
          <a:lstStyle/>
          <a:p>
            <a:pPr algn="l">
              <a:lnSpc>
                <a:spcPts val="3079"/>
              </a:lnSpc>
            </a:pPr>
            <a:r>
              <a:rPr lang="en-US" sz="2199">
                <a:solidFill>
                  <a:srgbClr val="000000"/>
                </a:solidFill>
                <a:latin typeface="Arimo"/>
              </a:rPr>
              <a:t>We categorize reviews into three sentiments: negative (ratings lower than 3), neutral (ratings equal to 3), and positive (ratings higher than 3).</a:t>
            </a:r>
          </a:p>
        </p:txBody>
      </p:sp>
      <p:sp>
        <p:nvSpPr>
          <p:cNvPr name="TextBox 4" id="4"/>
          <p:cNvSpPr txBox="true"/>
          <p:nvPr/>
        </p:nvSpPr>
        <p:spPr>
          <a:xfrm rot="0">
            <a:off x="1028700" y="7616058"/>
            <a:ext cx="16230600" cy="391795"/>
          </a:xfrm>
          <a:prstGeom prst="rect">
            <a:avLst/>
          </a:prstGeom>
        </p:spPr>
        <p:txBody>
          <a:bodyPr anchor="t" rtlCol="false" tIns="0" lIns="0" bIns="0" rIns="0">
            <a:spAutoFit/>
          </a:bodyPr>
          <a:lstStyle/>
          <a:p>
            <a:pPr algn="l">
              <a:lnSpc>
                <a:spcPts val="3079"/>
              </a:lnSpc>
            </a:pPr>
            <a:r>
              <a:rPr lang="en-US" sz="2199">
                <a:solidFill>
                  <a:srgbClr val="000000"/>
                </a:solidFill>
                <a:latin typeface="Arimo"/>
              </a:rPr>
              <a:t>We divide the dataset into three parts: 80% for training, 10% for validation, and 10% for testing.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45382" y="1028700"/>
            <a:ext cx="12918579" cy="3255620"/>
          </a:xfrm>
          <a:custGeom>
            <a:avLst/>
            <a:gdLst/>
            <a:ahLst/>
            <a:cxnLst/>
            <a:rect r="r" b="b" t="t" l="l"/>
            <a:pathLst>
              <a:path h="3255620" w="12918579">
                <a:moveTo>
                  <a:pt x="0" y="0"/>
                </a:moveTo>
                <a:lnTo>
                  <a:pt x="12918579" y="0"/>
                </a:lnTo>
                <a:lnTo>
                  <a:pt x="12918579" y="3255620"/>
                </a:lnTo>
                <a:lnTo>
                  <a:pt x="0" y="3255620"/>
                </a:lnTo>
                <a:lnTo>
                  <a:pt x="0" y="0"/>
                </a:lnTo>
                <a:close/>
              </a:path>
            </a:pathLst>
          </a:custGeom>
          <a:blipFill>
            <a:blip r:embed="rId2"/>
            <a:stretch>
              <a:fillRect l="0" t="0" r="0" b="0"/>
            </a:stretch>
          </a:blipFill>
        </p:spPr>
      </p:sp>
      <p:sp>
        <p:nvSpPr>
          <p:cNvPr name="Freeform 3" id="3"/>
          <p:cNvSpPr/>
          <p:nvPr/>
        </p:nvSpPr>
        <p:spPr>
          <a:xfrm flipH="false" flipV="false" rot="0">
            <a:off x="2545382" y="5143500"/>
            <a:ext cx="12918579" cy="3255620"/>
          </a:xfrm>
          <a:custGeom>
            <a:avLst/>
            <a:gdLst/>
            <a:ahLst/>
            <a:cxnLst/>
            <a:rect r="r" b="b" t="t" l="l"/>
            <a:pathLst>
              <a:path h="3255620" w="12918579">
                <a:moveTo>
                  <a:pt x="0" y="0"/>
                </a:moveTo>
                <a:lnTo>
                  <a:pt x="12918579" y="0"/>
                </a:lnTo>
                <a:lnTo>
                  <a:pt x="12918579" y="3255620"/>
                </a:lnTo>
                <a:lnTo>
                  <a:pt x="0" y="3255620"/>
                </a:lnTo>
                <a:lnTo>
                  <a:pt x="0" y="0"/>
                </a:lnTo>
                <a:close/>
              </a:path>
            </a:pathLst>
          </a:custGeom>
          <a:blipFill>
            <a:blip r:embed="rId3"/>
            <a:stretch>
              <a:fillRect l="0" t="0" r="0" b="0"/>
            </a:stretch>
          </a:blipFill>
        </p:spPr>
      </p:sp>
      <p:sp>
        <p:nvSpPr>
          <p:cNvPr name="TextBox 4" id="4"/>
          <p:cNvSpPr txBox="true"/>
          <p:nvPr/>
        </p:nvSpPr>
        <p:spPr>
          <a:xfrm rot="0">
            <a:off x="3976935" y="4419910"/>
            <a:ext cx="2836545" cy="27622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Arimo Bold"/>
              </a:rPr>
              <a:t>Most frequent words in 1 rating</a:t>
            </a:r>
          </a:p>
        </p:txBody>
      </p:sp>
      <p:sp>
        <p:nvSpPr>
          <p:cNvPr name="TextBox 5" id="5"/>
          <p:cNvSpPr txBox="true"/>
          <p:nvPr/>
        </p:nvSpPr>
        <p:spPr>
          <a:xfrm rot="0">
            <a:off x="11129121" y="4419910"/>
            <a:ext cx="2836545" cy="27622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Arimo Bold"/>
              </a:rPr>
              <a:t>Most frequent words in 2 rating</a:t>
            </a:r>
          </a:p>
        </p:txBody>
      </p:sp>
      <p:sp>
        <p:nvSpPr>
          <p:cNvPr name="TextBox 6" id="6"/>
          <p:cNvSpPr txBox="true"/>
          <p:nvPr/>
        </p:nvSpPr>
        <p:spPr>
          <a:xfrm rot="0">
            <a:off x="3976935" y="8532470"/>
            <a:ext cx="2836545" cy="27622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Arimo Bold"/>
              </a:rPr>
              <a:t>Most frequent words in 3 rating</a:t>
            </a:r>
          </a:p>
        </p:txBody>
      </p:sp>
      <p:sp>
        <p:nvSpPr>
          <p:cNvPr name="TextBox 7" id="7"/>
          <p:cNvSpPr txBox="true"/>
          <p:nvPr/>
        </p:nvSpPr>
        <p:spPr>
          <a:xfrm rot="0">
            <a:off x="11129121" y="8532470"/>
            <a:ext cx="2836545" cy="27622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Arimo Bold"/>
              </a:rPr>
              <a:t>Most frequent words in 4 rating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059994"/>
            <a:ext cx="16230600" cy="130810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For our project we employed pre-trained transforemer-based BERT (Bidirectional Encoder Representations from Transformers). We employed BERT to subset of Google Local Data (2021). After BERT we trained one LSTM model and one CNN model on our dataset too. </a:t>
            </a:r>
          </a:p>
        </p:txBody>
      </p:sp>
      <p:sp>
        <p:nvSpPr>
          <p:cNvPr name="TextBox 3" id="3"/>
          <p:cNvSpPr txBox="true"/>
          <p:nvPr/>
        </p:nvSpPr>
        <p:spPr>
          <a:xfrm rot="0">
            <a:off x="5870688" y="819150"/>
            <a:ext cx="6546623" cy="1604644"/>
          </a:xfrm>
          <a:prstGeom prst="rect">
            <a:avLst/>
          </a:prstGeom>
        </p:spPr>
        <p:txBody>
          <a:bodyPr anchor="t" rtlCol="false" tIns="0" lIns="0" bIns="0" rIns="0">
            <a:spAutoFit/>
          </a:bodyPr>
          <a:lstStyle/>
          <a:p>
            <a:pPr algn="ctr">
              <a:lnSpc>
                <a:spcPts val="12880"/>
              </a:lnSpc>
            </a:pPr>
            <a:r>
              <a:rPr lang="en-US" sz="9200">
                <a:solidFill>
                  <a:srgbClr val="000000"/>
                </a:solidFill>
                <a:latin typeface="Arimo Bold"/>
              </a:rPr>
              <a:t>METHOD</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23925"/>
            <a:ext cx="2101691" cy="904240"/>
          </a:xfrm>
          <a:prstGeom prst="rect">
            <a:avLst/>
          </a:prstGeom>
        </p:spPr>
        <p:txBody>
          <a:bodyPr anchor="t" rtlCol="false" tIns="0" lIns="0" bIns="0" rIns="0">
            <a:spAutoFit/>
          </a:bodyPr>
          <a:lstStyle/>
          <a:p>
            <a:pPr algn="ctr">
              <a:lnSpc>
                <a:spcPts val="7279"/>
              </a:lnSpc>
            </a:pPr>
            <a:r>
              <a:rPr lang="en-US" sz="5199">
                <a:solidFill>
                  <a:srgbClr val="000000"/>
                </a:solidFill>
                <a:latin typeface="DejaVu Serif Bold"/>
              </a:rPr>
              <a:t>BERT</a:t>
            </a:r>
          </a:p>
        </p:txBody>
      </p:sp>
      <p:sp>
        <p:nvSpPr>
          <p:cNvPr name="TextBox 3" id="3"/>
          <p:cNvSpPr txBox="true"/>
          <p:nvPr/>
        </p:nvSpPr>
        <p:spPr>
          <a:xfrm rot="0">
            <a:off x="1028700" y="3900637"/>
            <a:ext cx="16230600" cy="306070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BERT (Bidirectional Encoder Representations from Transformers) is a cutting-edge natural language processing model developed by Google. Unlike previous models that read text sequentially, BERT is designed to understand language contextually by considering the full context of a word by analyzing the words that come before and after it. This bidirectional approach allows BERT to capture nuances in language structure and meaning, making it highly effective for a wide range of NLP tasks such as sentiment analysis, language translation, and question answering. BERT has achieved remarkable results in various benchmarks and has become a foundational model in the field of natural language 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3729" y="-1657538"/>
            <a:ext cx="19405934" cy="10915838"/>
          </a:xfrm>
          <a:custGeom>
            <a:avLst/>
            <a:gdLst/>
            <a:ahLst/>
            <a:cxnLst/>
            <a:rect r="r" b="b" t="t" l="l"/>
            <a:pathLst>
              <a:path h="10915838" w="19405934">
                <a:moveTo>
                  <a:pt x="0" y="0"/>
                </a:moveTo>
                <a:lnTo>
                  <a:pt x="19405933" y="0"/>
                </a:lnTo>
                <a:lnTo>
                  <a:pt x="19405933" y="10915838"/>
                </a:lnTo>
                <a:lnTo>
                  <a:pt x="0" y="10915838"/>
                </a:lnTo>
                <a:lnTo>
                  <a:pt x="0" y="0"/>
                </a:lnTo>
                <a:close/>
              </a:path>
            </a:pathLst>
          </a:custGeom>
          <a:blipFill>
            <a:blip r:embed="rId2"/>
            <a:stretch>
              <a:fillRect l="0" t="0" r="0" b="0"/>
            </a:stretch>
          </a:blipFill>
        </p:spPr>
      </p:sp>
      <p:sp>
        <p:nvSpPr>
          <p:cNvPr name="TextBox 3" id="3"/>
          <p:cNvSpPr txBox="true"/>
          <p:nvPr/>
        </p:nvSpPr>
        <p:spPr>
          <a:xfrm rot="0">
            <a:off x="9139238" y="4236403"/>
            <a:ext cx="9525" cy="1604644"/>
          </a:xfrm>
          <a:prstGeom prst="rect">
            <a:avLst/>
          </a:prstGeom>
        </p:spPr>
        <p:txBody>
          <a:bodyPr anchor="t" rtlCol="false" tIns="0" lIns="0" bIns="0" rIns="0">
            <a:spAutoFit/>
          </a:bodyPr>
          <a:lstStyle/>
          <a:p>
            <a:pPr algn="ctr">
              <a:lnSpc>
                <a:spcPts val="12880"/>
              </a:lnSpc>
            </a:pPr>
          </a:p>
        </p:txBody>
      </p:sp>
      <p:sp>
        <p:nvSpPr>
          <p:cNvPr name="TextBox 4" id="4"/>
          <p:cNvSpPr txBox="true"/>
          <p:nvPr/>
        </p:nvSpPr>
        <p:spPr>
          <a:xfrm rot="0">
            <a:off x="4171071" y="6338882"/>
            <a:ext cx="9955383" cy="43180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In first experiment we follow the given architecture above.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75377" y="1600577"/>
            <a:ext cx="11651077" cy="5831891"/>
          </a:xfrm>
          <a:custGeom>
            <a:avLst/>
            <a:gdLst/>
            <a:ahLst/>
            <a:cxnLst/>
            <a:rect r="r" b="b" t="t" l="l"/>
            <a:pathLst>
              <a:path h="5831891" w="11651077">
                <a:moveTo>
                  <a:pt x="0" y="0"/>
                </a:moveTo>
                <a:lnTo>
                  <a:pt x="11651077" y="0"/>
                </a:lnTo>
                <a:lnTo>
                  <a:pt x="11651077" y="5831891"/>
                </a:lnTo>
                <a:lnTo>
                  <a:pt x="0" y="5831891"/>
                </a:lnTo>
                <a:lnTo>
                  <a:pt x="0" y="0"/>
                </a:lnTo>
                <a:close/>
              </a:path>
            </a:pathLst>
          </a:custGeom>
          <a:blipFill>
            <a:blip r:embed="rId2"/>
            <a:stretch>
              <a:fillRect l="0" t="0" r="0" b="0"/>
            </a:stretch>
          </a:blipFill>
        </p:spPr>
      </p:sp>
      <p:sp>
        <p:nvSpPr>
          <p:cNvPr name="TextBox 3" id="3"/>
          <p:cNvSpPr txBox="true"/>
          <p:nvPr/>
        </p:nvSpPr>
        <p:spPr>
          <a:xfrm rot="0">
            <a:off x="2575377" y="7852887"/>
            <a:ext cx="6568623" cy="431800"/>
          </a:xfrm>
          <a:prstGeom prst="rect">
            <a:avLst/>
          </a:prstGeom>
        </p:spPr>
        <p:txBody>
          <a:bodyPr anchor="t" rtlCol="false" tIns="0" lIns="0" bIns="0" rIns="0">
            <a:spAutoFit/>
          </a:bodyPr>
          <a:lstStyle/>
          <a:p>
            <a:pPr algn="ctr">
              <a:lnSpc>
                <a:spcPts val="3499"/>
              </a:lnSpc>
            </a:pPr>
            <a:r>
              <a:rPr lang="en-US" sz="2499">
                <a:solidFill>
                  <a:srgbClr val="000000"/>
                </a:solidFill>
                <a:latin typeface="Arimo"/>
              </a:rPr>
              <a:t>our max length of tokens is 150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DAGFSOINm2w</dc:identifier>
  <dcterms:modified xsi:type="dcterms:W3CDTF">2011-08-01T06:04:30Z</dcterms:modified>
  <cp:revision>1</cp:revision>
  <dc:title>Bir başlık ekleyin</dc:title>
</cp:coreProperties>
</file>