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40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tr-TR"/>
              <a:t>Asıl başlık stilini düzenlemek için tıklayın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67F45AC6-C491-4585-A584-9CE2AF7D5500}" type="datetime1">
              <a:rPr lang="en-US" smtClean="0"/>
              <a:t>8/22/2024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5910094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Char"/>
      </p:transition>
    </mc:Choice>
    <mc:Fallback>
      <p:transition spd="slow">
        <p:fad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67F45AC6-C491-4585-A584-9CE2AF7D5500}" type="datetime1">
              <a:rPr lang="en-US" smtClean="0"/>
              <a:t>8/22/2024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0574477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Char"/>
      </p:transition>
    </mc:Choice>
    <mc:Fallback>
      <p:transition spd="slow">
        <p:fad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tr-TR"/>
              <a:t>Asıl başlık stilini düzenlemek için tıklayın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67F45AC6-C491-4585-A584-9CE2AF7D5500}" type="datetime1">
              <a:rPr lang="en-US" smtClean="0"/>
              <a:t>8/22/2024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2884995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Char"/>
      </p:transition>
    </mc:Choice>
    <mc:Fallback>
      <p:transition spd="slow">
        <p:fade/>
      </p:transition>
    </mc:Fallback>
  </mc:AlternateContent>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tr-TR"/>
              <a:t>Asıl başlık stilini düzenlemek için tıklayın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tr-TR"/>
              <a:t>Asıl metin stillerini düzenlemek için tıklayın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67F45AC6-C491-4585-A584-9CE2AF7D5500}" type="datetime1">
              <a:rPr lang="en-US" smtClean="0"/>
              <a:t>8/22/2024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119760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Char"/>
      </p:transition>
    </mc:Choice>
    <mc:Fallback>
      <p:transition spd="slow">
        <p:fade/>
      </p:transition>
    </mc:Fallback>
  </mc:AlternateContent>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67F45AC6-C491-4585-A584-9CE2AF7D5500}" type="datetime1">
              <a:rPr lang="en-US" smtClean="0"/>
              <a:t>8/22/2024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1545809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Char"/>
      </p:transition>
    </mc:Choice>
    <mc:Fallback>
      <p:transition spd="slow">
        <p:fade/>
      </p:transition>
    </mc:Fallback>
  </mc:AlternateContent>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7F45AC6-C491-4585-A584-9CE2AF7D5500}" type="datetime1">
              <a:rPr lang="en-US" smtClean="0"/>
              <a:t>8/22/2024</a:t>
            </a:fld>
            <a:endParaRPr lang="en-US"/>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9292516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Char"/>
      </p:transition>
    </mc:Choice>
    <mc:Fallback>
      <p:transition spd="slow">
        <p:fade/>
      </p:transition>
    </mc:Fallback>
  </mc:AlternateContent>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7F45AC6-C491-4585-A584-9CE2AF7D5500}" type="datetime1">
              <a:rPr lang="en-US" smtClean="0"/>
              <a:t>8/22/2024</a:t>
            </a:fld>
            <a:endParaRPr lang="en-US"/>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7152775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Char"/>
      </p:transition>
    </mc:Choice>
    <mc:Fallback>
      <p:transition spd="slow">
        <p:fade/>
      </p:transition>
    </mc:Fallback>
  </mc:AlternateContent>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nchorCtr="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7F45AC6-C491-4585-A584-9CE2AF7D5500}" type="datetime1">
              <a:rPr lang="en-US" smtClean="0"/>
              <a:t>8/22/2024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2843067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Char"/>
      </p:transition>
    </mc:Choice>
    <mc:Fallback>
      <p:transition spd="slow">
        <p:fade/>
      </p:transition>
    </mc:Fallback>
  </mc:AlternateContent>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7F45AC6-C491-4585-A584-9CE2AF7D5500}" type="datetime1">
              <a:rPr lang="en-US" smtClean="0"/>
              <a:t>8/22/2024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5690853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Char"/>
      </p:transition>
    </mc:Choice>
    <mc:Fallback>
      <p:transition spd="slow">
        <p:fade/>
      </p:transition>
    </mc:Fallback>
  </mc:AlternateContent>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3"/>
          <p:cNvSpPr>
            <a:spLocks noGrp="1"/>
          </p:cNvSpPr>
          <p:nvPr>
            <p:ph type="dt" sz="half" idx="10"/>
          </p:nvPr>
        </p:nvSpPr>
        <p:spPr/>
        <p:txBody>
          <a:bodyPr/>
          <a:lstStyle/>
          <a:p>
            <a:fld id="{67F45AC6-C491-4585-A584-9CE2AF7D5500}" type="datetime1">
              <a:rPr lang="en-US" smtClean="0"/>
              <a:t>8/22/2024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3681011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Char"/>
      </p:transition>
    </mc:Choice>
    <mc:Fallback>
      <p:transition spd="slow">
        <p:fade/>
      </p:transition>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67F45AC6-C491-4585-A584-9CE2AF7D5500}" type="datetime1">
              <a:rPr lang="en-US" smtClean="0"/>
              <a:t>8/22/2024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6023205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Char"/>
      </p:transition>
    </mc:Choice>
    <mc:Fallback>
      <p:transition spd="slow">
        <p:fade/>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67F45AC6-C491-4585-A584-9CE2AF7D5500}" type="datetime1">
              <a:rPr lang="en-US" smtClean="0"/>
              <a:t>8/22/2024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1673031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Char"/>
      </p:transition>
    </mc:Choice>
    <mc:Fallback>
      <p:transition spd="slow">
        <p:fade/>
      </p:transition>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67F45AC6-C491-4585-A584-9CE2AF7D5500}" type="datetime1">
              <a:rPr lang="en-US" smtClean="0"/>
              <a:t>8/22/2024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425955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Char"/>
      </p:transition>
    </mc:Choice>
    <mc:Fallback>
      <p:transition spd="slow">
        <p:fade/>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7" name="Date Placeholder 2"/>
          <p:cNvSpPr>
            <a:spLocks noGrp="1"/>
          </p:cNvSpPr>
          <p:nvPr>
            <p:ph type="dt" sz="half" idx="10"/>
          </p:nvPr>
        </p:nvSpPr>
        <p:spPr/>
        <p:txBody>
          <a:bodyPr/>
          <a:lstStyle/>
          <a:p>
            <a:fld id="{67F45AC6-C491-4585-A584-9CE2AF7D5500}" type="datetime1">
              <a:rPr lang="en-US" smtClean="0"/>
              <a:t>8/22/2024</a:t>
            </a:fld>
            <a:endParaRPr lang="en-US"/>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1534927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Char"/>
      </p:transition>
    </mc:Choice>
    <mc:Fallback>
      <p:transition spd="slow">
        <p:fade/>
      </p:transition>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7F45AC6-C491-4585-A584-9CE2AF7D5500}" type="datetime1">
              <a:rPr lang="en-US" smtClean="0"/>
              <a:t>8/22/2024</a:t>
            </a:fld>
            <a:endParaRPr lang="en-US"/>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9371327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Char"/>
      </p:transition>
    </mc:Choice>
    <mc:Fallback>
      <p:transition spd="slow">
        <p:fade/>
      </p:transition>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7" name="Date Placeholder 4"/>
          <p:cNvSpPr>
            <a:spLocks noGrp="1"/>
          </p:cNvSpPr>
          <p:nvPr>
            <p:ph type="dt" sz="half" idx="10"/>
          </p:nvPr>
        </p:nvSpPr>
        <p:spPr/>
        <p:txBody>
          <a:bodyPr/>
          <a:lstStyle/>
          <a:p>
            <a:fld id="{67F45AC6-C491-4585-A584-9CE2AF7D5500}" type="datetime1">
              <a:rPr lang="en-US" smtClean="0"/>
              <a:t>8/22/2024</a:t>
            </a:fld>
            <a:endParaRPr lang="en-US"/>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6427795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Char"/>
      </p:transition>
    </mc:Choice>
    <mc:Fallback>
      <p:transition spd="slow">
        <p:fade/>
      </p:transition>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67F45AC6-C491-4585-A584-9CE2AF7D5500}" type="datetime1">
              <a:rPr lang="en-US" smtClean="0"/>
              <a:t>8/22/2024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481930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Char"/>
      </p:transition>
    </mc:Choice>
    <mc:Fallback>
      <p:transition spd="slow">
        <p:fade/>
      </p:transition>
    </mc:Fallback>
  </mc:AlternateContent>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7F45AC6-C491-4585-A584-9CE2AF7D5500}" type="datetime1">
              <a:rPr lang="en-US" smtClean="0"/>
              <a:t>8/22/2024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741117890"/>
      </p:ext>
    </p:extLst>
  </p:cSld>
  <p:clrMap bg1="dk1" tx1="lt1" bg2="dk2" tx2="lt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 id="2147483835" r:id="rId12"/>
    <p:sldLayoutId id="2147483836" r:id="rId13"/>
    <p:sldLayoutId id="2147483837" r:id="rId14"/>
    <p:sldLayoutId id="2147483838" r:id="rId15"/>
    <p:sldLayoutId id="2147483839" r:id="rId16"/>
    <p:sldLayoutId id="2147483840" r:id="rId17"/>
  </p:sldLayoutIdLst>
  <mc:AlternateContent xmlns:mc="http://schemas.openxmlformats.org/markup-compatibility/2006">
    <mc:Choice xmlns:p159="http://schemas.microsoft.com/office/powerpoint/2015/09/main" Requires="p159">
      <p:transition xmlns:p14="http://schemas.microsoft.com/office/powerpoint/2010/main" spd="slow" p14:dur="1500">
        <p159:morph option="byChar"/>
      </p:transition>
    </mc:Choice>
    <mc:Fallback>
      <p:transition spd="slow">
        <p:fade/>
      </p:transition>
    </mc:Fallback>
  </mc:AlternateConten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hyperlink" Target="http://www.linkedin.com/in/metehan-ayhan-944405263" TargetMode="External"/><Relationship Id="rId2" Type="http://schemas.openxmlformats.org/officeDocument/2006/relationships/hyperlink" Target="mailto:metehanayhan1213@gmai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191C26B-29D3-1607-6681-598BA71A78B2}"/>
              </a:ext>
            </a:extLst>
          </p:cNvPr>
          <p:cNvSpPr>
            <a:spLocks noGrp="1"/>
          </p:cNvSpPr>
          <p:nvPr>
            <p:ph type="ctrTitle"/>
          </p:nvPr>
        </p:nvSpPr>
        <p:spPr>
          <a:xfrm>
            <a:off x="4872012" y="1320800"/>
            <a:ext cx="6251600" cy="3456581"/>
          </a:xfrm>
        </p:spPr>
        <p:txBody>
          <a:bodyPr>
            <a:normAutofit/>
          </a:bodyPr>
          <a:lstStyle/>
          <a:p>
            <a:pPr>
              <a:lnSpc>
                <a:spcPct val="90000"/>
              </a:lnSpc>
            </a:pPr>
            <a:r>
              <a:rPr lang="tr-TR" sz="5600" dirty="0" err="1">
                <a:solidFill>
                  <a:srgbClr val="EBEBEB"/>
                </a:solidFill>
              </a:rPr>
              <a:t>Bacchanal</a:t>
            </a:r>
            <a:r>
              <a:rPr lang="tr-TR" sz="5600" dirty="0">
                <a:solidFill>
                  <a:srgbClr val="EBEBEB"/>
                </a:solidFill>
              </a:rPr>
              <a:t> </a:t>
            </a:r>
            <a:r>
              <a:rPr lang="tr-TR" sz="5600" dirty="0" err="1">
                <a:solidFill>
                  <a:srgbClr val="EBEBEB"/>
                </a:solidFill>
              </a:rPr>
              <a:t>Buffet</a:t>
            </a:r>
            <a:r>
              <a:rPr lang="tr-TR" sz="5600" dirty="0">
                <a:solidFill>
                  <a:srgbClr val="EBEBEB"/>
                </a:solidFill>
              </a:rPr>
              <a:t> </a:t>
            </a:r>
            <a:r>
              <a:rPr lang="tr-TR" sz="5600" dirty="0" err="1">
                <a:solidFill>
                  <a:srgbClr val="EBEBEB"/>
                </a:solidFill>
              </a:rPr>
              <a:t>Review</a:t>
            </a:r>
            <a:r>
              <a:rPr lang="tr-TR" sz="5600" dirty="0">
                <a:solidFill>
                  <a:srgbClr val="EBEBEB"/>
                </a:solidFill>
              </a:rPr>
              <a:t> Analysis </a:t>
            </a:r>
            <a:r>
              <a:rPr lang="tr-TR" sz="5600" dirty="0" err="1">
                <a:solidFill>
                  <a:srgbClr val="EBEBEB"/>
                </a:solidFill>
              </a:rPr>
              <a:t>With</a:t>
            </a:r>
            <a:r>
              <a:rPr lang="tr-TR" sz="5600" dirty="0">
                <a:solidFill>
                  <a:srgbClr val="EBEBEB"/>
                </a:solidFill>
              </a:rPr>
              <a:t> NLP</a:t>
            </a:r>
          </a:p>
        </p:txBody>
      </p:sp>
      <p:sp>
        <p:nvSpPr>
          <p:cNvPr id="3" name="Alt Başlık 2">
            <a:extLst>
              <a:ext uri="{FF2B5EF4-FFF2-40B4-BE49-F238E27FC236}">
                <a16:creationId xmlns:a16="http://schemas.microsoft.com/office/drawing/2014/main" id="{B88918A6-C345-D38B-E5EF-41A43BA530BE}"/>
              </a:ext>
            </a:extLst>
          </p:cNvPr>
          <p:cNvSpPr>
            <a:spLocks noGrp="1"/>
          </p:cNvSpPr>
          <p:nvPr>
            <p:ph type="subTitle" idx="1"/>
          </p:nvPr>
        </p:nvSpPr>
        <p:spPr>
          <a:xfrm>
            <a:off x="4872012" y="4777380"/>
            <a:ext cx="5222326" cy="861420"/>
          </a:xfrm>
        </p:spPr>
        <p:txBody>
          <a:bodyPr>
            <a:normAutofit/>
          </a:bodyPr>
          <a:lstStyle/>
          <a:p>
            <a:r>
              <a:rPr lang="tr-TR" dirty="0" err="1">
                <a:solidFill>
                  <a:schemeClr val="tx2">
                    <a:lumMod val="40000"/>
                    <a:lumOff val="60000"/>
                  </a:schemeClr>
                </a:solidFill>
              </a:rPr>
              <a:t>Prepared</a:t>
            </a:r>
            <a:r>
              <a:rPr lang="tr-TR" dirty="0">
                <a:solidFill>
                  <a:schemeClr val="tx2">
                    <a:lumMod val="40000"/>
                    <a:lumOff val="60000"/>
                  </a:schemeClr>
                </a:solidFill>
              </a:rPr>
              <a:t> </a:t>
            </a:r>
            <a:r>
              <a:rPr lang="tr-TR" dirty="0" err="1">
                <a:solidFill>
                  <a:schemeClr val="tx2">
                    <a:lumMod val="40000"/>
                    <a:lumOff val="60000"/>
                  </a:schemeClr>
                </a:solidFill>
              </a:rPr>
              <a:t>by</a:t>
            </a:r>
            <a:r>
              <a:rPr lang="tr-TR" dirty="0">
                <a:solidFill>
                  <a:schemeClr val="tx2">
                    <a:lumMod val="40000"/>
                    <a:lumOff val="60000"/>
                  </a:schemeClr>
                </a:solidFill>
              </a:rPr>
              <a:t>: METEHAN AYHAN</a:t>
            </a:r>
          </a:p>
        </p:txBody>
      </p:sp>
      <p:pic>
        <p:nvPicPr>
          <p:cNvPr id="4" name="Picture 3" descr="Tasarım sıvı sulu boya ve mürekkep">
            <a:extLst>
              <a:ext uri="{FF2B5EF4-FFF2-40B4-BE49-F238E27FC236}">
                <a16:creationId xmlns:a16="http://schemas.microsoft.com/office/drawing/2014/main" id="{82F4E1D7-2504-6E38-C223-8DC6FE2ECDF6}"/>
              </a:ext>
            </a:extLst>
          </p:cNvPr>
          <p:cNvPicPr>
            <a:picLocks noChangeAspect="1"/>
          </p:cNvPicPr>
          <p:nvPr/>
        </p:nvPicPr>
        <p:blipFill>
          <a:blip r:embed="rId3"/>
          <a:srcRect l="15330" r="44477"/>
          <a:stretch/>
        </p:blipFill>
        <p:spPr>
          <a:xfrm>
            <a:off x="20" y="10"/>
            <a:ext cx="4481944" cy="6857990"/>
          </a:xfrm>
          <a:custGeom>
            <a:avLst/>
            <a:gdLst/>
            <a:ahLst/>
            <a:cxnLst/>
            <a:rect l="l" t="t" r="r" b="b"/>
            <a:pathLst>
              <a:path w="4481964" h="6858000">
                <a:moveTo>
                  <a:pt x="0" y="0"/>
                </a:moveTo>
                <a:lnTo>
                  <a:pt x="3137249" y="0"/>
                </a:ln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0" y="6858000"/>
                </a:lnTo>
                <a:close/>
              </a:path>
            </a:pathLst>
          </a:custGeom>
        </p:spPr>
      </p:pic>
    </p:spTree>
    <p:extLst>
      <p:ext uri="{BB962C8B-B14F-4D97-AF65-F5344CB8AC3E}">
        <p14:creationId xmlns:p14="http://schemas.microsoft.com/office/powerpoint/2010/main" val="368943640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Cha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5" name="Picture 24">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7" name="Oval 26">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29" name="Picture 28">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1" name="Picture 30">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3" name="Rectangle 32">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35" name="Rectangle 34">
            <a:extLst>
              <a:ext uri="{FF2B5EF4-FFF2-40B4-BE49-F238E27FC236}">
                <a16:creationId xmlns:a16="http://schemas.microsoft.com/office/drawing/2014/main" id="{F3F4807A-5068-4492-8025-D75F320E9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298579F-673B-BC43-4D9D-B9526DB3C6C4}"/>
              </a:ext>
            </a:extLst>
          </p:cNvPr>
          <p:cNvSpPr>
            <a:spLocks noGrp="1"/>
          </p:cNvSpPr>
          <p:nvPr>
            <p:ph type="title"/>
          </p:nvPr>
        </p:nvSpPr>
        <p:spPr>
          <a:xfrm>
            <a:off x="7385967" y="1325880"/>
            <a:ext cx="4158334" cy="3066507"/>
          </a:xfrm>
        </p:spPr>
        <p:txBody>
          <a:bodyPr vert="horz" lIns="91440" tIns="45720" rIns="91440" bIns="45720" rtlCol="0" anchor="b">
            <a:normAutofit/>
          </a:bodyPr>
          <a:lstStyle/>
          <a:p>
            <a:r>
              <a:rPr lang="en-US" sz="5000" b="0" i="0" kern="1200">
                <a:solidFill>
                  <a:srgbClr val="EBEBEB"/>
                </a:solidFill>
                <a:latin typeface="+mj-lt"/>
                <a:ea typeface="+mj-ea"/>
                <a:cs typeface="+mj-cs"/>
              </a:rPr>
              <a:t>Visualization of Results</a:t>
            </a:r>
          </a:p>
        </p:txBody>
      </p:sp>
      <p:sp>
        <p:nvSpPr>
          <p:cNvPr id="37" name="Freeform 36">
            <a:extLst>
              <a:ext uri="{FF2B5EF4-FFF2-40B4-BE49-F238E27FC236}">
                <a16:creationId xmlns:a16="http://schemas.microsoft.com/office/drawing/2014/main" id="{B24996F8-180C-4DCB-8A26-DFA336CDE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49646"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9" name="Freeform: Shape 38">
            <a:extLst>
              <a:ext uri="{FF2B5EF4-FFF2-40B4-BE49-F238E27FC236}">
                <a16:creationId xmlns:a16="http://schemas.microsoft.com/office/drawing/2014/main" id="{D8B22DE2-C518-4F77-BE90-E1B6B1909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68960" y="-68960"/>
            <a:ext cx="6858001" cy="6995918"/>
          </a:xfrm>
          <a:custGeom>
            <a:avLst/>
            <a:gdLst>
              <a:gd name="connsiteX0" fmla="*/ 6858001 w 6858001"/>
              <a:gd name="connsiteY0" fmla="*/ 1344715 h 6995918"/>
              <a:gd name="connsiteX1" fmla="*/ 6858001 w 6858001"/>
              <a:gd name="connsiteY1" fmla="*/ 1177 h 6995918"/>
              <a:gd name="connsiteX2" fmla="*/ 6702324 w 6858001"/>
              <a:gd name="connsiteY2" fmla="*/ 26222 h 6995918"/>
              <a:gd name="connsiteX3" fmla="*/ 6547333 w 6858001"/>
              <a:gd name="connsiteY3" fmla="*/ 50091 h 6995918"/>
              <a:gd name="connsiteX4" fmla="*/ 6391657 w 6858001"/>
              <a:gd name="connsiteY4" fmla="*/ 73455 h 6995918"/>
              <a:gd name="connsiteX5" fmla="*/ 6235294 w 6858001"/>
              <a:gd name="connsiteY5" fmla="*/ 93458 h 6995918"/>
              <a:gd name="connsiteX6" fmla="*/ 6079618 w 6858001"/>
              <a:gd name="connsiteY6" fmla="*/ 113629 h 6995918"/>
              <a:gd name="connsiteX7" fmla="*/ 5923255 w 6858001"/>
              <a:gd name="connsiteY7" fmla="*/ 132455 h 6995918"/>
              <a:gd name="connsiteX8" fmla="*/ 5768950 w 6858001"/>
              <a:gd name="connsiteY8" fmla="*/ 148591 h 6995918"/>
              <a:gd name="connsiteX9" fmla="*/ 5612588 w 6858001"/>
              <a:gd name="connsiteY9" fmla="*/ 163887 h 6995918"/>
              <a:gd name="connsiteX10" fmla="*/ 5456911 w 6858001"/>
              <a:gd name="connsiteY10" fmla="*/ 177839 h 6995918"/>
              <a:gd name="connsiteX11" fmla="*/ 5303978 w 6858001"/>
              <a:gd name="connsiteY11" fmla="*/ 189941 h 6995918"/>
              <a:gd name="connsiteX12" fmla="*/ 5148987 w 6858001"/>
              <a:gd name="connsiteY12" fmla="*/ 202044 h 6995918"/>
              <a:gd name="connsiteX13" fmla="*/ 4996054 w 6858001"/>
              <a:gd name="connsiteY13" fmla="*/ 212129 h 6995918"/>
              <a:gd name="connsiteX14" fmla="*/ 4843120 w 6858001"/>
              <a:gd name="connsiteY14" fmla="*/ 220029 h 6995918"/>
              <a:gd name="connsiteX15" fmla="*/ 4690873 w 6858001"/>
              <a:gd name="connsiteY15" fmla="*/ 228266 h 6995918"/>
              <a:gd name="connsiteX16" fmla="*/ 4539997 w 6858001"/>
              <a:gd name="connsiteY16" fmla="*/ 235157 h 6995918"/>
              <a:gd name="connsiteX17" fmla="*/ 4390492 w 6858001"/>
              <a:gd name="connsiteY17" fmla="*/ 240032 h 6995918"/>
              <a:gd name="connsiteX18" fmla="*/ 4240988 w 6858001"/>
              <a:gd name="connsiteY18" fmla="*/ 244234 h 6995918"/>
              <a:gd name="connsiteX19" fmla="*/ 4092855 w 6858001"/>
              <a:gd name="connsiteY19" fmla="*/ 248268 h 6995918"/>
              <a:gd name="connsiteX20" fmla="*/ 3946780 w 6858001"/>
              <a:gd name="connsiteY20" fmla="*/ 250117 h 6995918"/>
              <a:gd name="connsiteX21" fmla="*/ 3800704 w 6858001"/>
              <a:gd name="connsiteY21" fmla="*/ 252134 h 6995918"/>
              <a:gd name="connsiteX22" fmla="*/ 3656686 w 6858001"/>
              <a:gd name="connsiteY22" fmla="*/ 253143 h 6995918"/>
              <a:gd name="connsiteX23" fmla="*/ 3514040 w 6858001"/>
              <a:gd name="connsiteY23" fmla="*/ 252134 h 6995918"/>
              <a:gd name="connsiteX24" fmla="*/ 3372765 w 6858001"/>
              <a:gd name="connsiteY24" fmla="*/ 252134 h 6995918"/>
              <a:gd name="connsiteX25" fmla="*/ 3232862 w 6858001"/>
              <a:gd name="connsiteY25" fmla="*/ 250117 h 6995918"/>
              <a:gd name="connsiteX26" fmla="*/ 3095702 w 6858001"/>
              <a:gd name="connsiteY26" fmla="*/ 247092 h 6995918"/>
              <a:gd name="connsiteX27" fmla="*/ 2959914 w 6858001"/>
              <a:gd name="connsiteY27" fmla="*/ 244234 h 6995918"/>
              <a:gd name="connsiteX28" fmla="*/ 2826868 w 6858001"/>
              <a:gd name="connsiteY28" fmla="*/ 241040 h 6995918"/>
              <a:gd name="connsiteX29" fmla="*/ 2694509 w 6858001"/>
              <a:gd name="connsiteY29" fmla="*/ 236166 h 6995918"/>
              <a:gd name="connsiteX30" fmla="*/ 2564208 w 6858001"/>
              <a:gd name="connsiteY30" fmla="*/ 230955 h 6995918"/>
              <a:gd name="connsiteX31" fmla="*/ 2436649 w 6858001"/>
              <a:gd name="connsiteY31" fmla="*/ 226249 h 6995918"/>
              <a:gd name="connsiteX32" fmla="*/ 2187703 w 6858001"/>
              <a:gd name="connsiteY32" fmla="*/ 212969 h 6995918"/>
              <a:gd name="connsiteX33" fmla="*/ 1949045 w 6858001"/>
              <a:gd name="connsiteY33" fmla="*/ 198850 h 6995918"/>
              <a:gd name="connsiteX34" fmla="*/ 1719988 w 6858001"/>
              <a:gd name="connsiteY34" fmla="*/ 184058 h 6995918"/>
              <a:gd name="connsiteX35" fmla="*/ 1503275 w 6858001"/>
              <a:gd name="connsiteY35" fmla="*/ 167753 h 6995918"/>
              <a:gd name="connsiteX36" fmla="*/ 1296163 w 6858001"/>
              <a:gd name="connsiteY36" fmla="*/ 150776 h 6995918"/>
              <a:gd name="connsiteX37" fmla="*/ 1104139 w 6858001"/>
              <a:gd name="connsiteY37" fmla="*/ 132455 h 6995918"/>
              <a:gd name="connsiteX38" fmla="*/ 923774 w 6858001"/>
              <a:gd name="connsiteY38" fmla="*/ 114469 h 6995918"/>
              <a:gd name="connsiteX39" fmla="*/ 757810 w 6858001"/>
              <a:gd name="connsiteY39" fmla="*/ 96484 h 6995918"/>
              <a:gd name="connsiteX40" fmla="*/ 605563 w 6858001"/>
              <a:gd name="connsiteY40" fmla="*/ 79507 h 6995918"/>
              <a:gd name="connsiteX41" fmla="*/ 470460 w 6858001"/>
              <a:gd name="connsiteY41" fmla="*/ 63370 h 6995918"/>
              <a:gd name="connsiteX42" fmla="*/ 348388 w 6858001"/>
              <a:gd name="connsiteY42" fmla="*/ 48074 h 6995918"/>
              <a:gd name="connsiteX43" fmla="*/ 245518 w 6858001"/>
              <a:gd name="connsiteY43" fmla="*/ 35299 h 6995918"/>
              <a:gd name="connsiteX44" fmla="*/ 159107 w 6858001"/>
              <a:gd name="connsiteY44" fmla="*/ 23197 h 6995918"/>
              <a:gd name="connsiteX45" fmla="*/ 40463 w 6858001"/>
              <a:gd name="connsiteY45" fmla="*/ 5883 h 6995918"/>
              <a:gd name="connsiteX46" fmla="*/ 1 w 6858001"/>
              <a:gd name="connsiteY46" fmla="*/ 0 h 6995918"/>
              <a:gd name="connsiteX47" fmla="*/ 1 w 6858001"/>
              <a:gd name="connsiteY47" fmla="*/ 905354 h 6995918"/>
              <a:gd name="connsiteX48" fmla="*/ 0 w 6858001"/>
              <a:gd name="connsiteY48" fmla="*/ 905354 h 6995918"/>
              <a:gd name="connsiteX49" fmla="*/ 0 w 6858001"/>
              <a:gd name="connsiteY49" fmla="*/ 6995918 h 6995918"/>
              <a:gd name="connsiteX50" fmla="*/ 6858000 w 6858001"/>
              <a:gd name="connsiteY50" fmla="*/ 6995918 h 6995918"/>
              <a:gd name="connsiteX51" fmla="*/ 6858000 w 6858001"/>
              <a:gd name="connsiteY51" fmla="*/ 1344715 h 6995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95918">
                <a:moveTo>
                  <a:pt x="6858001" y="1344715"/>
                </a:moveTo>
                <a:lnTo>
                  <a:pt x="6858001" y="1177"/>
                </a:lnTo>
                <a:lnTo>
                  <a:pt x="6702324" y="26222"/>
                </a:lnTo>
                <a:lnTo>
                  <a:pt x="6547333" y="50091"/>
                </a:lnTo>
                <a:lnTo>
                  <a:pt x="6391657" y="73455"/>
                </a:lnTo>
                <a:lnTo>
                  <a:pt x="6235294" y="93458"/>
                </a:lnTo>
                <a:lnTo>
                  <a:pt x="6079618" y="113629"/>
                </a:lnTo>
                <a:lnTo>
                  <a:pt x="5923255" y="132455"/>
                </a:lnTo>
                <a:lnTo>
                  <a:pt x="5768950" y="148591"/>
                </a:lnTo>
                <a:lnTo>
                  <a:pt x="5612588" y="163887"/>
                </a:lnTo>
                <a:lnTo>
                  <a:pt x="5456911" y="177839"/>
                </a:lnTo>
                <a:lnTo>
                  <a:pt x="5303978" y="189941"/>
                </a:lnTo>
                <a:lnTo>
                  <a:pt x="5148987" y="202044"/>
                </a:lnTo>
                <a:lnTo>
                  <a:pt x="4996054" y="212129"/>
                </a:lnTo>
                <a:lnTo>
                  <a:pt x="4843120" y="220029"/>
                </a:lnTo>
                <a:lnTo>
                  <a:pt x="4690873" y="228266"/>
                </a:lnTo>
                <a:lnTo>
                  <a:pt x="4539997" y="235157"/>
                </a:lnTo>
                <a:lnTo>
                  <a:pt x="4390492" y="240032"/>
                </a:lnTo>
                <a:lnTo>
                  <a:pt x="4240988" y="244234"/>
                </a:lnTo>
                <a:lnTo>
                  <a:pt x="4092855" y="248268"/>
                </a:lnTo>
                <a:lnTo>
                  <a:pt x="3946780" y="250117"/>
                </a:lnTo>
                <a:lnTo>
                  <a:pt x="3800704" y="252134"/>
                </a:lnTo>
                <a:lnTo>
                  <a:pt x="3656686" y="253143"/>
                </a:lnTo>
                <a:lnTo>
                  <a:pt x="3514040" y="252134"/>
                </a:lnTo>
                <a:lnTo>
                  <a:pt x="3372765" y="252134"/>
                </a:lnTo>
                <a:lnTo>
                  <a:pt x="3232862" y="250117"/>
                </a:lnTo>
                <a:lnTo>
                  <a:pt x="3095702" y="247092"/>
                </a:lnTo>
                <a:lnTo>
                  <a:pt x="2959914" y="244234"/>
                </a:lnTo>
                <a:lnTo>
                  <a:pt x="2826868" y="241040"/>
                </a:lnTo>
                <a:lnTo>
                  <a:pt x="2694509" y="236166"/>
                </a:lnTo>
                <a:lnTo>
                  <a:pt x="2564208" y="230955"/>
                </a:lnTo>
                <a:lnTo>
                  <a:pt x="2436649" y="226249"/>
                </a:lnTo>
                <a:lnTo>
                  <a:pt x="2187703" y="212969"/>
                </a:lnTo>
                <a:lnTo>
                  <a:pt x="1949045" y="198850"/>
                </a:lnTo>
                <a:lnTo>
                  <a:pt x="1719988" y="184058"/>
                </a:lnTo>
                <a:lnTo>
                  <a:pt x="1503275" y="167753"/>
                </a:lnTo>
                <a:lnTo>
                  <a:pt x="1296163" y="150776"/>
                </a:lnTo>
                <a:lnTo>
                  <a:pt x="1104139" y="132455"/>
                </a:lnTo>
                <a:lnTo>
                  <a:pt x="923774" y="114469"/>
                </a:lnTo>
                <a:lnTo>
                  <a:pt x="757810" y="96484"/>
                </a:lnTo>
                <a:lnTo>
                  <a:pt x="605563" y="79507"/>
                </a:lnTo>
                <a:lnTo>
                  <a:pt x="470460" y="63370"/>
                </a:lnTo>
                <a:lnTo>
                  <a:pt x="348388" y="48074"/>
                </a:lnTo>
                <a:lnTo>
                  <a:pt x="245518" y="35299"/>
                </a:lnTo>
                <a:lnTo>
                  <a:pt x="159107" y="23197"/>
                </a:lnTo>
                <a:lnTo>
                  <a:pt x="40463" y="5883"/>
                </a:lnTo>
                <a:lnTo>
                  <a:pt x="1" y="0"/>
                </a:lnTo>
                <a:lnTo>
                  <a:pt x="1" y="905354"/>
                </a:lnTo>
                <a:lnTo>
                  <a:pt x="0" y="905354"/>
                </a:lnTo>
                <a:lnTo>
                  <a:pt x="0" y="6995918"/>
                </a:lnTo>
                <a:lnTo>
                  <a:pt x="6858000" y="6995918"/>
                </a:lnTo>
                <a:lnTo>
                  <a:pt x="6858000" y="1344715"/>
                </a:lnTo>
                <a:close/>
              </a:path>
            </a:pathLst>
          </a:custGeom>
          <a:ln>
            <a:noFill/>
          </a:ln>
        </p:spPr>
        <p:txBody>
          <a:bodyPr/>
          <a:lstStyle/>
          <a:p>
            <a:endParaRPr lang="tr-TR"/>
          </a:p>
        </p:txBody>
      </p:sp>
      <p:sp>
        <p:nvSpPr>
          <p:cNvPr id="41" name="Rectangle 40">
            <a:extLst>
              <a:ext uri="{FF2B5EF4-FFF2-40B4-BE49-F238E27FC236}">
                <a16:creationId xmlns:a16="http://schemas.microsoft.com/office/drawing/2014/main" id="{630182B0-3559-41D5-9EBC-0BD86BEDA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5" name="İçerik Yer Tutucusu 4" descr="diyagram, metin, ekran görüntüsü, daire içeren bir resim&#10;&#10;Açıklama otomatik olarak oluşturuldu">
            <a:extLst>
              <a:ext uri="{FF2B5EF4-FFF2-40B4-BE49-F238E27FC236}">
                <a16:creationId xmlns:a16="http://schemas.microsoft.com/office/drawing/2014/main" id="{6690472A-AE89-58E0-D283-57B0435710B6}"/>
              </a:ext>
            </a:extLst>
          </p:cNvPr>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643854" y="703489"/>
            <a:ext cx="5450557" cy="5450557"/>
          </a:xfrm>
          <a:prstGeom prst="rect">
            <a:avLst/>
          </a:prstGeom>
          <a:effectLst/>
        </p:spPr>
      </p:pic>
    </p:spTree>
    <p:extLst>
      <p:ext uri="{BB962C8B-B14F-4D97-AF65-F5344CB8AC3E}">
        <p14:creationId xmlns:p14="http://schemas.microsoft.com/office/powerpoint/2010/main" val="324779097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1500">
        <p159:morph option="byCha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6" name="Picture 45">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8" name="Picture 47">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50" name="Oval 49">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52" name="Picture 51">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4" name="Picture 53">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56" name="Rectangle 55">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58" name="Rectangle 57">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68F9EFB9-45BA-2428-E2D9-242D80B802BE}"/>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sz="5400" b="0" i="0" kern="1200">
                <a:solidFill>
                  <a:srgbClr val="EBEBEB"/>
                </a:solidFill>
                <a:latin typeface="+mj-lt"/>
                <a:ea typeface="+mj-ea"/>
                <a:cs typeface="+mj-cs"/>
              </a:rPr>
              <a:t>Pozitive Words</a:t>
            </a:r>
          </a:p>
        </p:txBody>
      </p:sp>
      <p:sp>
        <p:nvSpPr>
          <p:cNvPr id="60"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62" name="Freeform: Shape 61">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7" name="İçerik Yer Tutucusu 6" descr="metin, yazı tipi, grafik, grafik tasarım içeren bir resim&#10;&#10;Açıklama otomatik olarak oluşturuldu">
            <a:extLst>
              <a:ext uri="{FF2B5EF4-FFF2-40B4-BE49-F238E27FC236}">
                <a16:creationId xmlns:a16="http://schemas.microsoft.com/office/drawing/2014/main" id="{9936378B-EE10-B7C5-7984-0B610A793EA1}"/>
              </a:ext>
            </a:extLst>
          </p:cNvPr>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229845" y="1166721"/>
            <a:ext cx="6967181" cy="4929279"/>
          </a:xfrm>
          <a:prstGeom prst="rect">
            <a:avLst/>
          </a:prstGeom>
          <a:effectLst/>
        </p:spPr>
      </p:pic>
    </p:spTree>
    <p:extLst>
      <p:ext uri="{BB962C8B-B14F-4D97-AF65-F5344CB8AC3E}">
        <p14:creationId xmlns:p14="http://schemas.microsoft.com/office/powerpoint/2010/main" val="124236913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1500">
        <p159:morph option="byChar"/>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5" name="Picture 34">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7" name="Oval 36">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39" name="Picture 38">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1" name="Picture 40">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3" name="Rectangle 42">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45" name="Rectangle 44">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CD98FE9-F497-442D-D37E-7C9B7C149A47}"/>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sz="5400" b="0" i="0" kern="1200">
                <a:solidFill>
                  <a:srgbClr val="EBEBEB"/>
                </a:solidFill>
                <a:latin typeface="+mj-lt"/>
                <a:ea typeface="+mj-ea"/>
                <a:cs typeface="+mj-cs"/>
              </a:rPr>
              <a:t>Negative Words</a:t>
            </a:r>
          </a:p>
        </p:txBody>
      </p:sp>
      <p:sp>
        <p:nvSpPr>
          <p:cNvPr id="47"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49" name="Freeform: Shape 48">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Rectangle 50">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5" name="İçerik Yer Tutucusu 4" descr="metin, yazı tipi, grafik, grafik tasarım içeren bir resim&#10;&#10;Açıklama otomatik olarak oluşturuldu">
            <a:extLst>
              <a:ext uri="{FF2B5EF4-FFF2-40B4-BE49-F238E27FC236}">
                <a16:creationId xmlns:a16="http://schemas.microsoft.com/office/drawing/2014/main" id="{832FF607-AC6D-9D94-801E-82745DF56E98}"/>
              </a:ext>
            </a:extLst>
          </p:cNvPr>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106373" y="1080884"/>
            <a:ext cx="7431117" cy="5257514"/>
          </a:xfrm>
          <a:prstGeom prst="rect">
            <a:avLst/>
          </a:prstGeom>
          <a:effectLst/>
        </p:spPr>
      </p:pic>
    </p:spTree>
    <p:extLst>
      <p:ext uri="{BB962C8B-B14F-4D97-AF65-F5344CB8AC3E}">
        <p14:creationId xmlns:p14="http://schemas.microsoft.com/office/powerpoint/2010/main" val="14667754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1500">
        <p159:morph option="byChar"/>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4"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Başlık 1">
            <a:extLst>
              <a:ext uri="{FF2B5EF4-FFF2-40B4-BE49-F238E27FC236}">
                <a16:creationId xmlns:a16="http://schemas.microsoft.com/office/drawing/2014/main" id="{217B7E5C-6990-07E4-697B-FB61AF04ACDD}"/>
              </a:ext>
            </a:extLst>
          </p:cNvPr>
          <p:cNvSpPr>
            <a:spLocks noGrp="1"/>
          </p:cNvSpPr>
          <p:nvPr>
            <p:ph type="title"/>
          </p:nvPr>
        </p:nvSpPr>
        <p:spPr>
          <a:xfrm>
            <a:off x="648930" y="629267"/>
            <a:ext cx="9252154" cy="1016654"/>
          </a:xfrm>
        </p:spPr>
        <p:txBody>
          <a:bodyPr>
            <a:normAutofit/>
          </a:bodyPr>
          <a:lstStyle/>
          <a:p>
            <a:r>
              <a:rPr lang="en-US" b="1">
                <a:solidFill>
                  <a:srgbClr val="EBEBEB"/>
                </a:solidFill>
              </a:rPr>
              <a:t>Thank You</a:t>
            </a:r>
            <a:endParaRPr lang="tr-TR">
              <a:solidFill>
                <a:srgbClr val="EBEBEB"/>
              </a:solidFill>
            </a:endParaRPr>
          </a:p>
        </p:txBody>
      </p:sp>
      <p:sp useBgFill="1">
        <p:nvSpPr>
          <p:cNvPr id="16" name="Freeform: Shape 15">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tr-TR"/>
          </a:p>
        </p:txBody>
      </p:sp>
      <p:sp>
        <p:nvSpPr>
          <p:cNvPr id="3" name="İçerik Yer Tutucusu 2">
            <a:extLst>
              <a:ext uri="{FF2B5EF4-FFF2-40B4-BE49-F238E27FC236}">
                <a16:creationId xmlns:a16="http://schemas.microsoft.com/office/drawing/2014/main" id="{CB496D0D-8120-EB9F-6E34-A89DBB9E3E59}"/>
              </a:ext>
            </a:extLst>
          </p:cNvPr>
          <p:cNvSpPr>
            <a:spLocks noGrp="1"/>
          </p:cNvSpPr>
          <p:nvPr>
            <p:ph idx="1"/>
          </p:nvPr>
        </p:nvSpPr>
        <p:spPr>
          <a:xfrm>
            <a:off x="648931" y="2548281"/>
            <a:ext cx="5122606" cy="3658689"/>
          </a:xfrm>
        </p:spPr>
        <p:txBody>
          <a:bodyPr>
            <a:normAutofit/>
          </a:bodyPr>
          <a:lstStyle/>
          <a:p>
            <a:r>
              <a:rPr lang="en-US" dirty="0"/>
              <a:t>Thank you for watching my presentation.</a:t>
            </a:r>
          </a:p>
          <a:p>
            <a:pPr marL="0" indent="0">
              <a:buNone/>
            </a:pPr>
            <a:r>
              <a:rPr lang="en-US" b="1" dirty="0"/>
              <a:t>Contact Information:</a:t>
            </a:r>
            <a:r>
              <a:rPr lang="en-US" dirty="0"/>
              <a:t> </a:t>
            </a:r>
            <a:endParaRPr lang="tr-TR" dirty="0"/>
          </a:p>
          <a:p>
            <a:r>
              <a:rPr lang="en-US" dirty="0"/>
              <a:t>Email: </a:t>
            </a:r>
            <a:r>
              <a:rPr lang="en-US" dirty="0">
                <a:hlinkClick r:id="rId2"/>
              </a:rPr>
              <a:t>mete</a:t>
            </a:r>
            <a:r>
              <a:rPr lang="tr-TR" dirty="0">
                <a:hlinkClick r:id="rId2"/>
              </a:rPr>
              <a:t>hanayhan1213</a:t>
            </a:r>
            <a:r>
              <a:rPr lang="en-US" dirty="0">
                <a:hlinkClick r:id="rId2"/>
              </a:rPr>
              <a:t>@</a:t>
            </a:r>
            <a:r>
              <a:rPr lang="tr-TR" dirty="0" err="1">
                <a:hlinkClick r:id="rId2"/>
              </a:rPr>
              <a:t>gmail</a:t>
            </a:r>
            <a:r>
              <a:rPr lang="en-US" dirty="0">
                <a:hlinkClick r:id="rId2"/>
              </a:rPr>
              <a:t>.com</a:t>
            </a:r>
            <a:endParaRPr lang="tr-TR" dirty="0"/>
          </a:p>
          <a:p>
            <a:r>
              <a:rPr lang="en-US" dirty="0"/>
              <a:t>LinkedIn: </a:t>
            </a:r>
            <a:r>
              <a:rPr lang="en-US" dirty="0">
                <a:hlinkClick r:id="rId3"/>
              </a:rPr>
              <a:t>www.linkedin.com/in/metehan-ayhan-944405263</a:t>
            </a:r>
            <a:endParaRPr lang="tr-TR" dirty="0"/>
          </a:p>
          <a:p>
            <a:endParaRPr lang="tr-TR" dirty="0"/>
          </a:p>
        </p:txBody>
      </p:sp>
    </p:spTree>
    <p:extLst>
      <p:ext uri="{BB962C8B-B14F-4D97-AF65-F5344CB8AC3E}">
        <p14:creationId xmlns:p14="http://schemas.microsoft.com/office/powerpoint/2010/main" val="378162525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1500">
        <p159:morph option="byCha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0E95E2B-F168-742C-3F38-3B55360D3E99}"/>
              </a:ext>
            </a:extLst>
          </p:cNvPr>
          <p:cNvSpPr>
            <a:spLocks noGrp="1"/>
          </p:cNvSpPr>
          <p:nvPr>
            <p:ph type="title"/>
          </p:nvPr>
        </p:nvSpPr>
        <p:spPr>
          <a:xfrm>
            <a:off x="650669" y="629266"/>
            <a:ext cx="3330328" cy="1641986"/>
          </a:xfrm>
        </p:spPr>
        <p:txBody>
          <a:bodyPr>
            <a:normAutofit/>
          </a:bodyPr>
          <a:lstStyle/>
          <a:p>
            <a:r>
              <a:rPr lang="tr-TR"/>
              <a:t>Project Description</a:t>
            </a:r>
          </a:p>
        </p:txBody>
      </p:sp>
      <p:pic>
        <p:nvPicPr>
          <p:cNvPr id="5" name="Resim 4" descr="iç mekan, yemek, gıda, tavan, mağaza içeren bir resim&#10;&#10;Açıklama otomatik olarak oluşturuldu">
            <a:extLst>
              <a:ext uri="{FF2B5EF4-FFF2-40B4-BE49-F238E27FC236}">
                <a16:creationId xmlns:a16="http://schemas.microsoft.com/office/drawing/2014/main" id="{9D9C5FCA-D218-FD1E-EC85-82FF7DB12649}"/>
              </a:ext>
            </a:extLst>
          </p:cNvPr>
          <p:cNvPicPr>
            <a:picLocks noChangeAspect="1"/>
          </p:cNvPicPr>
          <p:nvPr/>
        </p:nvPicPr>
        <p:blipFill>
          <a:blip r:embed="rId3">
            <a:extLst>
              <a:ext uri="{28A0092B-C50C-407E-A947-70E740481C1C}">
                <a14:useLocalDpi xmlns:a14="http://schemas.microsoft.com/office/drawing/2010/main" val="0"/>
              </a:ext>
            </a:extLst>
          </a:blip>
          <a:srcRect l="27684" r="13339" b="1"/>
          <a:stretch/>
        </p:blipFill>
        <p:spPr>
          <a:xfrm>
            <a:off x="4634680" y="10"/>
            <a:ext cx="7560130" cy="6857990"/>
          </a:xfrm>
          <a:prstGeom prst="rect">
            <a:avLst/>
          </a:prstGeom>
        </p:spPr>
      </p:pic>
      <p:sp>
        <p:nvSpPr>
          <p:cNvPr id="11" name="Rectangle 9">
            <a:extLst>
              <a:ext uri="{FF2B5EF4-FFF2-40B4-BE49-F238E27FC236}">
                <a16:creationId xmlns:a16="http://schemas.microsoft.com/office/drawing/2014/main" id="{A26E2FAE-FA60-497B-B2CB-7702C6FF3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3" name="İçerik Yer Tutucusu 2">
            <a:extLst>
              <a:ext uri="{FF2B5EF4-FFF2-40B4-BE49-F238E27FC236}">
                <a16:creationId xmlns:a16="http://schemas.microsoft.com/office/drawing/2014/main" id="{F1F3CE06-22EB-C926-5926-9BD96E214C58}"/>
              </a:ext>
            </a:extLst>
          </p:cNvPr>
          <p:cNvSpPr>
            <a:spLocks noGrp="1"/>
          </p:cNvSpPr>
          <p:nvPr>
            <p:ph idx="1"/>
          </p:nvPr>
        </p:nvSpPr>
        <p:spPr>
          <a:xfrm>
            <a:off x="650669" y="2438400"/>
            <a:ext cx="3330328" cy="3809999"/>
          </a:xfrm>
        </p:spPr>
        <p:txBody>
          <a:bodyPr>
            <a:normAutofit/>
          </a:bodyPr>
          <a:lstStyle/>
          <a:p>
            <a:pPr>
              <a:lnSpc>
                <a:spcPct val="90000"/>
              </a:lnSpc>
            </a:pPr>
            <a:r>
              <a:rPr lang="en-US" sz="1700" dirty="0"/>
              <a:t>The purpose of this project is to analyze customer reviews collected from platforms like Yelp, Foursquare, and Twitter, and provide suggestions to improve customer satisfaction for Bacchanal Buffet. To achieve this, sentiment analysis of the reviews will be conducted using natural language processing (NLP) techniques.</a:t>
            </a:r>
            <a:endParaRPr lang="tr-TR" sz="1700" dirty="0"/>
          </a:p>
        </p:txBody>
      </p:sp>
    </p:spTree>
    <p:extLst>
      <p:ext uri="{BB962C8B-B14F-4D97-AF65-F5344CB8AC3E}">
        <p14:creationId xmlns:p14="http://schemas.microsoft.com/office/powerpoint/2010/main" val="25941670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Cha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3"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Başlık 1">
            <a:extLst>
              <a:ext uri="{FF2B5EF4-FFF2-40B4-BE49-F238E27FC236}">
                <a16:creationId xmlns:a16="http://schemas.microsoft.com/office/drawing/2014/main" id="{8906C685-59B1-9310-32EF-47C1281CA6BA}"/>
              </a:ext>
            </a:extLst>
          </p:cNvPr>
          <p:cNvSpPr>
            <a:spLocks noGrp="1"/>
          </p:cNvSpPr>
          <p:nvPr>
            <p:ph type="title"/>
          </p:nvPr>
        </p:nvSpPr>
        <p:spPr>
          <a:xfrm>
            <a:off x="648930" y="629267"/>
            <a:ext cx="9252154" cy="1016654"/>
          </a:xfrm>
        </p:spPr>
        <p:txBody>
          <a:bodyPr>
            <a:normAutofit/>
          </a:bodyPr>
          <a:lstStyle/>
          <a:p>
            <a:pPr>
              <a:lnSpc>
                <a:spcPct val="90000"/>
              </a:lnSpc>
            </a:pPr>
            <a:r>
              <a:rPr kumimoji="0" lang="tr-TR" altLang="tr-TR" sz="3300" b="1" i="0" u="none" strike="noStrike" cap="none" normalizeH="0" baseline="0">
                <a:ln>
                  <a:noFill/>
                </a:ln>
                <a:solidFill>
                  <a:srgbClr val="EBEBEB"/>
                </a:solidFill>
                <a:effectLst/>
                <a:latin typeface="Arial" panose="020B0604020202020204" pitchFamily="34" charset="0"/>
              </a:rPr>
              <a:t>Project Steps</a:t>
            </a:r>
            <a:br>
              <a:rPr kumimoji="0" lang="tr-TR" altLang="tr-TR" sz="3300" b="1" i="0" u="none" strike="noStrike" cap="none" normalizeH="0" baseline="0">
                <a:ln>
                  <a:noFill/>
                </a:ln>
                <a:solidFill>
                  <a:srgbClr val="EBEBEB"/>
                </a:solidFill>
                <a:effectLst/>
                <a:latin typeface="Arial" panose="020B0604020202020204" pitchFamily="34" charset="0"/>
              </a:rPr>
            </a:br>
            <a:endParaRPr lang="tr-TR" sz="3300">
              <a:solidFill>
                <a:srgbClr val="EBEBEB"/>
              </a:solidFill>
            </a:endParaRPr>
          </a:p>
        </p:txBody>
      </p:sp>
      <p:sp>
        <p:nvSpPr>
          <p:cNvPr id="15" name="Rectangle 14">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7" name="Freeform: Shape 16">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tr-TR"/>
          </a:p>
        </p:txBody>
      </p:sp>
      <p:sp>
        <p:nvSpPr>
          <p:cNvPr id="4" name="Rectangle 1">
            <a:extLst>
              <a:ext uri="{FF2B5EF4-FFF2-40B4-BE49-F238E27FC236}">
                <a16:creationId xmlns:a16="http://schemas.microsoft.com/office/drawing/2014/main" id="{894AE707-DFDF-C9F9-62E2-F534BFC9962E}"/>
              </a:ext>
            </a:extLst>
          </p:cNvPr>
          <p:cNvSpPr>
            <a:spLocks noChangeArrowheads="1"/>
          </p:cNvSpPr>
          <p:nvPr/>
        </p:nvSpPr>
        <p:spPr bwMode="auto">
          <a:xfrm>
            <a:off x="1296669" y="5149070"/>
            <a:ext cx="9996706" cy="67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1014984" eaLnBrk="0" fontAlgn="base" hangingPunct="0">
              <a:spcBef>
                <a:spcPct val="0"/>
              </a:spcBef>
              <a:spcAft>
                <a:spcPct val="0"/>
              </a:spcAft>
            </a:pPr>
            <a:br>
              <a:rPr lang="tr-TR" altLang="tr-TR" sz="1998" kern="1200">
                <a:solidFill>
                  <a:srgbClr val="555555"/>
                </a:solidFill>
                <a:latin typeface="Arial" panose="020B0604020202020204" pitchFamily="34" charset="0"/>
                <a:ea typeface="+mn-ea"/>
                <a:cs typeface="+mn-cs"/>
              </a:rPr>
            </a:br>
            <a:endParaRPr kumimoji="0" lang="tr-TR" altLang="tr-TR" sz="1800" b="0" i="0" u="none" strike="noStrike" cap="none" normalizeH="0" baseline="0">
              <a:ln>
                <a:noFill/>
              </a:ln>
              <a:solidFill>
                <a:schemeClr val="tx1"/>
              </a:solidFill>
              <a:effectLst/>
              <a:latin typeface="Arial" panose="020B0604020202020204" pitchFamily="34" charset="0"/>
            </a:endParaRPr>
          </a:p>
        </p:txBody>
      </p:sp>
      <p:sp>
        <p:nvSpPr>
          <p:cNvPr id="12" name="Metin kutusu 11">
            <a:extLst>
              <a:ext uri="{FF2B5EF4-FFF2-40B4-BE49-F238E27FC236}">
                <a16:creationId xmlns:a16="http://schemas.microsoft.com/office/drawing/2014/main" id="{BF87FE6B-C52D-1184-77DE-5EAD3A5A34E1}"/>
              </a:ext>
            </a:extLst>
          </p:cNvPr>
          <p:cNvSpPr txBox="1"/>
          <p:nvPr/>
        </p:nvSpPr>
        <p:spPr>
          <a:xfrm>
            <a:off x="899855" y="2810256"/>
            <a:ext cx="9380351" cy="2962221"/>
          </a:xfrm>
          <a:prstGeom prst="rect">
            <a:avLst/>
          </a:prstGeom>
          <a:noFill/>
        </p:spPr>
        <p:txBody>
          <a:bodyPr wrap="square">
            <a:spAutoFit/>
          </a:bodyPr>
          <a:lstStyle/>
          <a:p>
            <a:pPr defTabSz="1014984" eaLnBrk="0" fontAlgn="base" hangingPunct="0">
              <a:spcBef>
                <a:spcPct val="0"/>
              </a:spcBef>
              <a:spcAft>
                <a:spcPct val="0"/>
              </a:spcAft>
            </a:pPr>
            <a:r>
              <a:rPr lang="tr-TR" altLang="tr-TR" sz="2664" b="1" kern="1200" dirty="0">
                <a:solidFill>
                  <a:srgbClr val="555555"/>
                </a:solidFill>
                <a:latin typeface="Arial" panose="020B0604020202020204" pitchFamily="34" charset="0"/>
                <a:ea typeface="+mn-ea"/>
                <a:cs typeface="+mn-cs"/>
              </a:rPr>
              <a:t>Data Collection </a:t>
            </a:r>
            <a:r>
              <a:rPr lang="tr-TR" altLang="tr-TR" sz="2664" b="1" kern="1200" dirty="0" err="1">
                <a:solidFill>
                  <a:srgbClr val="555555"/>
                </a:solidFill>
                <a:latin typeface="Arial" panose="020B0604020202020204" pitchFamily="34" charset="0"/>
                <a:ea typeface="+mn-ea"/>
                <a:cs typeface="+mn-cs"/>
              </a:rPr>
              <a:t>and</a:t>
            </a:r>
            <a:r>
              <a:rPr lang="tr-TR" altLang="tr-TR" sz="2664" b="1" kern="1200" dirty="0">
                <a:solidFill>
                  <a:srgbClr val="555555"/>
                </a:solidFill>
                <a:latin typeface="Arial" panose="020B0604020202020204" pitchFamily="34" charset="0"/>
                <a:ea typeface="+mn-ea"/>
                <a:cs typeface="+mn-cs"/>
              </a:rPr>
              <a:t> </a:t>
            </a:r>
            <a:r>
              <a:rPr lang="tr-TR" altLang="tr-TR" sz="2664" b="1" kern="1200" dirty="0" err="1">
                <a:solidFill>
                  <a:srgbClr val="555555"/>
                </a:solidFill>
                <a:latin typeface="Arial" panose="020B0604020202020204" pitchFamily="34" charset="0"/>
                <a:ea typeface="+mn-ea"/>
                <a:cs typeface="+mn-cs"/>
              </a:rPr>
              <a:t>Preparation</a:t>
            </a:r>
            <a:br>
              <a:rPr lang="tr-TR" altLang="tr-TR" sz="2664" kern="1200" dirty="0">
                <a:solidFill>
                  <a:srgbClr val="555555"/>
                </a:solidFill>
                <a:latin typeface="Arial" panose="020B0604020202020204" pitchFamily="34" charset="0"/>
                <a:ea typeface="+mn-ea"/>
                <a:cs typeface="+mn-cs"/>
              </a:rPr>
            </a:br>
            <a:r>
              <a:rPr lang="tr-TR" altLang="tr-TR" sz="2664" b="1" kern="1200" dirty="0" err="1">
                <a:solidFill>
                  <a:srgbClr val="555555"/>
                </a:solidFill>
                <a:latin typeface="Arial" panose="020B0604020202020204" pitchFamily="34" charset="0"/>
                <a:ea typeface="+mn-ea"/>
                <a:cs typeface="+mn-cs"/>
              </a:rPr>
              <a:t>Exploratory</a:t>
            </a:r>
            <a:r>
              <a:rPr lang="tr-TR" altLang="tr-TR" sz="2664" b="1" kern="1200" dirty="0">
                <a:solidFill>
                  <a:srgbClr val="555555"/>
                </a:solidFill>
                <a:latin typeface="Arial" panose="020B0604020202020204" pitchFamily="34" charset="0"/>
                <a:ea typeface="+mn-ea"/>
                <a:cs typeface="+mn-cs"/>
              </a:rPr>
              <a:t> Data Analysis</a:t>
            </a:r>
            <a:br>
              <a:rPr lang="tr-TR" altLang="tr-TR" sz="2664" kern="1200" dirty="0">
                <a:solidFill>
                  <a:srgbClr val="555555"/>
                </a:solidFill>
                <a:latin typeface="Arial" panose="020B0604020202020204" pitchFamily="34" charset="0"/>
                <a:ea typeface="+mn-ea"/>
                <a:cs typeface="+mn-cs"/>
              </a:rPr>
            </a:br>
            <a:r>
              <a:rPr lang="tr-TR" altLang="tr-TR" sz="2664" b="1" kern="1200" dirty="0" err="1">
                <a:solidFill>
                  <a:srgbClr val="555555"/>
                </a:solidFill>
                <a:latin typeface="Arial" panose="020B0604020202020204" pitchFamily="34" charset="0"/>
                <a:ea typeface="+mn-ea"/>
                <a:cs typeface="+mn-cs"/>
              </a:rPr>
              <a:t>Text</a:t>
            </a:r>
            <a:r>
              <a:rPr lang="tr-TR" altLang="tr-TR" sz="2664" b="1" kern="1200" dirty="0">
                <a:solidFill>
                  <a:srgbClr val="555555"/>
                </a:solidFill>
                <a:latin typeface="Arial" panose="020B0604020202020204" pitchFamily="34" charset="0"/>
                <a:ea typeface="+mn-ea"/>
                <a:cs typeface="+mn-cs"/>
              </a:rPr>
              <a:t> </a:t>
            </a:r>
            <a:r>
              <a:rPr lang="tr-TR" altLang="tr-TR" sz="2664" b="1" kern="1200" dirty="0" err="1">
                <a:solidFill>
                  <a:srgbClr val="555555"/>
                </a:solidFill>
                <a:latin typeface="Arial" panose="020B0604020202020204" pitchFamily="34" charset="0"/>
                <a:ea typeface="+mn-ea"/>
                <a:cs typeface="+mn-cs"/>
              </a:rPr>
              <a:t>Processing</a:t>
            </a:r>
            <a:br>
              <a:rPr lang="tr-TR" altLang="tr-TR" sz="2664" kern="1200" dirty="0">
                <a:solidFill>
                  <a:srgbClr val="555555"/>
                </a:solidFill>
                <a:latin typeface="Arial" panose="020B0604020202020204" pitchFamily="34" charset="0"/>
                <a:ea typeface="+mn-ea"/>
                <a:cs typeface="+mn-cs"/>
              </a:rPr>
            </a:br>
            <a:r>
              <a:rPr lang="tr-TR" altLang="tr-TR" sz="2664" b="1" kern="1200" dirty="0" err="1">
                <a:solidFill>
                  <a:srgbClr val="555555"/>
                </a:solidFill>
                <a:latin typeface="Arial" panose="020B0604020202020204" pitchFamily="34" charset="0"/>
                <a:ea typeface="+mn-ea"/>
                <a:cs typeface="+mn-cs"/>
              </a:rPr>
              <a:t>Sentiment</a:t>
            </a:r>
            <a:r>
              <a:rPr lang="tr-TR" altLang="tr-TR" sz="2664" b="1" kern="1200" dirty="0">
                <a:solidFill>
                  <a:srgbClr val="555555"/>
                </a:solidFill>
                <a:latin typeface="Arial" panose="020B0604020202020204" pitchFamily="34" charset="0"/>
                <a:ea typeface="+mn-ea"/>
                <a:cs typeface="+mn-cs"/>
              </a:rPr>
              <a:t> Analysis</a:t>
            </a:r>
            <a:br>
              <a:rPr lang="tr-TR" altLang="tr-TR" sz="2664" kern="1200" dirty="0">
                <a:solidFill>
                  <a:srgbClr val="555555"/>
                </a:solidFill>
                <a:latin typeface="Arial" panose="020B0604020202020204" pitchFamily="34" charset="0"/>
                <a:ea typeface="+mn-ea"/>
                <a:cs typeface="+mn-cs"/>
              </a:rPr>
            </a:br>
            <a:r>
              <a:rPr lang="tr-TR" altLang="tr-TR" sz="2664" b="1" kern="1200" dirty="0">
                <a:solidFill>
                  <a:srgbClr val="555555"/>
                </a:solidFill>
                <a:latin typeface="Arial" panose="020B0604020202020204" pitchFamily="34" charset="0"/>
                <a:ea typeface="+mn-ea"/>
                <a:cs typeface="+mn-cs"/>
              </a:rPr>
              <a:t>Model Development </a:t>
            </a:r>
            <a:r>
              <a:rPr lang="tr-TR" altLang="tr-TR" sz="2664" b="1" kern="1200" dirty="0" err="1">
                <a:solidFill>
                  <a:srgbClr val="555555"/>
                </a:solidFill>
                <a:latin typeface="Arial" panose="020B0604020202020204" pitchFamily="34" charset="0"/>
                <a:ea typeface="+mn-ea"/>
                <a:cs typeface="+mn-cs"/>
              </a:rPr>
              <a:t>and</a:t>
            </a:r>
            <a:r>
              <a:rPr lang="tr-TR" altLang="tr-TR" sz="2664" b="1" kern="1200" dirty="0">
                <a:solidFill>
                  <a:srgbClr val="555555"/>
                </a:solidFill>
                <a:latin typeface="Arial" panose="020B0604020202020204" pitchFamily="34" charset="0"/>
                <a:ea typeface="+mn-ea"/>
                <a:cs typeface="+mn-cs"/>
              </a:rPr>
              <a:t> Evaluation</a:t>
            </a:r>
          </a:p>
          <a:p>
            <a:pPr defTabSz="1014984" eaLnBrk="0" fontAlgn="base" hangingPunct="0">
              <a:spcBef>
                <a:spcPct val="0"/>
              </a:spcBef>
              <a:spcAft>
                <a:spcPct val="0"/>
              </a:spcAft>
            </a:pPr>
            <a:r>
              <a:rPr lang="tr-TR" altLang="tr-TR" sz="2664" b="1" kern="1200" dirty="0" err="1">
                <a:solidFill>
                  <a:srgbClr val="555555"/>
                </a:solidFill>
                <a:latin typeface="Arial" panose="020B0604020202020204" pitchFamily="34" charset="0"/>
                <a:ea typeface="+mn-ea"/>
                <a:cs typeface="+mn-cs"/>
              </a:rPr>
              <a:t>Visualization</a:t>
            </a:r>
            <a:r>
              <a:rPr lang="tr-TR" altLang="tr-TR" sz="2664" b="1" kern="1200" dirty="0">
                <a:solidFill>
                  <a:srgbClr val="555555"/>
                </a:solidFill>
                <a:latin typeface="Arial" panose="020B0604020202020204" pitchFamily="34" charset="0"/>
                <a:ea typeface="+mn-ea"/>
                <a:cs typeface="+mn-cs"/>
              </a:rPr>
              <a:t> of </a:t>
            </a:r>
            <a:r>
              <a:rPr lang="tr-TR" altLang="tr-TR" sz="2664" b="1" kern="1200" dirty="0" err="1">
                <a:solidFill>
                  <a:srgbClr val="555555"/>
                </a:solidFill>
                <a:latin typeface="Arial" panose="020B0604020202020204" pitchFamily="34" charset="0"/>
                <a:ea typeface="+mn-ea"/>
                <a:cs typeface="+mn-cs"/>
              </a:rPr>
              <a:t>Results</a:t>
            </a:r>
            <a:br>
              <a:rPr lang="tr-TR" altLang="tr-TR" sz="2664" kern="1200" dirty="0">
                <a:solidFill>
                  <a:srgbClr val="555555"/>
                </a:solidFill>
                <a:latin typeface="Arial" panose="020B0604020202020204" pitchFamily="34" charset="0"/>
                <a:ea typeface="+mn-ea"/>
                <a:cs typeface="+mn-cs"/>
              </a:rPr>
            </a:br>
            <a:r>
              <a:rPr lang="tr-TR" altLang="tr-TR" sz="2664" b="1" kern="1200" dirty="0" err="1">
                <a:solidFill>
                  <a:srgbClr val="555555"/>
                </a:solidFill>
                <a:latin typeface="Arial" panose="020B0604020202020204" pitchFamily="34" charset="0"/>
                <a:ea typeface="+mn-ea"/>
                <a:cs typeface="+mn-cs"/>
              </a:rPr>
              <a:t>Interpretation</a:t>
            </a:r>
            <a:r>
              <a:rPr lang="tr-TR" altLang="tr-TR" sz="2664" b="1" kern="1200" dirty="0">
                <a:solidFill>
                  <a:srgbClr val="555555"/>
                </a:solidFill>
                <a:latin typeface="Arial" panose="020B0604020202020204" pitchFamily="34" charset="0"/>
                <a:ea typeface="+mn-ea"/>
                <a:cs typeface="+mn-cs"/>
              </a:rPr>
              <a:t> of </a:t>
            </a:r>
            <a:r>
              <a:rPr lang="tr-TR" altLang="tr-TR" sz="2664" b="1" kern="1200" dirty="0" err="1">
                <a:solidFill>
                  <a:srgbClr val="555555"/>
                </a:solidFill>
                <a:latin typeface="Arial" panose="020B0604020202020204" pitchFamily="34" charset="0"/>
                <a:ea typeface="+mn-ea"/>
                <a:cs typeface="+mn-cs"/>
              </a:rPr>
              <a:t>Results</a:t>
            </a:r>
            <a:endParaRPr lang="tr-TR" sz="2400" dirty="0"/>
          </a:p>
        </p:txBody>
      </p:sp>
    </p:spTree>
    <p:extLst>
      <p:ext uri="{BB962C8B-B14F-4D97-AF65-F5344CB8AC3E}">
        <p14:creationId xmlns:p14="http://schemas.microsoft.com/office/powerpoint/2010/main" val="29174889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1500">
        <p159:morph option="byCha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8BA47D2-F140-E753-0BC1-F53827692F0C}"/>
              </a:ext>
            </a:extLst>
          </p:cNvPr>
          <p:cNvSpPr>
            <a:spLocks noGrp="1"/>
          </p:cNvSpPr>
          <p:nvPr>
            <p:ph type="title"/>
          </p:nvPr>
        </p:nvSpPr>
        <p:spPr>
          <a:xfrm>
            <a:off x="648931" y="629266"/>
            <a:ext cx="4166510" cy="1622321"/>
          </a:xfrm>
        </p:spPr>
        <p:txBody>
          <a:bodyPr>
            <a:normAutofit/>
          </a:bodyPr>
          <a:lstStyle/>
          <a:p>
            <a:r>
              <a:rPr lang="en-US" sz="3900">
                <a:solidFill>
                  <a:srgbClr val="EBEBEB"/>
                </a:solidFill>
              </a:rPr>
              <a:t>Data Collection and Preparation</a:t>
            </a:r>
            <a:endParaRPr lang="tr-TR" sz="3900">
              <a:solidFill>
                <a:srgbClr val="EBEBEB"/>
              </a:solidFill>
            </a:endParaRPr>
          </a:p>
        </p:txBody>
      </p:sp>
      <p:sp>
        <p:nvSpPr>
          <p:cNvPr id="13"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5" name="Freeform: Shape 14">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tr-TR"/>
          </a:p>
        </p:txBody>
      </p:sp>
      <p:pic>
        <p:nvPicPr>
          <p:cNvPr id="6" name="Resim 5" descr="metin, yazı tipi, logo, ekran görüntüsü içeren bir resim&#10;&#10;Açıklama otomatik olarak oluşturuldu">
            <a:extLst>
              <a:ext uri="{FF2B5EF4-FFF2-40B4-BE49-F238E27FC236}">
                <a16:creationId xmlns:a16="http://schemas.microsoft.com/office/drawing/2014/main" id="{F6CEDB23-6208-C5D9-DCEF-D569E239CD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4439" y="647698"/>
            <a:ext cx="4908995" cy="5562601"/>
          </a:xfrm>
          <a:prstGeom prst="rect">
            <a:avLst/>
          </a:prstGeom>
          <a:effectLst/>
        </p:spPr>
      </p:pic>
      <p:sp>
        <p:nvSpPr>
          <p:cNvPr id="17" name="Rectangle 16">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3" name="İçerik Yer Tutucusu 2">
            <a:extLst>
              <a:ext uri="{FF2B5EF4-FFF2-40B4-BE49-F238E27FC236}">
                <a16:creationId xmlns:a16="http://schemas.microsoft.com/office/drawing/2014/main" id="{D6922FA4-5B1F-C974-9279-1224859932D9}"/>
              </a:ext>
            </a:extLst>
          </p:cNvPr>
          <p:cNvSpPr>
            <a:spLocks noGrp="1"/>
          </p:cNvSpPr>
          <p:nvPr>
            <p:ph idx="1"/>
          </p:nvPr>
        </p:nvSpPr>
        <p:spPr>
          <a:xfrm>
            <a:off x="648931" y="2438400"/>
            <a:ext cx="4166509" cy="3785419"/>
          </a:xfrm>
        </p:spPr>
        <p:txBody>
          <a:bodyPr>
            <a:normAutofit/>
          </a:bodyPr>
          <a:lstStyle/>
          <a:p>
            <a:r>
              <a:rPr lang="en-US">
                <a:solidFill>
                  <a:srgbClr val="EBEBEB"/>
                </a:solidFill>
              </a:rPr>
              <a:t>Customer reviews for Bacchanal Buffet from Yelp were collected and cleaned using Python's pandas library. Missing or erroneous values were filtered out.</a:t>
            </a:r>
            <a:endParaRPr lang="tr-TR">
              <a:solidFill>
                <a:srgbClr val="EBEBEB"/>
              </a:solidFill>
            </a:endParaRPr>
          </a:p>
        </p:txBody>
      </p:sp>
    </p:spTree>
    <p:extLst>
      <p:ext uri="{BB962C8B-B14F-4D97-AF65-F5344CB8AC3E}">
        <p14:creationId xmlns:p14="http://schemas.microsoft.com/office/powerpoint/2010/main" val="13661946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1500">
        <p159:morph option="byCha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6599F335-F80B-043D-A68D-A640A762BF3B}"/>
              </a:ext>
            </a:extLst>
          </p:cNvPr>
          <p:cNvSpPr>
            <a:spLocks noGrp="1"/>
          </p:cNvSpPr>
          <p:nvPr>
            <p:ph type="title"/>
          </p:nvPr>
        </p:nvSpPr>
        <p:spPr>
          <a:xfrm>
            <a:off x="648931" y="629266"/>
            <a:ext cx="4166510" cy="1622321"/>
          </a:xfrm>
        </p:spPr>
        <p:txBody>
          <a:bodyPr>
            <a:normAutofit/>
          </a:bodyPr>
          <a:lstStyle/>
          <a:p>
            <a:r>
              <a:rPr lang="en-US">
                <a:solidFill>
                  <a:srgbClr val="EBEBEB"/>
                </a:solidFill>
              </a:rPr>
              <a:t>Exploratory Data Analysis</a:t>
            </a:r>
            <a:endParaRPr lang="tr-TR">
              <a:solidFill>
                <a:srgbClr val="EBEBEB"/>
              </a:solidFill>
            </a:endParaRPr>
          </a:p>
        </p:txBody>
      </p:sp>
      <p:sp>
        <p:nvSpPr>
          <p:cNvPr id="13"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5" name="Freeform: Shape 14">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tr-TR"/>
          </a:p>
        </p:txBody>
      </p:sp>
      <p:pic>
        <p:nvPicPr>
          <p:cNvPr id="6" name="Resim 5" descr="metin, ekran görüntüsü, diyagram, dikdörtgen içeren bir resim&#10;&#10;Açıklama otomatik olarak oluşturuldu">
            <a:extLst>
              <a:ext uri="{FF2B5EF4-FFF2-40B4-BE49-F238E27FC236}">
                <a16:creationId xmlns:a16="http://schemas.microsoft.com/office/drawing/2014/main" id="{BA65A09F-D618-A03E-BCC9-3DEFFDD2DE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3992" y="1398915"/>
            <a:ext cx="5449889" cy="4060166"/>
          </a:xfrm>
          <a:prstGeom prst="rect">
            <a:avLst/>
          </a:prstGeom>
          <a:effectLst/>
        </p:spPr>
      </p:pic>
      <p:sp>
        <p:nvSpPr>
          <p:cNvPr id="17" name="Rectangle 16">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3" name="İçerik Yer Tutucusu 2">
            <a:extLst>
              <a:ext uri="{FF2B5EF4-FFF2-40B4-BE49-F238E27FC236}">
                <a16:creationId xmlns:a16="http://schemas.microsoft.com/office/drawing/2014/main" id="{6FCDE260-7FB5-BCCA-3EBD-13722C5B1BA5}"/>
              </a:ext>
            </a:extLst>
          </p:cNvPr>
          <p:cNvSpPr>
            <a:spLocks noGrp="1"/>
          </p:cNvSpPr>
          <p:nvPr>
            <p:ph idx="1"/>
          </p:nvPr>
        </p:nvSpPr>
        <p:spPr>
          <a:xfrm>
            <a:off x="648931" y="2438400"/>
            <a:ext cx="4166509" cy="3785419"/>
          </a:xfrm>
        </p:spPr>
        <p:txBody>
          <a:bodyPr>
            <a:normAutofit/>
          </a:bodyPr>
          <a:lstStyle/>
          <a:p>
            <a:r>
              <a:rPr lang="en-US">
                <a:solidFill>
                  <a:srgbClr val="EBEBEB"/>
                </a:solidFill>
              </a:rPr>
              <a:t>The distribution of reviews and overall trends were analyzed using matplotlib and seaborn libraries. This step involved examining the general structure of the data.</a:t>
            </a:r>
            <a:endParaRPr lang="tr-TR">
              <a:solidFill>
                <a:srgbClr val="EBEBEB"/>
              </a:solidFill>
            </a:endParaRPr>
          </a:p>
        </p:txBody>
      </p:sp>
    </p:spTree>
    <p:extLst>
      <p:ext uri="{BB962C8B-B14F-4D97-AF65-F5344CB8AC3E}">
        <p14:creationId xmlns:p14="http://schemas.microsoft.com/office/powerpoint/2010/main" val="29076762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1500">
        <p159:morph option="byCha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FC15E72-FD72-5380-6F4D-08281D1286F7}"/>
              </a:ext>
            </a:extLst>
          </p:cNvPr>
          <p:cNvSpPr>
            <a:spLocks noGrp="1"/>
          </p:cNvSpPr>
          <p:nvPr>
            <p:ph type="title"/>
          </p:nvPr>
        </p:nvSpPr>
        <p:spPr>
          <a:xfrm>
            <a:off x="648930" y="629266"/>
            <a:ext cx="6188190" cy="1622321"/>
          </a:xfrm>
        </p:spPr>
        <p:txBody>
          <a:bodyPr>
            <a:normAutofit/>
          </a:bodyPr>
          <a:lstStyle/>
          <a:p>
            <a:r>
              <a:rPr lang="tr-TR" dirty="0" err="1">
                <a:solidFill>
                  <a:srgbClr val="EBEBEB"/>
                </a:solidFill>
              </a:rPr>
              <a:t>Text</a:t>
            </a:r>
            <a:r>
              <a:rPr lang="tr-TR" dirty="0">
                <a:solidFill>
                  <a:srgbClr val="EBEBEB"/>
                </a:solidFill>
              </a:rPr>
              <a:t> </a:t>
            </a:r>
            <a:r>
              <a:rPr lang="tr-TR" dirty="0" err="1">
                <a:solidFill>
                  <a:srgbClr val="EBEBEB"/>
                </a:solidFill>
              </a:rPr>
              <a:t>Processing</a:t>
            </a:r>
            <a:endParaRPr lang="tr-TR" dirty="0">
              <a:solidFill>
                <a:srgbClr val="EBEBEB"/>
              </a:solidFill>
            </a:endParaRPr>
          </a:p>
        </p:txBody>
      </p:sp>
      <p:sp>
        <p:nvSpPr>
          <p:cNvPr id="31" name="İçerik Yer Tutucusu 2">
            <a:extLst>
              <a:ext uri="{FF2B5EF4-FFF2-40B4-BE49-F238E27FC236}">
                <a16:creationId xmlns:a16="http://schemas.microsoft.com/office/drawing/2014/main" id="{E6330B49-1167-99DA-3E0F-AD200CF2DDD1}"/>
              </a:ext>
            </a:extLst>
          </p:cNvPr>
          <p:cNvSpPr>
            <a:spLocks noGrp="1"/>
          </p:cNvSpPr>
          <p:nvPr>
            <p:ph idx="1"/>
          </p:nvPr>
        </p:nvSpPr>
        <p:spPr>
          <a:xfrm>
            <a:off x="648930" y="2028424"/>
            <a:ext cx="6188189" cy="4195396"/>
          </a:xfrm>
        </p:spPr>
        <p:txBody>
          <a:bodyPr>
            <a:normAutofit/>
          </a:bodyPr>
          <a:lstStyle/>
          <a:p>
            <a:pPr>
              <a:lnSpc>
                <a:spcPct val="90000"/>
              </a:lnSpc>
            </a:pPr>
            <a:r>
              <a:rPr lang="en-US" sz="1700" dirty="0">
                <a:solidFill>
                  <a:srgbClr val="FFFFFF"/>
                </a:solidFill>
              </a:rPr>
              <a:t>Removing Characters: Numbers (1-9), punctuation, and new line characters (\n) were removed.</a:t>
            </a:r>
            <a:endParaRPr lang="tr-TR" sz="1700" dirty="0">
              <a:solidFill>
                <a:srgbClr val="FFFFFF"/>
              </a:solidFill>
            </a:endParaRPr>
          </a:p>
          <a:p>
            <a:pPr>
              <a:lnSpc>
                <a:spcPct val="90000"/>
              </a:lnSpc>
            </a:pPr>
            <a:r>
              <a:rPr lang="en-US" sz="1700" dirty="0">
                <a:solidFill>
                  <a:srgbClr val="FFFFFF"/>
                </a:solidFill>
              </a:rPr>
              <a:t>Convert Lower Case: All text was converted to lower case for consistency.</a:t>
            </a:r>
            <a:endParaRPr lang="tr-TR" sz="1700" dirty="0">
              <a:solidFill>
                <a:srgbClr val="FFFFFF"/>
              </a:solidFill>
            </a:endParaRPr>
          </a:p>
          <a:p>
            <a:pPr>
              <a:lnSpc>
                <a:spcPct val="90000"/>
              </a:lnSpc>
            </a:pPr>
            <a:r>
              <a:rPr lang="en-US" sz="1700" dirty="0">
                <a:solidFill>
                  <a:srgbClr val="FFFFFF"/>
                </a:solidFill>
              </a:rPr>
              <a:t>Detecting Language: Using the </a:t>
            </a:r>
            <a:r>
              <a:rPr lang="en-US" sz="1700" dirty="0" err="1">
                <a:solidFill>
                  <a:srgbClr val="FFFFFF"/>
                </a:solidFill>
              </a:rPr>
              <a:t>langdetect</a:t>
            </a:r>
            <a:r>
              <a:rPr lang="en-US" sz="1700" dirty="0">
                <a:solidFill>
                  <a:srgbClr val="FFFFFF"/>
                </a:solidFill>
              </a:rPr>
              <a:t> library, non-English reviews were removed.</a:t>
            </a:r>
            <a:endParaRPr lang="tr-TR" sz="1700" dirty="0">
              <a:solidFill>
                <a:srgbClr val="FFFFFF"/>
              </a:solidFill>
            </a:endParaRPr>
          </a:p>
          <a:p>
            <a:pPr>
              <a:lnSpc>
                <a:spcPct val="90000"/>
              </a:lnSpc>
            </a:pPr>
            <a:r>
              <a:rPr lang="en-US" sz="1700" dirty="0">
                <a:solidFill>
                  <a:srgbClr val="FFFFFF"/>
                </a:solidFill>
              </a:rPr>
              <a:t>lemmatization: Applied text processing techniques such as lemmatization to reduce words to their root forms. Libraries like </a:t>
            </a:r>
            <a:r>
              <a:rPr lang="en-US" sz="1700" dirty="0" err="1">
                <a:solidFill>
                  <a:srgbClr val="FFFFFF"/>
                </a:solidFill>
              </a:rPr>
              <a:t>nltk</a:t>
            </a:r>
            <a:r>
              <a:rPr lang="en-US" sz="1700" dirty="0">
                <a:solidFill>
                  <a:srgbClr val="FFFFFF"/>
                </a:solidFill>
              </a:rPr>
              <a:t> and scikit-learn were used in this process.</a:t>
            </a:r>
            <a:endParaRPr lang="tr-TR" sz="1700" dirty="0">
              <a:solidFill>
                <a:srgbClr val="FFFFFF"/>
              </a:solidFill>
            </a:endParaRPr>
          </a:p>
          <a:p>
            <a:pPr>
              <a:lnSpc>
                <a:spcPct val="90000"/>
              </a:lnSpc>
            </a:pPr>
            <a:r>
              <a:rPr lang="en-US" sz="1700" dirty="0">
                <a:solidFill>
                  <a:srgbClr val="FFFFFF"/>
                </a:solidFill>
              </a:rPr>
              <a:t>Removing </a:t>
            </a:r>
            <a:r>
              <a:rPr lang="en-US" sz="1700" dirty="0" err="1">
                <a:solidFill>
                  <a:srgbClr val="FFFFFF"/>
                </a:solidFill>
              </a:rPr>
              <a:t>Stopwords</a:t>
            </a:r>
            <a:r>
              <a:rPr lang="en-US" sz="1700" dirty="0">
                <a:solidFill>
                  <a:srgbClr val="FFFFFF"/>
                </a:solidFill>
              </a:rPr>
              <a:t>: Common </a:t>
            </a:r>
            <a:r>
              <a:rPr lang="en-US" sz="1700" dirty="0" err="1">
                <a:solidFill>
                  <a:srgbClr val="FFFFFF"/>
                </a:solidFill>
              </a:rPr>
              <a:t>stopwords</a:t>
            </a:r>
            <a:r>
              <a:rPr lang="en-US" sz="1700" dirty="0">
                <a:solidFill>
                  <a:srgbClr val="FFFFFF"/>
                </a:solidFill>
              </a:rPr>
              <a:t> were removed to focus on meaningful words.</a:t>
            </a:r>
            <a:endParaRPr lang="tr-TR" sz="1700" dirty="0">
              <a:solidFill>
                <a:srgbClr val="FFFFFF"/>
              </a:solidFill>
            </a:endParaRPr>
          </a:p>
        </p:txBody>
      </p:sp>
      <p:sp>
        <p:nvSpPr>
          <p:cNvPr id="18"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7" name="Picture 4" descr="Computer script on a screen">
            <a:extLst>
              <a:ext uri="{FF2B5EF4-FFF2-40B4-BE49-F238E27FC236}">
                <a16:creationId xmlns:a16="http://schemas.microsoft.com/office/drawing/2014/main" id="{AB07D52E-6D7C-853D-D442-7BE7D86B7A3A}"/>
              </a:ext>
            </a:extLst>
          </p:cNvPr>
          <p:cNvPicPr>
            <a:picLocks noChangeAspect="1"/>
          </p:cNvPicPr>
          <p:nvPr/>
        </p:nvPicPr>
        <p:blipFill>
          <a:blip r:embed="rId3"/>
          <a:srcRect l="5633" r="46058" b="-2"/>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41211644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Cha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753EEA3-3CD1-DCF3-B512-19BA85488B1B}"/>
              </a:ext>
            </a:extLst>
          </p:cNvPr>
          <p:cNvSpPr>
            <a:spLocks noGrp="1"/>
          </p:cNvSpPr>
          <p:nvPr>
            <p:ph type="title"/>
          </p:nvPr>
        </p:nvSpPr>
        <p:spPr>
          <a:xfrm>
            <a:off x="643855" y="1447799"/>
            <a:ext cx="3108626" cy="1444752"/>
          </a:xfrm>
        </p:spPr>
        <p:txBody>
          <a:bodyPr anchor="b">
            <a:normAutofit/>
          </a:bodyPr>
          <a:lstStyle/>
          <a:p>
            <a:r>
              <a:rPr lang="en-US" sz="3200">
                <a:solidFill>
                  <a:srgbClr val="EBEBEB"/>
                </a:solidFill>
              </a:rPr>
              <a:t>Sentiment Analysis</a:t>
            </a:r>
            <a:endParaRPr lang="tr-TR" sz="3200">
              <a:solidFill>
                <a:srgbClr val="EBEBEB"/>
              </a:solidFill>
            </a:endParaRPr>
          </a:p>
        </p:txBody>
      </p:sp>
      <p:sp>
        <p:nvSpPr>
          <p:cNvPr id="20"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1" name="Freeform: Shape 14">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tr-TR"/>
          </a:p>
        </p:txBody>
      </p:sp>
      <p:sp>
        <p:nvSpPr>
          <p:cNvPr id="22" name="Rectangle 16">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3" name="İçerik Yer Tutucusu 2">
            <a:extLst>
              <a:ext uri="{FF2B5EF4-FFF2-40B4-BE49-F238E27FC236}">
                <a16:creationId xmlns:a16="http://schemas.microsoft.com/office/drawing/2014/main" id="{E5EB63E3-BDAB-A17A-804E-2EC73C2B92BF}"/>
              </a:ext>
            </a:extLst>
          </p:cNvPr>
          <p:cNvSpPr>
            <a:spLocks noGrp="1"/>
          </p:cNvSpPr>
          <p:nvPr>
            <p:ph idx="1"/>
          </p:nvPr>
        </p:nvSpPr>
        <p:spPr>
          <a:xfrm>
            <a:off x="643855" y="3072385"/>
            <a:ext cx="3108057" cy="2947415"/>
          </a:xfrm>
        </p:spPr>
        <p:txBody>
          <a:bodyPr>
            <a:normAutofit/>
          </a:bodyPr>
          <a:lstStyle/>
          <a:p>
            <a:r>
              <a:rPr lang="en-US" sz="1400">
                <a:solidFill>
                  <a:srgbClr val="FFFFFF"/>
                </a:solidFill>
              </a:rPr>
              <a:t>Reviews were classified as Positive, Negative, and Neutral using libraries like langdetect and TextBlob. Natural language processing techniques were applied at this stage.</a:t>
            </a:r>
            <a:endParaRPr lang="tr-TR" sz="1400">
              <a:solidFill>
                <a:srgbClr val="FFFFFF"/>
              </a:solidFill>
            </a:endParaRPr>
          </a:p>
        </p:txBody>
      </p:sp>
      <p:pic>
        <p:nvPicPr>
          <p:cNvPr id="6" name="Resim 5" descr="metin, ekran görüntüsü, diyagram, çizgi içeren bir resim&#10;&#10;Açıklama otomatik olarak oluşturuldu">
            <a:extLst>
              <a:ext uri="{FF2B5EF4-FFF2-40B4-BE49-F238E27FC236}">
                <a16:creationId xmlns:a16="http://schemas.microsoft.com/office/drawing/2014/main" id="{2AB1760B-3FBA-26D8-1159-6AF06425F7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8451" y="1541451"/>
            <a:ext cx="6495847" cy="4384697"/>
          </a:xfrm>
          <a:prstGeom prst="rect">
            <a:avLst/>
          </a:prstGeom>
          <a:effectLst/>
        </p:spPr>
      </p:pic>
    </p:spTree>
    <p:extLst>
      <p:ext uri="{BB962C8B-B14F-4D97-AF65-F5344CB8AC3E}">
        <p14:creationId xmlns:p14="http://schemas.microsoft.com/office/powerpoint/2010/main" val="37603666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1500">
        <p159:morph option="byChar"/>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18AC70A7-439D-E1EB-28D3-CF1E75580772}"/>
              </a:ext>
            </a:extLst>
          </p:cNvPr>
          <p:cNvSpPr>
            <a:spLocks noGrp="1"/>
          </p:cNvSpPr>
          <p:nvPr>
            <p:ph type="title"/>
          </p:nvPr>
        </p:nvSpPr>
        <p:spPr>
          <a:xfrm>
            <a:off x="648931" y="629266"/>
            <a:ext cx="4166510" cy="1622321"/>
          </a:xfrm>
        </p:spPr>
        <p:txBody>
          <a:bodyPr>
            <a:normAutofit/>
          </a:bodyPr>
          <a:lstStyle/>
          <a:p>
            <a:pPr>
              <a:lnSpc>
                <a:spcPct val="90000"/>
              </a:lnSpc>
            </a:pPr>
            <a:r>
              <a:rPr lang="en-US" sz="3600">
                <a:solidFill>
                  <a:srgbClr val="EBEBEB"/>
                </a:solidFill>
              </a:rPr>
              <a:t>Model Development and Evaluation</a:t>
            </a:r>
            <a:endParaRPr lang="tr-TR" sz="3600">
              <a:solidFill>
                <a:srgbClr val="EBEBEB"/>
              </a:solidFill>
            </a:endParaRPr>
          </a:p>
        </p:txBody>
      </p:sp>
      <p:sp>
        <p:nvSpPr>
          <p:cNvPr id="15"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7" name="Freeform: Shape 16">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tr-TR"/>
          </a:p>
        </p:txBody>
      </p:sp>
      <p:sp>
        <p:nvSpPr>
          <p:cNvPr id="19" name="Rectangle 18">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3" name="İçerik Yer Tutucusu 2">
            <a:extLst>
              <a:ext uri="{FF2B5EF4-FFF2-40B4-BE49-F238E27FC236}">
                <a16:creationId xmlns:a16="http://schemas.microsoft.com/office/drawing/2014/main" id="{B1D14A4C-1C44-12E1-0BBD-CE474269B2E2}"/>
              </a:ext>
            </a:extLst>
          </p:cNvPr>
          <p:cNvSpPr>
            <a:spLocks noGrp="1"/>
          </p:cNvSpPr>
          <p:nvPr>
            <p:ph idx="1"/>
          </p:nvPr>
        </p:nvSpPr>
        <p:spPr>
          <a:xfrm>
            <a:off x="0" y="2438400"/>
            <a:ext cx="4815441" cy="3785419"/>
          </a:xfrm>
        </p:spPr>
        <p:txBody>
          <a:bodyPr>
            <a:normAutofit/>
          </a:bodyPr>
          <a:lstStyle/>
          <a:p>
            <a:pPr lvl="2" defTabSz="914400" eaLnBrk="0" fontAlgn="base" hangingPunct="0">
              <a:spcBef>
                <a:spcPct val="0"/>
              </a:spcBef>
              <a:spcAft>
                <a:spcPct val="0"/>
              </a:spcAft>
            </a:pPr>
            <a:r>
              <a:rPr kumimoji="0" lang="tr-TR" altLang="tr-TR" b="1" i="0" u="none" strike="noStrike" cap="none" normalizeH="0" baseline="0" dirty="0" err="1">
                <a:ln>
                  <a:noFill/>
                </a:ln>
                <a:solidFill>
                  <a:srgbClr val="EBEBEB"/>
                </a:solidFill>
                <a:effectLst/>
                <a:latin typeface="Arial" panose="020B0604020202020204" pitchFamily="34" charset="0"/>
              </a:rPr>
              <a:t>Logistic</a:t>
            </a:r>
            <a:r>
              <a:rPr kumimoji="0" lang="tr-TR" altLang="tr-TR" b="1" i="0" u="none" strike="noStrike" cap="none" normalizeH="0" baseline="0" dirty="0">
                <a:ln>
                  <a:noFill/>
                </a:ln>
                <a:solidFill>
                  <a:srgbClr val="EBEBEB"/>
                </a:solidFill>
                <a:effectLst/>
                <a:latin typeface="Arial" panose="020B0604020202020204" pitchFamily="34" charset="0"/>
              </a:rPr>
              <a:t> </a:t>
            </a:r>
            <a:r>
              <a:rPr kumimoji="0" lang="tr-TR" altLang="tr-TR" b="1" i="0" u="none" strike="noStrike" cap="none" normalizeH="0" baseline="0" dirty="0" err="1">
                <a:ln>
                  <a:noFill/>
                </a:ln>
                <a:solidFill>
                  <a:srgbClr val="EBEBEB"/>
                </a:solidFill>
                <a:effectLst/>
                <a:latin typeface="Arial" panose="020B0604020202020204" pitchFamily="34" charset="0"/>
              </a:rPr>
              <a:t>Regression</a:t>
            </a:r>
            <a:endParaRPr kumimoji="0" lang="tr-TR" altLang="tr-TR" b="1" i="0" u="none" strike="noStrike" cap="none" normalizeH="0" baseline="0" dirty="0">
              <a:ln>
                <a:noFill/>
              </a:ln>
              <a:solidFill>
                <a:srgbClr val="EBEBEB"/>
              </a:solidFill>
              <a:effectLst/>
              <a:latin typeface="Arial" panose="020B0604020202020204" pitchFamily="34" charset="0"/>
            </a:endParaRPr>
          </a:p>
          <a:p>
            <a:pPr lvl="2" defTabSz="914400" eaLnBrk="0" fontAlgn="base" hangingPunct="0">
              <a:spcBef>
                <a:spcPct val="0"/>
              </a:spcBef>
              <a:spcAft>
                <a:spcPct val="0"/>
              </a:spcAft>
            </a:pPr>
            <a:r>
              <a:rPr kumimoji="0" lang="tr-TR" altLang="tr-TR" b="1" i="0" u="none" strike="noStrike" cap="none" normalizeH="0" baseline="0" dirty="0">
                <a:ln>
                  <a:noFill/>
                </a:ln>
                <a:solidFill>
                  <a:srgbClr val="EBEBEB"/>
                </a:solidFill>
                <a:effectLst/>
                <a:latin typeface="Arial" panose="020B0604020202020204" pitchFamily="34" charset="0"/>
              </a:rPr>
              <a:t>K-</a:t>
            </a:r>
            <a:r>
              <a:rPr kumimoji="0" lang="tr-TR" altLang="tr-TR" b="1" i="0" u="none" strike="noStrike" cap="none" normalizeH="0" baseline="0" dirty="0" err="1">
                <a:ln>
                  <a:noFill/>
                </a:ln>
                <a:solidFill>
                  <a:srgbClr val="EBEBEB"/>
                </a:solidFill>
                <a:effectLst/>
                <a:latin typeface="Arial" panose="020B0604020202020204" pitchFamily="34" charset="0"/>
              </a:rPr>
              <a:t>Nearest</a:t>
            </a:r>
            <a:r>
              <a:rPr kumimoji="0" lang="tr-TR" altLang="tr-TR" b="1" i="0" u="none" strike="noStrike" cap="none" normalizeH="0" baseline="0" dirty="0">
                <a:ln>
                  <a:noFill/>
                </a:ln>
                <a:solidFill>
                  <a:srgbClr val="EBEBEB"/>
                </a:solidFill>
                <a:effectLst/>
                <a:latin typeface="Arial" panose="020B0604020202020204" pitchFamily="34" charset="0"/>
              </a:rPr>
              <a:t> </a:t>
            </a:r>
            <a:r>
              <a:rPr kumimoji="0" lang="tr-TR" altLang="tr-TR" b="1" i="0" u="none" strike="noStrike" cap="none" normalizeH="0" baseline="0" dirty="0" err="1">
                <a:ln>
                  <a:noFill/>
                </a:ln>
                <a:solidFill>
                  <a:srgbClr val="EBEBEB"/>
                </a:solidFill>
                <a:effectLst/>
                <a:latin typeface="Arial" panose="020B0604020202020204" pitchFamily="34" charset="0"/>
              </a:rPr>
              <a:t>Neighbors</a:t>
            </a:r>
            <a:r>
              <a:rPr kumimoji="0" lang="tr-TR" altLang="tr-TR" b="1" i="0" u="none" strike="noStrike" cap="none" normalizeH="0" baseline="0" dirty="0">
                <a:ln>
                  <a:noFill/>
                </a:ln>
                <a:solidFill>
                  <a:srgbClr val="EBEBEB"/>
                </a:solidFill>
                <a:effectLst/>
                <a:latin typeface="Arial" panose="020B0604020202020204" pitchFamily="34" charset="0"/>
              </a:rPr>
              <a:t> (KNN)</a:t>
            </a:r>
          </a:p>
          <a:p>
            <a:pPr lvl="2" defTabSz="914400" eaLnBrk="0" fontAlgn="base" hangingPunct="0">
              <a:spcBef>
                <a:spcPct val="0"/>
              </a:spcBef>
              <a:spcAft>
                <a:spcPct val="0"/>
              </a:spcAft>
            </a:pPr>
            <a:r>
              <a:rPr kumimoji="0" lang="tr-TR" altLang="tr-TR" b="1" i="0" u="none" strike="noStrike" cap="none" normalizeH="0" baseline="0" dirty="0" err="1">
                <a:ln>
                  <a:noFill/>
                </a:ln>
                <a:solidFill>
                  <a:srgbClr val="EBEBEB"/>
                </a:solidFill>
                <a:effectLst/>
                <a:latin typeface="Arial" panose="020B0604020202020204" pitchFamily="34" charset="0"/>
              </a:rPr>
              <a:t>Decision</a:t>
            </a:r>
            <a:r>
              <a:rPr kumimoji="0" lang="tr-TR" altLang="tr-TR" b="1" i="0" u="none" strike="noStrike" cap="none" normalizeH="0" baseline="0" dirty="0">
                <a:ln>
                  <a:noFill/>
                </a:ln>
                <a:solidFill>
                  <a:srgbClr val="EBEBEB"/>
                </a:solidFill>
                <a:effectLst/>
                <a:latin typeface="Arial" panose="020B0604020202020204" pitchFamily="34" charset="0"/>
              </a:rPr>
              <a:t> </a:t>
            </a:r>
            <a:r>
              <a:rPr kumimoji="0" lang="tr-TR" altLang="tr-TR" b="1" i="0" u="none" strike="noStrike" cap="none" normalizeH="0" baseline="0" dirty="0" err="1">
                <a:ln>
                  <a:noFill/>
                </a:ln>
                <a:solidFill>
                  <a:srgbClr val="EBEBEB"/>
                </a:solidFill>
                <a:effectLst/>
                <a:latin typeface="Arial" panose="020B0604020202020204" pitchFamily="34" charset="0"/>
              </a:rPr>
              <a:t>Tree</a:t>
            </a:r>
            <a:r>
              <a:rPr kumimoji="0" lang="tr-TR" altLang="tr-TR" b="1" i="0" u="none" strike="noStrike" cap="none" normalizeH="0" baseline="0" dirty="0">
                <a:ln>
                  <a:noFill/>
                </a:ln>
                <a:solidFill>
                  <a:srgbClr val="EBEBEB"/>
                </a:solidFill>
                <a:effectLst/>
                <a:latin typeface="Arial" panose="020B0604020202020204" pitchFamily="34" charset="0"/>
              </a:rPr>
              <a:t> </a:t>
            </a:r>
            <a:r>
              <a:rPr kumimoji="0" lang="tr-TR" altLang="tr-TR" b="1" i="0" u="none" strike="noStrike" cap="none" normalizeH="0" baseline="0" dirty="0" err="1">
                <a:ln>
                  <a:noFill/>
                </a:ln>
                <a:solidFill>
                  <a:srgbClr val="EBEBEB"/>
                </a:solidFill>
                <a:effectLst/>
                <a:latin typeface="Arial" panose="020B0604020202020204" pitchFamily="34" charset="0"/>
              </a:rPr>
              <a:t>Classifier</a:t>
            </a:r>
            <a:endParaRPr kumimoji="0" lang="tr-TR" altLang="tr-TR" b="1" i="0" u="none" strike="noStrike" cap="none" normalizeH="0" baseline="0" dirty="0">
              <a:ln>
                <a:noFill/>
              </a:ln>
              <a:solidFill>
                <a:srgbClr val="EBEBEB"/>
              </a:solidFill>
              <a:effectLst/>
              <a:latin typeface="Arial" panose="020B0604020202020204" pitchFamily="34" charset="0"/>
            </a:endParaRPr>
          </a:p>
          <a:p>
            <a:pPr lvl="2" defTabSz="914400" eaLnBrk="0" fontAlgn="base" hangingPunct="0">
              <a:spcBef>
                <a:spcPct val="0"/>
              </a:spcBef>
              <a:spcAft>
                <a:spcPct val="0"/>
              </a:spcAft>
            </a:pPr>
            <a:r>
              <a:rPr kumimoji="0" lang="tr-TR" altLang="tr-TR" b="1" i="0" u="none" strike="noStrike" cap="none" normalizeH="0" baseline="0" dirty="0" err="1">
                <a:ln>
                  <a:noFill/>
                </a:ln>
                <a:solidFill>
                  <a:srgbClr val="EBEBEB"/>
                </a:solidFill>
                <a:effectLst/>
                <a:latin typeface="Arial" panose="020B0604020202020204" pitchFamily="34" charset="0"/>
              </a:rPr>
              <a:t>Random</a:t>
            </a:r>
            <a:r>
              <a:rPr kumimoji="0" lang="tr-TR" altLang="tr-TR" b="1" i="0" u="none" strike="noStrike" cap="none" normalizeH="0" baseline="0" dirty="0">
                <a:ln>
                  <a:noFill/>
                </a:ln>
                <a:solidFill>
                  <a:srgbClr val="EBEBEB"/>
                </a:solidFill>
                <a:effectLst/>
                <a:latin typeface="Arial" panose="020B0604020202020204" pitchFamily="34" charset="0"/>
              </a:rPr>
              <a:t> </a:t>
            </a:r>
            <a:r>
              <a:rPr kumimoji="0" lang="tr-TR" altLang="tr-TR" b="1" i="0" u="none" strike="noStrike" cap="none" normalizeH="0" baseline="0" dirty="0" err="1">
                <a:ln>
                  <a:noFill/>
                </a:ln>
                <a:solidFill>
                  <a:srgbClr val="EBEBEB"/>
                </a:solidFill>
                <a:effectLst/>
                <a:latin typeface="Arial" panose="020B0604020202020204" pitchFamily="34" charset="0"/>
              </a:rPr>
              <a:t>Forest</a:t>
            </a:r>
            <a:r>
              <a:rPr kumimoji="0" lang="tr-TR" altLang="tr-TR" b="1" i="0" u="none" strike="noStrike" cap="none" normalizeH="0" baseline="0" dirty="0">
                <a:ln>
                  <a:noFill/>
                </a:ln>
                <a:solidFill>
                  <a:srgbClr val="EBEBEB"/>
                </a:solidFill>
                <a:effectLst/>
                <a:latin typeface="Arial" panose="020B0604020202020204" pitchFamily="34" charset="0"/>
              </a:rPr>
              <a:t> </a:t>
            </a:r>
            <a:r>
              <a:rPr kumimoji="0" lang="tr-TR" altLang="tr-TR" b="1" i="0" u="none" strike="noStrike" cap="none" normalizeH="0" baseline="0" dirty="0" err="1">
                <a:ln>
                  <a:noFill/>
                </a:ln>
                <a:solidFill>
                  <a:srgbClr val="EBEBEB"/>
                </a:solidFill>
                <a:effectLst/>
                <a:latin typeface="Arial" panose="020B0604020202020204" pitchFamily="34" charset="0"/>
              </a:rPr>
              <a:t>Classifier</a:t>
            </a:r>
            <a:endParaRPr kumimoji="0" lang="tr-TR" altLang="tr-TR" b="1" i="0" u="none" strike="noStrike" cap="none" normalizeH="0" baseline="0" dirty="0">
              <a:ln>
                <a:noFill/>
              </a:ln>
              <a:solidFill>
                <a:srgbClr val="EBEBEB"/>
              </a:solidFill>
              <a:effectLst/>
              <a:latin typeface="Arial" panose="020B0604020202020204" pitchFamily="34" charset="0"/>
            </a:endParaRPr>
          </a:p>
          <a:p>
            <a:pPr lvl="2" defTabSz="914400" eaLnBrk="0" fontAlgn="base" hangingPunct="0">
              <a:spcBef>
                <a:spcPct val="0"/>
              </a:spcBef>
              <a:spcAft>
                <a:spcPct val="0"/>
              </a:spcAft>
            </a:pPr>
            <a:r>
              <a:rPr kumimoji="0" lang="tr-TR" altLang="tr-TR" b="1" i="0" u="none" strike="noStrike" cap="none" normalizeH="0" baseline="0" dirty="0" err="1">
                <a:ln>
                  <a:noFill/>
                </a:ln>
                <a:solidFill>
                  <a:srgbClr val="EBEBEB"/>
                </a:solidFill>
                <a:effectLst/>
                <a:latin typeface="Arial" panose="020B0604020202020204" pitchFamily="34" charset="0"/>
              </a:rPr>
              <a:t>AdaBoost</a:t>
            </a:r>
            <a:r>
              <a:rPr kumimoji="0" lang="tr-TR" altLang="tr-TR" b="1" i="0" u="none" strike="noStrike" cap="none" normalizeH="0" baseline="0" dirty="0">
                <a:ln>
                  <a:noFill/>
                </a:ln>
                <a:solidFill>
                  <a:srgbClr val="EBEBEB"/>
                </a:solidFill>
                <a:effectLst/>
                <a:latin typeface="Arial" panose="020B0604020202020204" pitchFamily="34" charset="0"/>
              </a:rPr>
              <a:t> </a:t>
            </a:r>
            <a:r>
              <a:rPr kumimoji="0" lang="tr-TR" altLang="tr-TR" b="1" i="0" u="none" strike="noStrike" cap="none" normalizeH="0" baseline="0" dirty="0" err="1">
                <a:ln>
                  <a:noFill/>
                </a:ln>
                <a:solidFill>
                  <a:srgbClr val="EBEBEB"/>
                </a:solidFill>
                <a:effectLst/>
                <a:latin typeface="Arial" panose="020B0604020202020204" pitchFamily="34" charset="0"/>
              </a:rPr>
              <a:t>Classifier</a:t>
            </a:r>
            <a:endParaRPr kumimoji="0" lang="tr-TR" altLang="tr-TR" b="1" i="0" u="none" strike="noStrike" cap="none" normalizeH="0" baseline="0" dirty="0">
              <a:ln>
                <a:noFill/>
              </a:ln>
              <a:solidFill>
                <a:srgbClr val="EBEBEB"/>
              </a:solidFill>
              <a:effectLst/>
              <a:latin typeface="Arial" panose="020B0604020202020204" pitchFamily="34" charset="0"/>
            </a:endParaRPr>
          </a:p>
          <a:p>
            <a:pPr lvl="2" defTabSz="914400" eaLnBrk="0" fontAlgn="base" hangingPunct="0">
              <a:spcBef>
                <a:spcPct val="0"/>
              </a:spcBef>
              <a:spcAft>
                <a:spcPct val="0"/>
              </a:spcAft>
            </a:pPr>
            <a:r>
              <a:rPr kumimoji="0" lang="tr-TR" altLang="tr-TR" b="1" i="0" u="none" strike="noStrike" cap="none" normalizeH="0" baseline="0" dirty="0" err="1">
                <a:ln>
                  <a:noFill/>
                </a:ln>
                <a:solidFill>
                  <a:srgbClr val="EBEBEB"/>
                </a:solidFill>
                <a:effectLst/>
                <a:latin typeface="Arial" panose="020B0604020202020204" pitchFamily="34" charset="0"/>
              </a:rPr>
              <a:t>Gradient</a:t>
            </a:r>
            <a:r>
              <a:rPr kumimoji="0" lang="tr-TR" altLang="tr-TR" b="1" i="0" u="none" strike="noStrike" cap="none" normalizeH="0" baseline="0" dirty="0">
                <a:ln>
                  <a:noFill/>
                </a:ln>
                <a:solidFill>
                  <a:srgbClr val="EBEBEB"/>
                </a:solidFill>
                <a:effectLst/>
                <a:latin typeface="Arial" panose="020B0604020202020204" pitchFamily="34" charset="0"/>
              </a:rPr>
              <a:t> </a:t>
            </a:r>
            <a:r>
              <a:rPr kumimoji="0" lang="tr-TR" altLang="tr-TR" b="1" i="0" u="none" strike="noStrike" cap="none" normalizeH="0" baseline="0" dirty="0" err="1">
                <a:ln>
                  <a:noFill/>
                </a:ln>
                <a:solidFill>
                  <a:srgbClr val="EBEBEB"/>
                </a:solidFill>
                <a:effectLst/>
                <a:latin typeface="Arial" panose="020B0604020202020204" pitchFamily="34" charset="0"/>
              </a:rPr>
              <a:t>Boosting</a:t>
            </a:r>
            <a:r>
              <a:rPr kumimoji="0" lang="tr-TR" altLang="tr-TR" b="1" i="0" u="none" strike="noStrike" cap="none" normalizeH="0" baseline="0" dirty="0">
                <a:ln>
                  <a:noFill/>
                </a:ln>
                <a:solidFill>
                  <a:srgbClr val="EBEBEB"/>
                </a:solidFill>
                <a:effectLst/>
                <a:latin typeface="Arial" panose="020B0604020202020204" pitchFamily="34" charset="0"/>
              </a:rPr>
              <a:t> </a:t>
            </a:r>
            <a:r>
              <a:rPr kumimoji="0" lang="tr-TR" altLang="tr-TR" b="1" i="0" u="none" strike="noStrike" cap="none" normalizeH="0" baseline="0" dirty="0" err="1">
                <a:ln>
                  <a:noFill/>
                </a:ln>
                <a:solidFill>
                  <a:srgbClr val="EBEBEB"/>
                </a:solidFill>
                <a:effectLst/>
                <a:latin typeface="Arial" panose="020B0604020202020204" pitchFamily="34" charset="0"/>
              </a:rPr>
              <a:t>Classifier</a:t>
            </a:r>
            <a:endParaRPr kumimoji="0" lang="tr-TR" altLang="tr-TR" b="1" i="0" u="none" strike="noStrike" cap="none" normalizeH="0" baseline="0" dirty="0">
              <a:ln>
                <a:noFill/>
              </a:ln>
              <a:solidFill>
                <a:srgbClr val="EBEBEB"/>
              </a:solidFill>
              <a:effectLst/>
              <a:latin typeface="Arial" panose="020B0604020202020204" pitchFamily="34" charset="0"/>
            </a:endParaRPr>
          </a:p>
          <a:p>
            <a:pPr lvl="2" defTabSz="914400" eaLnBrk="0" fontAlgn="base" hangingPunct="0">
              <a:spcBef>
                <a:spcPct val="0"/>
              </a:spcBef>
              <a:spcAft>
                <a:spcPct val="0"/>
              </a:spcAft>
            </a:pPr>
            <a:r>
              <a:rPr kumimoji="0" lang="tr-TR" altLang="tr-TR" b="1" i="0" u="none" strike="noStrike" cap="none" normalizeH="0" baseline="0" dirty="0" err="1">
                <a:ln>
                  <a:noFill/>
                </a:ln>
                <a:solidFill>
                  <a:srgbClr val="EBEBEB"/>
                </a:solidFill>
                <a:effectLst/>
                <a:latin typeface="Arial" panose="020B0604020202020204" pitchFamily="34" charset="0"/>
              </a:rPr>
              <a:t>Multinomial</a:t>
            </a:r>
            <a:r>
              <a:rPr kumimoji="0" lang="tr-TR" altLang="tr-TR" b="1" i="0" u="none" strike="noStrike" cap="none" normalizeH="0" baseline="0" dirty="0">
                <a:ln>
                  <a:noFill/>
                </a:ln>
                <a:solidFill>
                  <a:srgbClr val="EBEBEB"/>
                </a:solidFill>
                <a:effectLst/>
                <a:latin typeface="Arial" panose="020B0604020202020204" pitchFamily="34" charset="0"/>
              </a:rPr>
              <a:t> </a:t>
            </a:r>
            <a:r>
              <a:rPr kumimoji="0" lang="tr-TR" altLang="tr-TR" b="1" i="0" u="none" strike="noStrike" cap="none" normalizeH="0" baseline="0" dirty="0" err="1">
                <a:ln>
                  <a:noFill/>
                </a:ln>
                <a:solidFill>
                  <a:srgbClr val="EBEBEB"/>
                </a:solidFill>
                <a:effectLst/>
                <a:latin typeface="Arial" panose="020B0604020202020204" pitchFamily="34" charset="0"/>
              </a:rPr>
              <a:t>Naive</a:t>
            </a:r>
            <a:r>
              <a:rPr kumimoji="0" lang="tr-TR" altLang="tr-TR" b="1" i="0" u="none" strike="noStrike" cap="none" normalizeH="0" baseline="0" dirty="0">
                <a:ln>
                  <a:noFill/>
                </a:ln>
                <a:solidFill>
                  <a:srgbClr val="EBEBEB"/>
                </a:solidFill>
                <a:effectLst/>
                <a:latin typeface="Arial" panose="020B0604020202020204" pitchFamily="34" charset="0"/>
              </a:rPr>
              <a:t> </a:t>
            </a:r>
            <a:r>
              <a:rPr kumimoji="0" lang="tr-TR" altLang="tr-TR" b="1" i="0" u="none" strike="noStrike" cap="none" normalizeH="0" baseline="0" dirty="0" err="1">
                <a:ln>
                  <a:noFill/>
                </a:ln>
                <a:solidFill>
                  <a:srgbClr val="EBEBEB"/>
                </a:solidFill>
                <a:effectLst/>
                <a:latin typeface="Arial" panose="020B0604020202020204" pitchFamily="34" charset="0"/>
              </a:rPr>
              <a:t>Bayes</a:t>
            </a:r>
            <a:endParaRPr kumimoji="0" lang="tr-TR" altLang="tr-TR" b="1" i="0" u="none" strike="noStrike" cap="none" normalizeH="0" baseline="0" dirty="0">
              <a:ln>
                <a:noFill/>
              </a:ln>
              <a:solidFill>
                <a:srgbClr val="EBEBEB"/>
              </a:solidFill>
              <a:effectLst/>
              <a:latin typeface="Arial" panose="020B0604020202020204" pitchFamily="34" charset="0"/>
            </a:endParaRPr>
          </a:p>
          <a:p>
            <a:pPr lvl="2" defTabSz="914400" eaLnBrk="0" fontAlgn="base" hangingPunct="0">
              <a:spcBef>
                <a:spcPct val="0"/>
              </a:spcBef>
              <a:spcAft>
                <a:spcPct val="0"/>
              </a:spcAft>
            </a:pPr>
            <a:r>
              <a:rPr kumimoji="0" lang="tr-TR" altLang="tr-TR" b="1" i="0" u="none" strike="noStrike" cap="none" normalizeH="0" baseline="0" dirty="0" err="1">
                <a:ln>
                  <a:noFill/>
                </a:ln>
                <a:solidFill>
                  <a:srgbClr val="EBEBEB"/>
                </a:solidFill>
                <a:effectLst/>
                <a:latin typeface="Arial" panose="020B0604020202020204" pitchFamily="34" charset="0"/>
              </a:rPr>
              <a:t>Bernoulli</a:t>
            </a:r>
            <a:r>
              <a:rPr kumimoji="0" lang="tr-TR" altLang="tr-TR" b="1" i="0" u="none" strike="noStrike" cap="none" normalizeH="0" baseline="0" dirty="0">
                <a:ln>
                  <a:noFill/>
                </a:ln>
                <a:solidFill>
                  <a:srgbClr val="EBEBEB"/>
                </a:solidFill>
                <a:effectLst/>
                <a:latin typeface="Arial" panose="020B0604020202020204" pitchFamily="34" charset="0"/>
              </a:rPr>
              <a:t> </a:t>
            </a:r>
            <a:r>
              <a:rPr kumimoji="0" lang="tr-TR" altLang="tr-TR" b="1" i="0" u="none" strike="noStrike" cap="none" normalizeH="0" baseline="0" dirty="0" err="1">
                <a:ln>
                  <a:noFill/>
                </a:ln>
                <a:solidFill>
                  <a:srgbClr val="EBEBEB"/>
                </a:solidFill>
                <a:effectLst/>
                <a:latin typeface="Arial" panose="020B0604020202020204" pitchFamily="34" charset="0"/>
              </a:rPr>
              <a:t>Naive</a:t>
            </a:r>
            <a:r>
              <a:rPr kumimoji="0" lang="tr-TR" altLang="tr-TR" b="1" i="0" u="none" strike="noStrike" cap="none" normalizeH="0" baseline="0" dirty="0">
                <a:ln>
                  <a:noFill/>
                </a:ln>
                <a:solidFill>
                  <a:srgbClr val="EBEBEB"/>
                </a:solidFill>
                <a:effectLst/>
                <a:latin typeface="Arial" panose="020B0604020202020204" pitchFamily="34" charset="0"/>
              </a:rPr>
              <a:t> </a:t>
            </a:r>
            <a:r>
              <a:rPr kumimoji="0" lang="tr-TR" altLang="tr-TR" b="1" i="0" u="none" strike="noStrike" cap="none" normalizeH="0" baseline="0" dirty="0" err="1">
                <a:ln>
                  <a:noFill/>
                </a:ln>
                <a:solidFill>
                  <a:srgbClr val="EBEBEB"/>
                </a:solidFill>
                <a:effectLst/>
                <a:latin typeface="Arial" panose="020B0604020202020204" pitchFamily="34" charset="0"/>
              </a:rPr>
              <a:t>Bayes</a:t>
            </a:r>
            <a:endParaRPr lang="tr-TR" altLang="tr-TR" dirty="0">
              <a:solidFill>
                <a:srgbClr val="EBEBEB"/>
              </a:solidFill>
              <a:latin typeface="Arial" panose="020B0604020202020204" pitchFamily="34" charset="0"/>
            </a:endParaRPr>
          </a:p>
          <a:p>
            <a:pPr lvl="2" defTabSz="914400" eaLnBrk="0" fontAlgn="base" hangingPunct="0">
              <a:spcBef>
                <a:spcPct val="0"/>
              </a:spcBef>
              <a:spcAft>
                <a:spcPct val="0"/>
              </a:spcAft>
            </a:pPr>
            <a:r>
              <a:rPr kumimoji="0" lang="tr-TR" altLang="tr-TR" b="1" i="0" u="none" strike="noStrike" cap="none" normalizeH="0" baseline="0" dirty="0" err="1">
                <a:ln>
                  <a:noFill/>
                </a:ln>
                <a:solidFill>
                  <a:srgbClr val="EBEBEB"/>
                </a:solidFill>
                <a:effectLst/>
                <a:latin typeface="Arial" panose="020B0604020202020204" pitchFamily="34" charset="0"/>
              </a:rPr>
              <a:t>Logistic</a:t>
            </a:r>
            <a:r>
              <a:rPr kumimoji="0" lang="tr-TR" altLang="tr-TR" b="1" i="0" u="none" strike="noStrike" cap="none" normalizeH="0" baseline="0" dirty="0">
                <a:ln>
                  <a:noFill/>
                </a:ln>
                <a:solidFill>
                  <a:srgbClr val="EBEBEB"/>
                </a:solidFill>
                <a:effectLst/>
                <a:latin typeface="Arial" panose="020B0604020202020204" pitchFamily="34" charset="0"/>
              </a:rPr>
              <a:t> </a:t>
            </a:r>
            <a:r>
              <a:rPr kumimoji="0" lang="tr-TR" altLang="tr-TR" b="1" i="0" u="none" strike="noStrike" cap="none" normalizeH="0" baseline="0" dirty="0" err="1">
                <a:ln>
                  <a:noFill/>
                </a:ln>
                <a:solidFill>
                  <a:srgbClr val="EBEBEB"/>
                </a:solidFill>
                <a:effectLst/>
                <a:latin typeface="Arial" panose="020B0604020202020204" pitchFamily="34" charset="0"/>
              </a:rPr>
              <a:t>Regression</a:t>
            </a:r>
            <a:r>
              <a:rPr kumimoji="0" lang="tr-TR" altLang="tr-TR" b="0" i="0" u="none" strike="noStrike" cap="none" normalizeH="0" baseline="0" dirty="0">
                <a:ln>
                  <a:noFill/>
                </a:ln>
                <a:solidFill>
                  <a:srgbClr val="EBEBEB"/>
                </a:solidFill>
                <a:effectLst/>
                <a:latin typeface="Arial" panose="020B0604020202020204" pitchFamily="34" charset="0"/>
              </a:rPr>
              <a:t> </a:t>
            </a:r>
            <a:r>
              <a:rPr kumimoji="0" lang="tr-TR" altLang="tr-TR" b="0" i="0" u="none" strike="noStrike" cap="none" normalizeH="0" baseline="0" dirty="0" err="1">
                <a:ln>
                  <a:noFill/>
                </a:ln>
                <a:solidFill>
                  <a:srgbClr val="EBEBEB"/>
                </a:solidFill>
                <a:effectLst/>
                <a:latin typeface="Arial" panose="020B0604020202020204" pitchFamily="34" charset="0"/>
              </a:rPr>
              <a:t>achieved</a:t>
            </a:r>
            <a:r>
              <a:rPr kumimoji="0" lang="tr-TR" altLang="tr-TR" b="0" i="0" u="none" strike="noStrike" cap="none" normalizeH="0" baseline="0" dirty="0">
                <a:ln>
                  <a:noFill/>
                </a:ln>
                <a:solidFill>
                  <a:srgbClr val="EBEBEB"/>
                </a:solidFill>
                <a:effectLst/>
                <a:latin typeface="Arial" panose="020B0604020202020204" pitchFamily="34" charset="0"/>
              </a:rPr>
              <a:t> </a:t>
            </a:r>
            <a:r>
              <a:rPr kumimoji="0" lang="tr-TR" altLang="tr-TR" b="0" i="0" u="none" strike="noStrike" cap="none" normalizeH="0" baseline="0" dirty="0" err="1">
                <a:ln>
                  <a:noFill/>
                </a:ln>
                <a:solidFill>
                  <a:srgbClr val="EBEBEB"/>
                </a:solidFill>
                <a:effectLst/>
                <a:latin typeface="Arial" panose="020B0604020202020204" pitchFamily="34" charset="0"/>
              </a:rPr>
              <a:t>the</a:t>
            </a:r>
            <a:r>
              <a:rPr kumimoji="0" lang="tr-TR" altLang="tr-TR" b="0" i="0" u="none" strike="noStrike" cap="none" normalizeH="0" baseline="0" dirty="0">
                <a:ln>
                  <a:noFill/>
                </a:ln>
                <a:solidFill>
                  <a:srgbClr val="EBEBEB"/>
                </a:solidFill>
                <a:effectLst/>
                <a:latin typeface="Arial" panose="020B0604020202020204" pitchFamily="34" charset="0"/>
              </a:rPr>
              <a:t> </a:t>
            </a:r>
            <a:r>
              <a:rPr kumimoji="0" lang="tr-TR" altLang="tr-TR" b="0" i="0" u="none" strike="noStrike" cap="none" normalizeH="0" baseline="0" dirty="0" err="1">
                <a:ln>
                  <a:noFill/>
                </a:ln>
                <a:solidFill>
                  <a:srgbClr val="EBEBEB"/>
                </a:solidFill>
                <a:effectLst/>
                <a:latin typeface="Arial" panose="020B0604020202020204" pitchFamily="34" charset="0"/>
              </a:rPr>
              <a:t>highest</a:t>
            </a:r>
            <a:r>
              <a:rPr kumimoji="0" lang="tr-TR" altLang="tr-TR" b="0" i="0" u="none" strike="noStrike" cap="none" normalizeH="0" baseline="0" dirty="0">
                <a:ln>
                  <a:noFill/>
                </a:ln>
                <a:solidFill>
                  <a:srgbClr val="EBEBEB"/>
                </a:solidFill>
                <a:effectLst/>
                <a:latin typeface="Arial" panose="020B0604020202020204" pitchFamily="34" charset="0"/>
              </a:rPr>
              <a:t> </a:t>
            </a:r>
            <a:r>
              <a:rPr kumimoji="0" lang="tr-TR" altLang="tr-TR" b="0" i="0" u="none" strike="noStrike" cap="none" normalizeH="0" baseline="0" dirty="0" err="1">
                <a:ln>
                  <a:noFill/>
                </a:ln>
                <a:solidFill>
                  <a:srgbClr val="EBEBEB"/>
                </a:solidFill>
                <a:effectLst/>
                <a:latin typeface="Arial" panose="020B0604020202020204" pitchFamily="34" charset="0"/>
              </a:rPr>
              <a:t>performance</a:t>
            </a:r>
            <a:r>
              <a:rPr kumimoji="0" lang="tr-TR" altLang="tr-TR" b="0" i="0" u="none" strike="noStrike" cap="none" normalizeH="0" baseline="0" dirty="0">
                <a:ln>
                  <a:noFill/>
                </a:ln>
                <a:solidFill>
                  <a:srgbClr val="EBEBEB"/>
                </a:solidFill>
                <a:effectLst/>
                <a:latin typeface="Arial" panose="020B0604020202020204" pitchFamily="34" charset="0"/>
              </a:rPr>
              <a:t> </a:t>
            </a:r>
            <a:r>
              <a:rPr kumimoji="0" lang="tr-TR" altLang="tr-TR" b="0" i="0" u="none" strike="noStrike" cap="none" normalizeH="0" baseline="0" dirty="0" err="1">
                <a:ln>
                  <a:noFill/>
                </a:ln>
                <a:solidFill>
                  <a:srgbClr val="EBEBEB"/>
                </a:solidFill>
                <a:effectLst/>
                <a:latin typeface="Arial" panose="020B0604020202020204" pitchFamily="34" charset="0"/>
              </a:rPr>
              <a:t>with</a:t>
            </a:r>
            <a:r>
              <a:rPr kumimoji="0" lang="tr-TR" altLang="tr-TR" b="0" i="0" u="none" strike="noStrike" cap="none" normalizeH="0" baseline="0" dirty="0">
                <a:ln>
                  <a:noFill/>
                </a:ln>
                <a:solidFill>
                  <a:srgbClr val="EBEBEB"/>
                </a:solidFill>
                <a:effectLst/>
                <a:latin typeface="Arial" panose="020B0604020202020204" pitchFamily="34" charset="0"/>
              </a:rPr>
              <a:t> an </a:t>
            </a:r>
            <a:r>
              <a:rPr kumimoji="0" lang="tr-TR" altLang="tr-TR" b="0" i="0" u="none" strike="noStrike" cap="none" normalizeH="0" baseline="0" dirty="0" err="1">
                <a:ln>
                  <a:noFill/>
                </a:ln>
                <a:solidFill>
                  <a:srgbClr val="EBEBEB"/>
                </a:solidFill>
                <a:effectLst/>
                <a:latin typeface="Arial" panose="020B0604020202020204" pitchFamily="34" charset="0"/>
              </a:rPr>
              <a:t>accuracy</a:t>
            </a:r>
            <a:r>
              <a:rPr kumimoji="0" lang="tr-TR" altLang="tr-TR" b="0" i="0" u="none" strike="noStrike" cap="none" normalizeH="0" baseline="0" dirty="0">
                <a:ln>
                  <a:noFill/>
                </a:ln>
                <a:solidFill>
                  <a:srgbClr val="EBEBEB"/>
                </a:solidFill>
                <a:effectLst/>
                <a:latin typeface="Arial" panose="020B0604020202020204" pitchFamily="34" charset="0"/>
              </a:rPr>
              <a:t> of </a:t>
            </a:r>
            <a:r>
              <a:rPr kumimoji="0" lang="tr-TR" altLang="tr-TR" b="0" i="0" u="none" strike="noStrike" cap="none" normalizeH="0" baseline="0" dirty="0" err="1">
                <a:ln>
                  <a:noFill/>
                </a:ln>
                <a:solidFill>
                  <a:srgbClr val="EBEBEB"/>
                </a:solidFill>
                <a:effectLst/>
                <a:latin typeface="Arial" panose="020B0604020202020204" pitchFamily="34" charset="0"/>
              </a:rPr>
              <a:t>approximately</a:t>
            </a:r>
            <a:r>
              <a:rPr kumimoji="0" lang="tr-TR" altLang="tr-TR" b="0" i="0" u="none" strike="noStrike" cap="none" normalizeH="0" baseline="0" dirty="0">
                <a:ln>
                  <a:noFill/>
                </a:ln>
                <a:solidFill>
                  <a:srgbClr val="EBEBEB"/>
                </a:solidFill>
                <a:effectLst/>
                <a:latin typeface="Arial" panose="020B0604020202020204" pitchFamily="34" charset="0"/>
              </a:rPr>
              <a:t> 80.5%.</a:t>
            </a:r>
          </a:p>
          <a:p>
            <a:pPr lvl="2" defTabSz="914400" eaLnBrk="0" fontAlgn="base" hangingPunct="0">
              <a:spcBef>
                <a:spcPct val="0"/>
              </a:spcBef>
              <a:spcAft>
                <a:spcPct val="0"/>
              </a:spcAft>
            </a:pPr>
            <a:endParaRPr kumimoji="0" lang="tr-TR" altLang="tr-TR" b="0" i="0" u="none" strike="noStrike" cap="none" normalizeH="0" baseline="0" dirty="0">
              <a:ln>
                <a:noFill/>
              </a:ln>
              <a:solidFill>
                <a:srgbClr val="EBEBEB"/>
              </a:solidFill>
              <a:effectLst/>
              <a:latin typeface="Arial" panose="020B0604020202020204" pitchFamily="34" charset="0"/>
            </a:endParaRPr>
          </a:p>
          <a:p>
            <a:pPr lvl="2" defTabSz="914400" eaLnBrk="0" fontAlgn="base" hangingPunct="0">
              <a:spcBef>
                <a:spcPct val="0"/>
              </a:spcBef>
              <a:spcAft>
                <a:spcPct val="0"/>
              </a:spcAft>
            </a:pPr>
            <a:endParaRPr kumimoji="0" lang="tr-TR" altLang="tr-TR" b="1" i="0" u="none" strike="noStrike" cap="none" normalizeH="0" baseline="0" dirty="0">
              <a:ln>
                <a:noFill/>
              </a:ln>
              <a:solidFill>
                <a:srgbClr val="EBEBEB"/>
              </a:solidFill>
              <a:effectLst/>
              <a:latin typeface="Arial" panose="020B0604020202020204" pitchFamily="34" charset="0"/>
            </a:endParaRPr>
          </a:p>
          <a:p>
            <a:endParaRPr lang="tr-TR" dirty="0">
              <a:solidFill>
                <a:srgbClr val="EBEBEB"/>
              </a:solidFill>
            </a:endParaRPr>
          </a:p>
        </p:txBody>
      </p:sp>
      <p:graphicFrame>
        <p:nvGraphicFramePr>
          <p:cNvPr id="7" name="Tablo 6">
            <a:extLst>
              <a:ext uri="{FF2B5EF4-FFF2-40B4-BE49-F238E27FC236}">
                <a16:creationId xmlns:a16="http://schemas.microsoft.com/office/drawing/2014/main" id="{8F368FD0-80E2-171F-C650-96505A0315D1}"/>
              </a:ext>
            </a:extLst>
          </p:cNvPr>
          <p:cNvGraphicFramePr>
            <a:graphicFrameLocks noGrp="1"/>
          </p:cNvGraphicFramePr>
          <p:nvPr>
            <p:extLst>
              <p:ext uri="{D42A27DB-BD31-4B8C-83A1-F6EECF244321}">
                <p14:modId xmlns:p14="http://schemas.microsoft.com/office/powerpoint/2010/main" val="440207149"/>
              </p:ext>
            </p:extLst>
          </p:nvPr>
        </p:nvGraphicFramePr>
        <p:xfrm>
          <a:off x="6303034" y="1184693"/>
          <a:ext cx="5240849" cy="4959872"/>
        </p:xfrm>
        <a:graphic>
          <a:graphicData uri="http://schemas.openxmlformats.org/drawingml/2006/table">
            <a:tbl>
              <a:tblPr firstRow="1" bandRow="1"/>
              <a:tblGrid>
                <a:gridCol w="1163645">
                  <a:extLst>
                    <a:ext uri="{9D8B030D-6E8A-4147-A177-3AD203B41FA5}">
                      <a16:colId xmlns:a16="http://schemas.microsoft.com/office/drawing/2014/main" val="241822388"/>
                    </a:ext>
                  </a:extLst>
                </a:gridCol>
                <a:gridCol w="1052208">
                  <a:extLst>
                    <a:ext uri="{9D8B030D-6E8A-4147-A177-3AD203B41FA5}">
                      <a16:colId xmlns:a16="http://schemas.microsoft.com/office/drawing/2014/main" val="217364190"/>
                    </a:ext>
                  </a:extLst>
                </a:gridCol>
                <a:gridCol w="1052208">
                  <a:extLst>
                    <a:ext uri="{9D8B030D-6E8A-4147-A177-3AD203B41FA5}">
                      <a16:colId xmlns:a16="http://schemas.microsoft.com/office/drawing/2014/main" val="1046878594"/>
                    </a:ext>
                  </a:extLst>
                </a:gridCol>
                <a:gridCol w="1052208">
                  <a:extLst>
                    <a:ext uri="{9D8B030D-6E8A-4147-A177-3AD203B41FA5}">
                      <a16:colId xmlns:a16="http://schemas.microsoft.com/office/drawing/2014/main" val="313902747"/>
                    </a:ext>
                  </a:extLst>
                </a:gridCol>
                <a:gridCol w="920580">
                  <a:extLst>
                    <a:ext uri="{9D8B030D-6E8A-4147-A177-3AD203B41FA5}">
                      <a16:colId xmlns:a16="http://schemas.microsoft.com/office/drawing/2014/main" val="543236184"/>
                    </a:ext>
                  </a:extLst>
                </a:gridCol>
              </a:tblGrid>
              <a:tr h="295852">
                <a:tc>
                  <a:txBody>
                    <a:bodyPr/>
                    <a:lstStyle/>
                    <a:p>
                      <a:r>
                        <a:rPr lang="tr-TR" sz="1300" b="1"/>
                        <a:t>Model</a:t>
                      </a:r>
                      <a:endParaRPr lang="tr-TR" sz="1300"/>
                    </a:p>
                  </a:txBody>
                  <a:tcPr marL="68182" marR="68182" marT="34091" marB="34091" anchor="ctr">
                    <a:lnL>
                      <a:noFill/>
                    </a:lnL>
                    <a:lnR>
                      <a:noFill/>
                    </a:lnR>
                    <a:lnT>
                      <a:noFill/>
                    </a:lnT>
                    <a:lnB>
                      <a:noFill/>
                    </a:lnB>
                    <a:noFill/>
                  </a:tcPr>
                </a:tc>
                <a:tc>
                  <a:txBody>
                    <a:bodyPr/>
                    <a:lstStyle/>
                    <a:p>
                      <a:r>
                        <a:rPr lang="tr-TR" sz="1300" b="1"/>
                        <a:t>Accuracy</a:t>
                      </a:r>
                      <a:endParaRPr lang="tr-TR" sz="1300"/>
                    </a:p>
                  </a:txBody>
                  <a:tcPr marL="68182" marR="68182" marT="34091" marB="34091" anchor="ctr">
                    <a:lnL>
                      <a:noFill/>
                    </a:lnL>
                    <a:lnR>
                      <a:noFill/>
                    </a:lnR>
                    <a:lnT>
                      <a:noFill/>
                    </a:lnT>
                    <a:lnB>
                      <a:noFill/>
                    </a:lnB>
                    <a:noFill/>
                  </a:tcPr>
                </a:tc>
                <a:tc>
                  <a:txBody>
                    <a:bodyPr/>
                    <a:lstStyle/>
                    <a:p>
                      <a:r>
                        <a:rPr lang="tr-TR" sz="1300" b="1"/>
                        <a:t>Precision</a:t>
                      </a:r>
                      <a:endParaRPr lang="tr-TR" sz="1300"/>
                    </a:p>
                  </a:txBody>
                  <a:tcPr marL="68182" marR="68182" marT="34091" marB="34091" anchor="ctr">
                    <a:lnL>
                      <a:noFill/>
                    </a:lnL>
                    <a:lnR>
                      <a:noFill/>
                    </a:lnR>
                    <a:lnT>
                      <a:noFill/>
                    </a:lnT>
                    <a:lnB>
                      <a:noFill/>
                    </a:lnB>
                    <a:noFill/>
                  </a:tcPr>
                </a:tc>
                <a:tc>
                  <a:txBody>
                    <a:bodyPr/>
                    <a:lstStyle/>
                    <a:p>
                      <a:r>
                        <a:rPr lang="tr-TR" sz="1300" b="1" err="1"/>
                        <a:t>Recall</a:t>
                      </a:r>
                      <a:endParaRPr lang="tr-TR" sz="1300"/>
                    </a:p>
                  </a:txBody>
                  <a:tcPr marL="68182" marR="68182" marT="34091" marB="34091" anchor="ctr">
                    <a:lnL>
                      <a:noFill/>
                    </a:lnL>
                    <a:lnR>
                      <a:noFill/>
                    </a:lnR>
                    <a:lnT>
                      <a:noFill/>
                    </a:lnT>
                    <a:lnB>
                      <a:noFill/>
                    </a:lnB>
                    <a:noFill/>
                  </a:tcPr>
                </a:tc>
                <a:tc>
                  <a:txBody>
                    <a:bodyPr/>
                    <a:lstStyle/>
                    <a:p>
                      <a:r>
                        <a:rPr lang="tr-TR" sz="1300" b="1"/>
                        <a:t>F1 Score</a:t>
                      </a:r>
                      <a:endParaRPr lang="tr-TR" sz="1300"/>
                    </a:p>
                  </a:txBody>
                  <a:tcPr marL="68182" marR="68182" marT="34091" marB="34091" anchor="ctr">
                    <a:lnL>
                      <a:noFill/>
                    </a:lnL>
                    <a:lnR>
                      <a:noFill/>
                    </a:lnR>
                    <a:lnT>
                      <a:noFill/>
                    </a:lnT>
                    <a:lnB>
                      <a:noFill/>
                    </a:lnB>
                    <a:noFill/>
                  </a:tcPr>
                </a:tc>
                <a:extLst>
                  <a:ext uri="{0D108BD9-81ED-4DB2-BD59-A6C34878D82A}">
                    <a16:rowId xmlns:a16="http://schemas.microsoft.com/office/drawing/2014/main" val="2444227202"/>
                  </a:ext>
                </a:extLst>
              </a:tr>
              <a:tr h="488904">
                <a:tc>
                  <a:txBody>
                    <a:bodyPr/>
                    <a:lstStyle/>
                    <a:p>
                      <a:r>
                        <a:rPr lang="tr-TR" sz="1300"/>
                        <a:t>Logistic Regression</a:t>
                      </a:r>
                    </a:p>
                  </a:txBody>
                  <a:tcPr marL="68182" marR="68182" marT="34091" marB="34091" anchor="ctr">
                    <a:lnL>
                      <a:noFill/>
                    </a:lnL>
                    <a:lnR>
                      <a:noFill/>
                    </a:lnR>
                    <a:lnT>
                      <a:noFill/>
                    </a:lnT>
                    <a:lnB>
                      <a:noFill/>
                    </a:lnB>
                    <a:noFill/>
                  </a:tcPr>
                </a:tc>
                <a:tc>
                  <a:txBody>
                    <a:bodyPr/>
                    <a:lstStyle/>
                    <a:p>
                      <a:r>
                        <a:rPr lang="tr-TR" sz="1300"/>
                        <a:t>0.8048</a:t>
                      </a:r>
                    </a:p>
                  </a:txBody>
                  <a:tcPr marL="68182" marR="68182" marT="34091" marB="34091" anchor="ctr">
                    <a:lnL>
                      <a:noFill/>
                    </a:lnL>
                    <a:lnR>
                      <a:noFill/>
                    </a:lnR>
                    <a:lnT>
                      <a:noFill/>
                    </a:lnT>
                    <a:lnB>
                      <a:noFill/>
                    </a:lnB>
                    <a:noFill/>
                  </a:tcPr>
                </a:tc>
                <a:tc>
                  <a:txBody>
                    <a:bodyPr/>
                    <a:lstStyle/>
                    <a:p>
                      <a:r>
                        <a:rPr lang="tr-TR" sz="1300"/>
                        <a:t>0.7839</a:t>
                      </a:r>
                    </a:p>
                  </a:txBody>
                  <a:tcPr marL="68182" marR="68182" marT="34091" marB="34091" anchor="ctr">
                    <a:lnL>
                      <a:noFill/>
                    </a:lnL>
                    <a:lnR>
                      <a:noFill/>
                    </a:lnR>
                    <a:lnT>
                      <a:noFill/>
                    </a:lnT>
                    <a:lnB>
                      <a:noFill/>
                    </a:lnB>
                    <a:noFill/>
                  </a:tcPr>
                </a:tc>
                <a:tc>
                  <a:txBody>
                    <a:bodyPr/>
                    <a:lstStyle/>
                    <a:p>
                      <a:r>
                        <a:rPr lang="tr-TR" sz="1300"/>
                        <a:t>0.8048</a:t>
                      </a:r>
                    </a:p>
                  </a:txBody>
                  <a:tcPr marL="68182" marR="68182" marT="34091" marB="34091" anchor="ctr">
                    <a:lnL>
                      <a:noFill/>
                    </a:lnL>
                    <a:lnR>
                      <a:noFill/>
                    </a:lnR>
                    <a:lnT>
                      <a:noFill/>
                    </a:lnT>
                    <a:lnB>
                      <a:noFill/>
                    </a:lnB>
                    <a:noFill/>
                  </a:tcPr>
                </a:tc>
                <a:tc>
                  <a:txBody>
                    <a:bodyPr/>
                    <a:lstStyle/>
                    <a:p>
                      <a:r>
                        <a:rPr lang="tr-TR" sz="1300"/>
                        <a:t>0.7892</a:t>
                      </a:r>
                    </a:p>
                  </a:txBody>
                  <a:tcPr marL="68182" marR="68182" marT="34091" marB="34091" anchor="ctr">
                    <a:lnL>
                      <a:noFill/>
                    </a:lnL>
                    <a:lnR>
                      <a:noFill/>
                    </a:lnR>
                    <a:lnT>
                      <a:noFill/>
                    </a:lnT>
                    <a:lnB>
                      <a:noFill/>
                    </a:lnB>
                    <a:noFill/>
                  </a:tcPr>
                </a:tc>
                <a:extLst>
                  <a:ext uri="{0D108BD9-81ED-4DB2-BD59-A6C34878D82A}">
                    <a16:rowId xmlns:a16="http://schemas.microsoft.com/office/drawing/2014/main" val="1010066016"/>
                  </a:ext>
                </a:extLst>
              </a:tr>
              <a:tr h="681954">
                <a:tc>
                  <a:txBody>
                    <a:bodyPr/>
                    <a:lstStyle/>
                    <a:p>
                      <a:r>
                        <a:rPr lang="tr-TR" sz="1300"/>
                        <a:t>K-Nearest Neighbors (KNN)</a:t>
                      </a:r>
                    </a:p>
                  </a:txBody>
                  <a:tcPr marL="68182" marR="68182" marT="34091" marB="34091" anchor="ctr">
                    <a:lnL>
                      <a:noFill/>
                    </a:lnL>
                    <a:lnR>
                      <a:noFill/>
                    </a:lnR>
                    <a:lnT>
                      <a:noFill/>
                    </a:lnT>
                    <a:lnB>
                      <a:noFill/>
                    </a:lnB>
                    <a:noFill/>
                  </a:tcPr>
                </a:tc>
                <a:tc>
                  <a:txBody>
                    <a:bodyPr/>
                    <a:lstStyle/>
                    <a:p>
                      <a:r>
                        <a:rPr lang="tr-TR" sz="1300" dirty="0"/>
                        <a:t>0.6723</a:t>
                      </a:r>
                    </a:p>
                  </a:txBody>
                  <a:tcPr marL="68182" marR="68182" marT="34091" marB="34091" anchor="ctr">
                    <a:lnL>
                      <a:noFill/>
                    </a:lnL>
                    <a:lnR>
                      <a:noFill/>
                    </a:lnR>
                    <a:lnT>
                      <a:noFill/>
                    </a:lnT>
                    <a:lnB>
                      <a:noFill/>
                    </a:lnB>
                    <a:noFill/>
                  </a:tcPr>
                </a:tc>
                <a:tc>
                  <a:txBody>
                    <a:bodyPr/>
                    <a:lstStyle/>
                    <a:p>
                      <a:r>
                        <a:rPr lang="tr-TR" sz="1300"/>
                        <a:t>0.6107</a:t>
                      </a:r>
                    </a:p>
                  </a:txBody>
                  <a:tcPr marL="68182" marR="68182" marT="34091" marB="34091" anchor="ctr">
                    <a:lnL>
                      <a:noFill/>
                    </a:lnL>
                    <a:lnR>
                      <a:noFill/>
                    </a:lnR>
                    <a:lnT>
                      <a:noFill/>
                    </a:lnT>
                    <a:lnB>
                      <a:noFill/>
                    </a:lnB>
                    <a:noFill/>
                  </a:tcPr>
                </a:tc>
                <a:tc>
                  <a:txBody>
                    <a:bodyPr/>
                    <a:lstStyle/>
                    <a:p>
                      <a:r>
                        <a:rPr lang="tr-TR" sz="1300"/>
                        <a:t>0.6723</a:t>
                      </a:r>
                    </a:p>
                  </a:txBody>
                  <a:tcPr marL="68182" marR="68182" marT="34091" marB="34091" anchor="ctr">
                    <a:lnL>
                      <a:noFill/>
                    </a:lnL>
                    <a:lnR>
                      <a:noFill/>
                    </a:lnR>
                    <a:lnT>
                      <a:noFill/>
                    </a:lnT>
                    <a:lnB>
                      <a:noFill/>
                    </a:lnB>
                    <a:noFill/>
                  </a:tcPr>
                </a:tc>
                <a:tc>
                  <a:txBody>
                    <a:bodyPr/>
                    <a:lstStyle/>
                    <a:p>
                      <a:r>
                        <a:rPr lang="tr-TR" sz="1300"/>
                        <a:t>0.5821</a:t>
                      </a:r>
                    </a:p>
                  </a:txBody>
                  <a:tcPr marL="68182" marR="68182" marT="34091" marB="34091" anchor="ctr">
                    <a:lnL>
                      <a:noFill/>
                    </a:lnL>
                    <a:lnR>
                      <a:noFill/>
                    </a:lnR>
                    <a:lnT>
                      <a:noFill/>
                    </a:lnT>
                    <a:lnB>
                      <a:noFill/>
                    </a:lnB>
                    <a:noFill/>
                  </a:tcPr>
                </a:tc>
                <a:extLst>
                  <a:ext uri="{0D108BD9-81ED-4DB2-BD59-A6C34878D82A}">
                    <a16:rowId xmlns:a16="http://schemas.microsoft.com/office/drawing/2014/main" val="2086993379"/>
                  </a:ext>
                </a:extLst>
              </a:tr>
              <a:tr h="488904">
                <a:tc>
                  <a:txBody>
                    <a:bodyPr/>
                    <a:lstStyle/>
                    <a:p>
                      <a:r>
                        <a:rPr lang="tr-TR" sz="1300"/>
                        <a:t>Decision Tree Classifier</a:t>
                      </a:r>
                    </a:p>
                  </a:txBody>
                  <a:tcPr marL="68182" marR="68182" marT="34091" marB="34091" anchor="ctr">
                    <a:lnL>
                      <a:noFill/>
                    </a:lnL>
                    <a:lnR>
                      <a:noFill/>
                    </a:lnR>
                    <a:lnT>
                      <a:noFill/>
                    </a:lnT>
                    <a:lnB>
                      <a:noFill/>
                    </a:lnB>
                    <a:noFill/>
                  </a:tcPr>
                </a:tc>
                <a:tc>
                  <a:txBody>
                    <a:bodyPr/>
                    <a:lstStyle/>
                    <a:p>
                      <a:r>
                        <a:rPr lang="tr-TR" sz="1300"/>
                        <a:t>0.7012</a:t>
                      </a:r>
                    </a:p>
                  </a:txBody>
                  <a:tcPr marL="68182" marR="68182" marT="34091" marB="34091" anchor="ctr">
                    <a:lnL>
                      <a:noFill/>
                    </a:lnL>
                    <a:lnR>
                      <a:noFill/>
                    </a:lnR>
                    <a:lnT>
                      <a:noFill/>
                    </a:lnT>
                    <a:lnB>
                      <a:noFill/>
                    </a:lnB>
                    <a:noFill/>
                  </a:tcPr>
                </a:tc>
                <a:tc>
                  <a:txBody>
                    <a:bodyPr/>
                    <a:lstStyle/>
                    <a:p>
                      <a:r>
                        <a:rPr lang="tr-TR" sz="1300"/>
                        <a:t>0.6794</a:t>
                      </a:r>
                    </a:p>
                  </a:txBody>
                  <a:tcPr marL="68182" marR="68182" marT="34091" marB="34091" anchor="ctr">
                    <a:lnL>
                      <a:noFill/>
                    </a:lnL>
                    <a:lnR>
                      <a:noFill/>
                    </a:lnR>
                    <a:lnT>
                      <a:noFill/>
                    </a:lnT>
                    <a:lnB>
                      <a:noFill/>
                    </a:lnB>
                    <a:noFill/>
                  </a:tcPr>
                </a:tc>
                <a:tc>
                  <a:txBody>
                    <a:bodyPr/>
                    <a:lstStyle/>
                    <a:p>
                      <a:r>
                        <a:rPr lang="tr-TR" sz="1300"/>
                        <a:t>0.7012</a:t>
                      </a:r>
                    </a:p>
                  </a:txBody>
                  <a:tcPr marL="68182" marR="68182" marT="34091" marB="34091" anchor="ctr">
                    <a:lnL>
                      <a:noFill/>
                    </a:lnL>
                    <a:lnR>
                      <a:noFill/>
                    </a:lnR>
                    <a:lnT>
                      <a:noFill/>
                    </a:lnT>
                    <a:lnB>
                      <a:noFill/>
                    </a:lnB>
                    <a:noFill/>
                  </a:tcPr>
                </a:tc>
                <a:tc>
                  <a:txBody>
                    <a:bodyPr/>
                    <a:lstStyle/>
                    <a:p>
                      <a:r>
                        <a:rPr lang="tr-TR" sz="1300"/>
                        <a:t>0.6880</a:t>
                      </a:r>
                    </a:p>
                  </a:txBody>
                  <a:tcPr marL="68182" marR="68182" marT="34091" marB="34091" anchor="ctr">
                    <a:lnL>
                      <a:noFill/>
                    </a:lnL>
                    <a:lnR>
                      <a:noFill/>
                    </a:lnR>
                    <a:lnT>
                      <a:noFill/>
                    </a:lnT>
                    <a:lnB>
                      <a:noFill/>
                    </a:lnB>
                    <a:noFill/>
                  </a:tcPr>
                </a:tc>
                <a:extLst>
                  <a:ext uri="{0D108BD9-81ED-4DB2-BD59-A6C34878D82A}">
                    <a16:rowId xmlns:a16="http://schemas.microsoft.com/office/drawing/2014/main" val="2865735452"/>
                  </a:ext>
                </a:extLst>
              </a:tr>
              <a:tr h="681954">
                <a:tc>
                  <a:txBody>
                    <a:bodyPr/>
                    <a:lstStyle/>
                    <a:p>
                      <a:r>
                        <a:rPr lang="tr-TR" sz="1300"/>
                        <a:t>Random Forest Classifier</a:t>
                      </a:r>
                    </a:p>
                  </a:txBody>
                  <a:tcPr marL="68182" marR="68182" marT="34091" marB="34091" anchor="ctr">
                    <a:lnL>
                      <a:noFill/>
                    </a:lnL>
                    <a:lnR>
                      <a:noFill/>
                    </a:lnR>
                    <a:lnT>
                      <a:noFill/>
                    </a:lnT>
                    <a:lnB>
                      <a:noFill/>
                    </a:lnB>
                    <a:noFill/>
                  </a:tcPr>
                </a:tc>
                <a:tc>
                  <a:txBody>
                    <a:bodyPr/>
                    <a:lstStyle/>
                    <a:p>
                      <a:r>
                        <a:rPr lang="tr-TR" sz="1300"/>
                        <a:t>0.6959</a:t>
                      </a:r>
                    </a:p>
                  </a:txBody>
                  <a:tcPr marL="68182" marR="68182" marT="34091" marB="34091" anchor="ctr">
                    <a:lnL>
                      <a:noFill/>
                    </a:lnL>
                    <a:lnR>
                      <a:noFill/>
                    </a:lnR>
                    <a:lnT>
                      <a:noFill/>
                    </a:lnT>
                    <a:lnB>
                      <a:noFill/>
                    </a:lnB>
                    <a:noFill/>
                  </a:tcPr>
                </a:tc>
                <a:tc>
                  <a:txBody>
                    <a:bodyPr/>
                    <a:lstStyle/>
                    <a:p>
                      <a:r>
                        <a:rPr lang="tr-TR" sz="1300"/>
                        <a:t>0.6928</a:t>
                      </a:r>
                    </a:p>
                  </a:txBody>
                  <a:tcPr marL="68182" marR="68182" marT="34091" marB="34091" anchor="ctr">
                    <a:lnL>
                      <a:noFill/>
                    </a:lnL>
                    <a:lnR>
                      <a:noFill/>
                    </a:lnR>
                    <a:lnT>
                      <a:noFill/>
                    </a:lnT>
                    <a:lnB>
                      <a:noFill/>
                    </a:lnB>
                    <a:noFill/>
                  </a:tcPr>
                </a:tc>
                <a:tc>
                  <a:txBody>
                    <a:bodyPr/>
                    <a:lstStyle/>
                    <a:p>
                      <a:r>
                        <a:rPr lang="tr-TR" sz="1300"/>
                        <a:t>0.6959</a:t>
                      </a:r>
                    </a:p>
                  </a:txBody>
                  <a:tcPr marL="68182" marR="68182" marT="34091" marB="34091" anchor="ctr">
                    <a:lnL>
                      <a:noFill/>
                    </a:lnL>
                    <a:lnR>
                      <a:noFill/>
                    </a:lnR>
                    <a:lnT>
                      <a:noFill/>
                    </a:lnT>
                    <a:lnB>
                      <a:noFill/>
                    </a:lnB>
                    <a:noFill/>
                  </a:tcPr>
                </a:tc>
                <a:tc>
                  <a:txBody>
                    <a:bodyPr/>
                    <a:lstStyle/>
                    <a:p>
                      <a:r>
                        <a:rPr lang="tr-TR" sz="1300"/>
                        <a:t>0.6006</a:t>
                      </a:r>
                    </a:p>
                  </a:txBody>
                  <a:tcPr marL="68182" marR="68182" marT="34091" marB="34091" anchor="ctr">
                    <a:lnL>
                      <a:noFill/>
                    </a:lnL>
                    <a:lnR>
                      <a:noFill/>
                    </a:lnR>
                    <a:lnT>
                      <a:noFill/>
                    </a:lnT>
                    <a:lnB>
                      <a:noFill/>
                    </a:lnB>
                    <a:noFill/>
                  </a:tcPr>
                </a:tc>
                <a:extLst>
                  <a:ext uri="{0D108BD9-81ED-4DB2-BD59-A6C34878D82A}">
                    <a16:rowId xmlns:a16="http://schemas.microsoft.com/office/drawing/2014/main" val="2579127414"/>
                  </a:ext>
                </a:extLst>
              </a:tr>
              <a:tr h="488904">
                <a:tc>
                  <a:txBody>
                    <a:bodyPr/>
                    <a:lstStyle/>
                    <a:p>
                      <a:r>
                        <a:rPr lang="tr-TR" sz="1300"/>
                        <a:t>AdaBoost Classifier</a:t>
                      </a:r>
                    </a:p>
                  </a:txBody>
                  <a:tcPr marL="68182" marR="68182" marT="34091" marB="34091" anchor="ctr">
                    <a:lnL>
                      <a:noFill/>
                    </a:lnL>
                    <a:lnR>
                      <a:noFill/>
                    </a:lnR>
                    <a:lnT>
                      <a:noFill/>
                    </a:lnT>
                    <a:lnB>
                      <a:noFill/>
                    </a:lnB>
                    <a:noFill/>
                  </a:tcPr>
                </a:tc>
                <a:tc>
                  <a:txBody>
                    <a:bodyPr/>
                    <a:lstStyle/>
                    <a:p>
                      <a:r>
                        <a:rPr lang="tr-TR" sz="1300"/>
                        <a:t>0.7576</a:t>
                      </a:r>
                    </a:p>
                  </a:txBody>
                  <a:tcPr marL="68182" marR="68182" marT="34091" marB="34091" anchor="ctr">
                    <a:lnL>
                      <a:noFill/>
                    </a:lnL>
                    <a:lnR>
                      <a:noFill/>
                    </a:lnR>
                    <a:lnT>
                      <a:noFill/>
                    </a:lnT>
                    <a:lnB>
                      <a:noFill/>
                    </a:lnB>
                    <a:noFill/>
                  </a:tcPr>
                </a:tc>
                <a:tc>
                  <a:txBody>
                    <a:bodyPr/>
                    <a:lstStyle/>
                    <a:p>
                      <a:r>
                        <a:rPr lang="tr-TR" sz="1300"/>
                        <a:t>0.7205</a:t>
                      </a:r>
                    </a:p>
                  </a:txBody>
                  <a:tcPr marL="68182" marR="68182" marT="34091" marB="34091" anchor="ctr">
                    <a:lnL>
                      <a:noFill/>
                    </a:lnL>
                    <a:lnR>
                      <a:noFill/>
                    </a:lnR>
                    <a:lnT>
                      <a:noFill/>
                    </a:lnT>
                    <a:lnB>
                      <a:noFill/>
                    </a:lnB>
                    <a:noFill/>
                  </a:tcPr>
                </a:tc>
                <a:tc>
                  <a:txBody>
                    <a:bodyPr/>
                    <a:lstStyle/>
                    <a:p>
                      <a:r>
                        <a:rPr lang="tr-TR" sz="1300"/>
                        <a:t>0.7576</a:t>
                      </a:r>
                    </a:p>
                  </a:txBody>
                  <a:tcPr marL="68182" marR="68182" marT="34091" marB="34091" anchor="ctr">
                    <a:lnL>
                      <a:noFill/>
                    </a:lnL>
                    <a:lnR>
                      <a:noFill/>
                    </a:lnR>
                    <a:lnT>
                      <a:noFill/>
                    </a:lnT>
                    <a:lnB>
                      <a:noFill/>
                    </a:lnB>
                    <a:noFill/>
                  </a:tcPr>
                </a:tc>
                <a:tc>
                  <a:txBody>
                    <a:bodyPr/>
                    <a:lstStyle/>
                    <a:p>
                      <a:r>
                        <a:rPr lang="tr-TR" sz="1300"/>
                        <a:t>0.7243</a:t>
                      </a:r>
                    </a:p>
                  </a:txBody>
                  <a:tcPr marL="68182" marR="68182" marT="34091" marB="34091" anchor="ctr">
                    <a:lnL>
                      <a:noFill/>
                    </a:lnL>
                    <a:lnR>
                      <a:noFill/>
                    </a:lnR>
                    <a:lnT>
                      <a:noFill/>
                    </a:lnT>
                    <a:lnB>
                      <a:noFill/>
                    </a:lnB>
                    <a:noFill/>
                  </a:tcPr>
                </a:tc>
                <a:extLst>
                  <a:ext uri="{0D108BD9-81ED-4DB2-BD59-A6C34878D82A}">
                    <a16:rowId xmlns:a16="http://schemas.microsoft.com/office/drawing/2014/main" val="3524676944"/>
                  </a:ext>
                </a:extLst>
              </a:tr>
              <a:tr h="681954">
                <a:tc>
                  <a:txBody>
                    <a:bodyPr/>
                    <a:lstStyle/>
                    <a:p>
                      <a:r>
                        <a:rPr lang="tr-TR" sz="1300" err="1"/>
                        <a:t>Gradient</a:t>
                      </a:r>
                      <a:r>
                        <a:rPr lang="tr-TR" sz="1300"/>
                        <a:t> </a:t>
                      </a:r>
                      <a:r>
                        <a:rPr lang="tr-TR" sz="1300" err="1"/>
                        <a:t>Boosting</a:t>
                      </a:r>
                      <a:r>
                        <a:rPr lang="tr-TR" sz="1300"/>
                        <a:t> </a:t>
                      </a:r>
                      <a:r>
                        <a:rPr lang="tr-TR" sz="1300" err="1"/>
                        <a:t>Classifier</a:t>
                      </a:r>
                      <a:endParaRPr lang="tr-TR" sz="1300"/>
                    </a:p>
                  </a:txBody>
                  <a:tcPr marL="68182" marR="68182" marT="34091" marB="34091" anchor="ctr">
                    <a:lnL>
                      <a:noFill/>
                    </a:lnL>
                    <a:lnR>
                      <a:noFill/>
                    </a:lnR>
                    <a:lnT>
                      <a:noFill/>
                    </a:lnT>
                    <a:lnB>
                      <a:noFill/>
                    </a:lnB>
                    <a:noFill/>
                  </a:tcPr>
                </a:tc>
                <a:tc>
                  <a:txBody>
                    <a:bodyPr/>
                    <a:lstStyle/>
                    <a:p>
                      <a:r>
                        <a:rPr lang="tr-TR" sz="1300"/>
                        <a:t>0.7576</a:t>
                      </a:r>
                    </a:p>
                  </a:txBody>
                  <a:tcPr marL="68182" marR="68182" marT="34091" marB="34091" anchor="ctr">
                    <a:lnL>
                      <a:noFill/>
                    </a:lnL>
                    <a:lnR>
                      <a:noFill/>
                    </a:lnR>
                    <a:lnT>
                      <a:noFill/>
                    </a:lnT>
                    <a:lnB>
                      <a:noFill/>
                    </a:lnB>
                    <a:noFill/>
                  </a:tcPr>
                </a:tc>
                <a:tc>
                  <a:txBody>
                    <a:bodyPr/>
                    <a:lstStyle/>
                    <a:p>
                      <a:r>
                        <a:rPr lang="tr-TR" sz="1300"/>
                        <a:t>0.7353</a:t>
                      </a:r>
                    </a:p>
                  </a:txBody>
                  <a:tcPr marL="68182" marR="68182" marT="34091" marB="34091" anchor="ctr">
                    <a:lnL>
                      <a:noFill/>
                    </a:lnL>
                    <a:lnR>
                      <a:noFill/>
                    </a:lnR>
                    <a:lnT>
                      <a:noFill/>
                    </a:lnT>
                    <a:lnB>
                      <a:noFill/>
                    </a:lnB>
                    <a:noFill/>
                  </a:tcPr>
                </a:tc>
                <a:tc>
                  <a:txBody>
                    <a:bodyPr/>
                    <a:lstStyle/>
                    <a:p>
                      <a:r>
                        <a:rPr lang="tr-TR" sz="1300"/>
                        <a:t>0.7576</a:t>
                      </a:r>
                    </a:p>
                  </a:txBody>
                  <a:tcPr marL="68182" marR="68182" marT="34091" marB="34091" anchor="ctr">
                    <a:lnL>
                      <a:noFill/>
                    </a:lnL>
                    <a:lnR>
                      <a:noFill/>
                    </a:lnR>
                    <a:lnT>
                      <a:noFill/>
                    </a:lnT>
                    <a:lnB>
                      <a:noFill/>
                    </a:lnB>
                    <a:noFill/>
                  </a:tcPr>
                </a:tc>
                <a:tc>
                  <a:txBody>
                    <a:bodyPr/>
                    <a:lstStyle/>
                    <a:p>
                      <a:r>
                        <a:rPr lang="tr-TR" sz="1300"/>
                        <a:t>0.7110</a:t>
                      </a:r>
                    </a:p>
                  </a:txBody>
                  <a:tcPr marL="68182" marR="68182" marT="34091" marB="34091" anchor="ctr">
                    <a:lnL>
                      <a:noFill/>
                    </a:lnL>
                    <a:lnR>
                      <a:noFill/>
                    </a:lnR>
                    <a:lnT>
                      <a:noFill/>
                    </a:lnT>
                    <a:lnB>
                      <a:noFill/>
                    </a:lnB>
                    <a:noFill/>
                  </a:tcPr>
                </a:tc>
                <a:extLst>
                  <a:ext uri="{0D108BD9-81ED-4DB2-BD59-A6C34878D82A}">
                    <a16:rowId xmlns:a16="http://schemas.microsoft.com/office/drawing/2014/main" val="2587757395"/>
                  </a:ext>
                </a:extLst>
              </a:tr>
              <a:tr h="488904">
                <a:tc>
                  <a:txBody>
                    <a:bodyPr/>
                    <a:lstStyle/>
                    <a:p>
                      <a:r>
                        <a:rPr lang="tr-TR" sz="1300" err="1"/>
                        <a:t>Multinomial</a:t>
                      </a:r>
                      <a:r>
                        <a:rPr lang="tr-TR" sz="1300"/>
                        <a:t> </a:t>
                      </a:r>
                      <a:r>
                        <a:rPr lang="tr-TR" sz="1300" err="1"/>
                        <a:t>Naive</a:t>
                      </a:r>
                      <a:r>
                        <a:rPr lang="tr-TR" sz="1300"/>
                        <a:t> </a:t>
                      </a:r>
                      <a:r>
                        <a:rPr lang="tr-TR" sz="1300" err="1"/>
                        <a:t>Bayes</a:t>
                      </a:r>
                      <a:endParaRPr lang="tr-TR" sz="1300"/>
                    </a:p>
                  </a:txBody>
                  <a:tcPr marL="68182" marR="68182" marT="34091" marB="34091" anchor="ctr">
                    <a:lnL>
                      <a:noFill/>
                    </a:lnL>
                    <a:lnR>
                      <a:noFill/>
                    </a:lnR>
                    <a:lnT>
                      <a:noFill/>
                    </a:lnT>
                    <a:lnB>
                      <a:noFill/>
                    </a:lnB>
                    <a:noFill/>
                  </a:tcPr>
                </a:tc>
                <a:tc>
                  <a:txBody>
                    <a:bodyPr/>
                    <a:lstStyle/>
                    <a:p>
                      <a:r>
                        <a:rPr lang="tr-TR" sz="1300"/>
                        <a:t>0.7441</a:t>
                      </a:r>
                    </a:p>
                  </a:txBody>
                  <a:tcPr marL="68182" marR="68182" marT="34091" marB="34091" anchor="ctr">
                    <a:lnL>
                      <a:noFill/>
                    </a:lnL>
                    <a:lnR>
                      <a:noFill/>
                    </a:lnR>
                    <a:lnT>
                      <a:noFill/>
                    </a:lnT>
                    <a:lnB>
                      <a:noFill/>
                    </a:lnB>
                    <a:noFill/>
                  </a:tcPr>
                </a:tc>
                <a:tc>
                  <a:txBody>
                    <a:bodyPr/>
                    <a:lstStyle/>
                    <a:p>
                      <a:r>
                        <a:rPr lang="tr-TR" sz="1300"/>
                        <a:t>0.7108</a:t>
                      </a:r>
                    </a:p>
                  </a:txBody>
                  <a:tcPr marL="68182" marR="68182" marT="34091" marB="34091" anchor="ctr">
                    <a:lnL>
                      <a:noFill/>
                    </a:lnL>
                    <a:lnR>
                      <a:noFill/>
                    </a:lnR>
                    <a:lnT>
                      <a:noFill/>
                    </a:lnT>
                    <a:lnB>
                      <a:noFill/>
                    </a:lnB>
                    <a:noFill/>
                  </a:tcPr>
                </a:tc>
                <a:tc>
                  <a:txBody>
                    <a:bodyPr/>
                    <a:lstStyle/>
                    <a:p>
                      <a:r>
                        <a:rPr lang="tr-TR" sz="1300"/>
                        <a:t>0.7441</a:t>
                      </a:r>
                    </a:p>
                  </a:txBody>
                  <a:tcPr marL="68182" marR="68182" marT="34091" marB="34091" anchor="ctr">
                    <a:lnL>
                      <a:noFill/>
                    </a:lnL>
                    <a:lnR>
                      <a:noFill/>
                    </a:lnR>
                    <a:lnT>
                      <a:noFill/>
                    </a:lnT>
                    <a:lnB>
                      <a:noFill/>
                    </a:lnB>
                    <a:noFill/>
                  </a:tcPr>
                </a:tc>
                <a:tc>
                  <a:txBody>
                    <a:bodyPr/>
                    <a:lstStyle/>
                    <a:p>
                      <a:r>
                        <a:rPr lang="tr-TR" sz="1300"/>
                        <a:t>0.6780</a:t>
                      </a:r>
                    </a:p>
                  </a:txBody>
                  <a:tcPr marL="68182" marR="68182" marT="34091" marB="34091" anchor="ctr">
                    <a:lnL>
                      <a:noFill/>
                    </a:lnL>
                    <a:lnR>
                      <a:noFill/>
                    </a:lnR>
                    <a:lnT>
                      <a:noFill/>
                    </a:lnT>
                    <a:lnB>
                      <a:noFill/>
                    </a:lnB>
                    <a:noFill/>
                  </a:tcPr>
                </a:tc>
                <a:extLst>
                  <a:ext uri="{0D108BD9-81ED-4DB2-BD59-A6C34878D82A}">
                    <a16:rowId xmlns:a16="http://schemas.microsoft.com/office/drawing/2014/main" val="2210749766"/>
                  </a:ext>
                </a:extLst>
              </a:tr>
              <a:tr h="488904">
                <a:tc>
                  <a:txBody>
                    <a:bodyPr/>
                    <a:lstStyle/>
                    <a:p>
                      <a:r>
                        <a:rPr lang="tr-TR" sz="1300" err="1"/>
                        <a:t>Bernoulli</a:t>
                      </a:r>
                      <a:r>
                        <a:rPr lang="tr-TR" sz="1300"/>
                        <a:t> </a:t>
                      </a:r>
                      <a:r>
                        <a:rPr lang="tr-TR" sz="1300" err="1"/>
                        <a:t>Naive</a:t>
                      </a:r>
                      <a:r>
                        <a:rPr lang="tr-TR" sz="1300"/>
                        <a:t> </a:t>
                      </a:r>
                      <a:r>
                        <a:rPr lang="tr-TR" sz="1300" err="1"/>
                        <a:t>Bayes</a:t>
                      </a:r>
                      <a:endParaRPr lang="tr-TR" sz="1300"/>
                    </a:p>
                  </a:txBody>
                  <a:tcPr marL="68182" marR="68182" marT="34091" marB="34091" anchor="ctr">
                    <a:lnL>
                      <a:noFill/>
                    </a:lnL>
                    <a:lnR>
                      <a:noFill/>
                    </a:lnR>
                    <a:lnT>
                      <a:noFill/>
                    </a:lnT>
                    <a:lnB>
                      <a:noFill/>
                    </a:lnB>
                    <a:noFill/>
                  </a:tcPr>
                </a:tc>
                <a:tc>
                  <a:txBody>
                    <a:bodyPr/>
                    <a:lstStyle/>
                    <a:p>
                      <a:r>
                        <a:rPr lang="tr-TR" sz="1300"/>
                        <a:t>0.6554</a:t>
                      </a:r>
                    </a:p>
                  </a:txBody>
                  <a:tcPr marL="68182" marR="68182" marT="34091" marB="34091" anchor="ctr">
                    <a:lnL>
                      <a:noFill/>
                    </a:lnL>
                    <a:lnR>
                      <a:noFill/>
                    </a:lnR>
                    <a:lnT>
                      <a:noFill/>
                    </a:lnT>
                    <a:lnB>
                      <a:noFill/>
                    </a:lnB>
                    <a:noFill/>
                  </a:tcPr>
                </a:tc>
                <a:tc>
                  <a:txBody>
                    <a:bodyPr/>
                    <a:lstStyle/>
                    <a:p>
                      <a:r>
                        <a:rPr lang="tr-TR" sz="1300"/>
                        <a:t>0.5953</a:t>
                      </a:r>
                    </a:p>
                  </a:txBody>
                  <a:tcPr marL="68182" marR="68182" marT="34091" marB="34091" anchor="ctr">
                    <a:lnL>
                      <a:noFill/>
                    </a:lnL>
                    <a:lnR>
                      <a:noFill/>
                    </a:lnR>
                    <a:lnT>
                      <a:noFill/>
                    </a:lnT>
                    <a:lnB>
                      <a:noFill/>
                    </a:lnB>
                    <a:noFill/>
                  </a:tcPr>
                </a:tc>
                <a:tc>
                  <a:txBody>
                    <a:bodyPr/>
                    <a:lstStyle/>
                    <a:p>
                      <a:r>
                        <a:rPr lang="tr-TR" sz="1300"/>
                        <a:t>0.6554</a:t>
                      </a:r>
                    </a:p>
                  </a:txBody>
                  <a:tcPr marL="68182" marR="68182" marT="34091" marB="34091" anchor="ctr">
                    <a:lnL>
                      <a:noFill/>
                    </a:lnL>
                    <a:lnR>
                      <a:noFill/>
                    </a:lnR>
                    <a:lnT>
                      <a:noFill/>
                    </a:lnT>
                    <a:lnB>
                      <a:noFill/>
                    </a:lnB>
                    <a:noFill/>
                  </a:tcPr>
                </a:tc>
                <a:tc>
                  <a:txBody>
                    <a:bodyPr/>
                    <a:lstStyle/>
                    <a:p>
                      <a:r>
                        <a:rPr lang="tr-TR" sz="1300" dirty="0"/>
                        <a:t>0.5555</a:t>
                      </a:r>
                    </a:p>
                  </a:txBody>
                  <a:tcPr marL="68182" marR="68182" marT="34091" marB="34091" anchor="ctr">
                    <a:lnL>
                      <a:noFill/>
                    </a:lnL>
                    <a:lnR>
                      <a:noFill/>
                    </a:lnR>
                    <a:lnT>
                      <a:noFill/>
                    </a:lnT>
                    <a:lnB>
                      <a:noFill/>
                    </a:lnB>
                    <a:noFill/>
                  </a:tcPr>
                </a:tc>
                <a:extLst>
                  <a:ext uri="{0D108BD9-81ED-4DB2-BD59-A6C34878D82A}">
                    <a16:rowId xmlns:a16="http://schemas.microsoft.com/office/drawing/2014/main" val="1632698118"/>
                  </a:ext>
                </a:extLst>
              </a:tr>
            </a:tbl>
          </a:graphicData>
        </a:graphic>
      </p:graphicFrame>
    </p:spTree>
    <p:extLst>
      <p:ext uri="{BB962C8B-B14F-4D97-AF65-F5344CB8AC3E}">
        <p14:creationId xmlns:p14="http://schemas.microsoft.com/office/powerpoint/2010/main" val="183015443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1500">
        <p159:morph option="byCha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1EECEFF8-7DDA-AEB3-4B87-D77F6ED85826}"/>
              </a:ext>
            </a:extLst>
          </p:cNvPr>
          <p:cNvSpPr>
            <a:spLocks noGrp="1"/>
          </p:cNvSpPr>
          <p:nvPr>
            <p:ph type="title"/>
          </p:nvPr>
        </p:nvSpPr>
        <p:spPr>
          <a:xfrm>
            <a:off x="648931" y="629266"/>
            <a:ext cx="4166510" cy="1622321"/>
          </a:xfrm>
        </p:spPr>
        <p:txBody>
          <a:bodyPr>
            <a:normAutofit/>
          </a:bodyPr>
          <a:lstStyle/>
          <a:p>
            <a:r>
              <a:rPr lang="en-US" dirty="0">
                <a:solidFill>
                  <a:srgbClr val="EBEBEB"/>
                </a:solidFill>
              </a:rPr>
              <a:t>Visualization of Results</a:t>
            </a:r>
            <a:endParaRPr lang="tr-TR" dirty="0">
              <a:solidFill>
                <a:srgbClr val="EBEBEB"/>
              </a:solidFill>
            </a:endParaRPr>
          </a:p>
        </p:txBody>
      </p:sp>
      <p:sp>
        <p:nvSpPr>
          <p:cNvPr id="13"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5" name="Freeform: Shape 14">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tr-TR"/>
          </a:p>
        </p:txBody>
      </p:sp>
      <p:pic>
        <p:nvPicPr>
          <p:cNvPr id="6" name="Resim 5" descr="metin, ekran görüntüsü, diyagram, dikdörtgen içeren bir resim&#10;&#10;Açıklama otomatik olarak oluşturuldu">
            <a:extLst>
              <a:ext uri="{FF2B5EF4-FFF2-40B4-BE49-F238E27FC236}">
                <a16:creationId xmlns:a16="http://schemas.microsoft.com/office/drawing/2014/main" id="{690D8546-7821-DBEA-0B1E-B440F85ED2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3992" y="1283104"/>
            <a:ext cx="5449889" cy="4291788"/>
          </a:xfrm>
          <a:prstGeom prst="rect">
            <a:avLst/>
          </a:prstGeom>
          <a:effectLst/>
        </p:spPr>
      </p:pic>
      <p:sp>
        <p:nvSpPr>
          <p:cNvPr id="17" name="Rectangle 16">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3" name="İçerik Yer Tutucusu 2">
            <a:extLst>
              <a:ext uri="{FF2B5EF4-FFF2-40B4-BE49-F238E27FC236}">
                <a16:creationId xmlns:a16="http://schemas.microsoft.com/office/drawing/2014/main" id="{96ECA4E3-7F99-A2EF-B395-449A521D1B07}"/>
              </a:ext>
            </a:extLst>
          </p:cNvPr>
          <p:cNvSpPr>
            <a:spLocks noGrp="1"/>
          </p:cNvSpPr>
          <p:nvPr>
            <p:ph idx="1"/>
          </p:nvPr>
        </p:nvSpPr>
        <p:spPr>
          <a:xfrm>
            <a:off x="648931" y="2438400"/>
            <a:ext cx="4166509" cy="3785419"/>
          </a:xfrm>
        </p:spPr>
        <p:txBody>
          <a:bodyPr>
            <a:normAutofit/>
          </a:bodyPr>
          <a:lstStyle/>
          <a:p>
            <a:r>
              <a:rPr lang="en-US">
                <a:solidFill>
                  <a:srgbClr val="EBEBEB"/>
                </a:solidFill>
              </a:rPr>
              <a:t>The results of the analysis were visualized using tools like matplotlib, seaborn, and plotly. This made the findings more understandable.</a:t>
            </a:r>
            <a:endParaRPr lang="tr-TR">
              <a:solidFill>
                <a:srgbClr val="EBEBEB"/>
              </a:solidFill>
            </a:endParaRPr>
          </a:p>
        </p:txBody>
      </p:sp>
    </p:spTree>
    <p:extLst>
      <p:ext uri="{BB962C8B-B14F-4D97-AF65-F5344CB8AC3E}">
        <p14:creationId xmlns:p14="http://schemas.microsoft.com/office/powerpoint/2010/main" val="23459955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1500">
        <p159:morph option="byChar"/>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yon">
  <a:themeElements>
    <a:clrScheme name="İy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y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y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135</TotalTime>
  <Words>439</Words>
  <Application>Microsoft Office PowerPoint</Application>
  <PresentationFormat>Geniş ekran</PresentationFormat>
  <Paragraphs>86</Paragraphs>
  <Slides>13</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13</vt:i4>
      </vt:variant>
    </vt:vector>
  </HeadingPairs>
  <TitlesOfParts>
    <vt:vector size="17" baseType="lpstr">
      <vt:lpstr>Arial</vt:lpstr>
      <vt:lpstr>Century Gothic</vt:lpstr>
      <vt:lpstr>Wingdings 3</vt:lpstr>
      <vt:lpstr>İyon</vt:lpstr>
      <vt:lpstr>Bacchanal Buffet Review Analysis With NLP</vt:lpstr>
      <vt:lpstr>Project Description</vt:lpstr>
      <vt:lpstr>Project Steps </vt:lpstr>
      <vt:lpstr>Data Collection and Preparation</vt:lpstr>
      <vt:lpstr>Exploratory Data Analysis</vt:lpstr>
      <vt:lpstr>Text Processing</vt:lpstr>
      <vt:lpstr>Sentiment Analysis</vt:lpstr>
      <vt:lpstr>Model Development and Evaluation</vt:lpstr>
      <vt:lpstr>Visualization of Results</vt:lpstr>
      <vt:lpstr>Visualization of Results</vt:lpstr>
      <vt:lpstr>Pozitive Words</vt:lpstr>
      <vt:lpstr>Negative Words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Metehan Ayhan</dc:creator>
  <cp:lastModifiedBy>Metehan Ayhan</cp:lastModifiedBy>
  <cp:revision>3</cp:revision>
  <dcterms:created xsi:type="dcterms:W3CDTF">2024-08-22T13:01:49Z</dcterms:created>
  <dcterms:modified xsi:type="dcterms:W3CDTF">2024-08-22T15:17:48Z</dcterms:modified>
</cp:coreProperties>
</file>