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4" r:id="rId4"/>
    <p:sldId id="293" r:id="rId5"/>
    <p:sldId id="295" r:id="rId6"/>
    <p:sldId id="296" r:id="rId7"/>
    <p:sldId id="258" r:id="rId8"/>
    <p:sldId id="263" r:id="rId9"/>
    <p:sldId id="274" r:id="rId10"/>
    <p:sldId id="276" r:id="rId11"/>
    <p:sldId id="278" r:id="rId12"/>
    <p:sldId id="275" r:id="rId13"/>
    <p:sldId id="297" r:id="rId14"/>
    <p:sldId id="298" r:id="rId15"/>
    <p:sldId id="279" r:id="rId16"/>
    <p:sldId id="277" r:id="rId17"/>
    <p:sldId id="289" r:id="rId18"/>
    <p:sldId id="280" r:id="rId19"/>
    <p:sldId id="286" r:id="rId20"/>
    <p:sldId id="288" r:id="rId21"/>
    <p:sldId id="290" r:id="rId22"/>
    <p:sldId id="283" r:id="rId2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>
      <p:cViewPr varScale="1">
        <p:scale>
          <a:sx n="138" d="100"/>
          <a:sy n="138" d="100"/>
        </p:scale>
        <p:origin x="1776" y="17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231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Q-learning is a dynamic programming method where we try to get a self-consistent set of eqns satisfied (valid for Q or V values)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a Q value to be calculated for every possible action! (how do that if in a continuous state?)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lossary_of_contract_bridge_terms" TargetMode="External"/><Relationship Id="rId2" Type="http://schemas.openxmlformats.org/officeDocument/2006/relationships/hyperlink" Target="https://github.com/dgriff777/rl_a3c_pytorch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1149720"/>
            <a:ext cx="6919242" cy="15394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400" dirty="0">
                <a:latin typeface="Garamond" panose="02020404030301010803" pitchFamily="18" charset="0"/>
              </a:rPr>
              <a:t>Reinforcement Learning </a:t>
            </a:r>
            <a:r>
              <a:rPr lang="en-US" sz="3400" dirty="0">
                <a:latin typeface="Garamond" panose="02020404030301010803" pitchFamily="18" charset="0"/>
              </a:rPr>
              <a:t>for Turkish card game </a:t>
            </a:r>
            <a:r>
              <a:rPr lang="en" sz="3400" dirty="0">
                <a:latin typeface="Garamond" panose="02020404030301010803" pitchFamily="18" charset="0"/>
              </a:rPr>
              <a:t>called “Batak”</a:t>
            </a:r>
            <a:endParaRPr sz="3400" dirty="0">
              <a:latin typeface="Garamond" panose="02020404030301010803" pitchFamily="18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3775" y="2823742"/>
            <a:ext cx="6390450" cy="1025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US" dirty="0" err="1">
                <a:latin typeface="Garamond" panose="02020404030301010803" pitchFamily="18" charset="0"/>
              </a:rPr>
              <a:t>Metehan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Ç</a:t>
            </a:r>
            <a:r>
              <a:rPr lang="en-US" dirty="0" err="1">
                <a:latin typeface="Garamond" panose="02020404030301010803" pitchFamily="18" charset="0"/>
              </a:rPr>
              <a:t>eki</a:t>
            </a:r>
            <a:r>
              <a:rPr lang="tr-TR" dirty="0">
                <a:latin typeface="Garamond" panose="02020404030301010803" pitchFamily="18" charset="0"/>
              </a:rPr>
              <a:t>ç</a:t>
            </a:r>
            <a:endParaRPr lang="en" dirty="0">
              <a:latin typeface="Garamond" panose="02020404030301010803" pitchFamily="18" charset="0"/>
            </a:endParaRPr>
          </a:p>
          <a:p>
            <a:pPr marL="0" indent="0"/>
            <a:r>
              <a:rPr lang="en" dirty="0">
                <a:latin typeface="Garamond" panose="02020404030301010803" pitchFamily="18" charset="0"/>
              </a:rPr>
              <a:t>Can Bak</a:t>
            </a:r>
            <a:r>
              <a:rPr lang="tr-TR">
                <a:latin typeface="Garamond" panose="02020404030301010803" pitchFamily="18" charset="0"/>
              </a:rPr>
              <a:t>ış</a:t>
            </a:r>
            <a:r>
              <a:rPr lang="en">
                <a:latin typeface="Garamond" panose="02020404030301010803" pitchFamily="18" charset="0"/>
              </a:rPr>
              <a:t>kan</a:t>
            </a:r>
            <a:endParaRPr dirty="0">
              <a:latin typeface="Garamond" panose="02020404030301010803" pitchFamily="18" charset="0"/>
            </a:endParaRPr>
          </a:p>
          <a:p>
            <a:pPr marL="0" indent="0"/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33775" y="400069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100"/>
            </a:pPr>
            <a:r>
              <a:rPr lang="en" dirty="0">
                <a:latin typeface="Garamond" panose="02020404030301010803" pitchFamily="18" charset="0"/>
              </a:rPr>
              <a:t>Advantage Actor-Critic (A2C) Diagram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33775" y="1071203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Value function: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Q function: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Advantage function: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481" y="1283610"/>
            <a:ext cx="2818329" cy="237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99" y="1616040"/>
            <a:ext cx="2777888" cy="52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775" y="3633503"/>
            <a:ext cx="3629025" cy="45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775" y="2684715"/>
            <a:ext cx="3759206" cy="37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5719" y="158918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latin typeface="Garamond" panose="02020404030301010803" pitchFamily="18" charset="0"/>
              </a:rPr>
              <a:t>Asynchronous Advantage Actor-Critic (A3C)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74950" y="989705"/>
            <a:ext cx="3154050" cy="28190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700" dirty="0">
                <a:solidFill>
                  <a:schemeClr val="tx1"/>
                </a:solidFill>
                <a:latin typeface="Garamond" panose="02020404030301010803" pitchFamily="18" charset="0"/>
              </a:rPr>
              <a:t>In addition to stabilizing learning, using multiple parallel actor-learners has multiple practical benefits. </a:t>
            </a:r>
            <a:endParaRPr sz="17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" sz="1700" dirty="0">
                <a:solidFill>
                  <a:schemeClr val="tx1"/>
                </a:solidFill>
                <a:latin typeface="Garamond" panose="02020404030301010803" pitchFamily="18" charset="0"/>
              </a:rPr>
              <a:t>First, it reduces training time that is roughly linear in the number of parallel actor-learners.</a:t>
            </a:r>
            <a:endParaRPr sz="17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" sz="1700" dirty="0">
                <a:solidFill>
                  <a:schemeClr val="tx1"/>
                </a:solidFill>
                <a:latin typeface="Garamond" panose="02020404030301010803" pitchFamily="18" charset="0"/>
              </a:rPr>
              <a:t>Second, since we no longer rely on experience replay for stabilizing learning we are able to use actor-critic algorithm.</a:t>
            </a:r>
            <a:endParaRPr sz="17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125646"/>
            <a:ext cx="3236301" cy="289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233775" y="452220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Garamond" panose="02020404030301010803" pitchFamily="18" charset="0"/>
              </a:rPr>
              <a:t>How A3C works?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75248" y="1276031"/>
            <a:ext cx="6390450" cy="37300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DFDFD"/>
                </a:highlight>
                <a:latin typeface="Garamond" panose="02020404030301010803" pitchFamily="18" charset="0"/>
              </a:rPr>
              <a:t>We </a:t>
            </a:r>
            <a:r>
              <a:rPr lang="en" dirty="0">
                <a:solidFill>
                  <a:schemeClr val="tx1"/>
                </a:solidFill>
                <a:highlight>
                  <a:srgbClr val="FDFDFD"/>
                </a:highlight>
                <a:latin typeface="Garamond" panose="02020404030301010803" pitchFamily="18" charset="0"/>
              </a:rPr>
              <a:t>choose our actions using a conditional probability distribution P(a|x) over the possible actions, given the observation.</a:t>
            </a:r>
            <a:endParaRPr dirty="0">
              <a:solidFill>
                <a:schemeClr val="tx1"/>
              </a:solidFill>
              <a:highlight>
                <a:srgbClr val="FDFDFD"/>
              </a:highlight>
              <a:latin typeface="Garamond" panose="02020404030301010803" pitchFamily="18" charset="0"/>
            </a:endParaRPr>
          </a:p>
          <a:p>
            <a:pPr marL="0" indent="0">
              <a:lnSpc>
                <a:spcPct val="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lang="en" dirty="0">
              <a:solidFill>
                <a:schemeClr val="tx1"/>
              </a:solidFill>
              <a:highlight>
                <a:srgbClr val="FDFDFD"/>
              </a:highlight>
              <a:latin typeface="Garamond" panose="02020404030301010803" pitchFamily="18" charset="0"/>
            </a:endParaRPr>
          </a:p>
          <a:p>
            <a:pPr marL="0" indent="0">
              <a:lnSpc>
                <a:spcPct val="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tx1"/>
                </a:solidFill>
                <a:highlight>
                  <a:srgbClr val="FDFDFD"/>
                </a:highlight>
                <a:latin typeface="Garamond" panose="02020404030301010803" pitchFamily="18" charset="0"/>
              </a:rPr>
              <a:t>π(a|x ; θ) = P(a|x ; θ)  Policy</a:t>
            </a:r>
            <a:endParaRPr dirty="0">
              <a:solidFill>
                <a:schemeClr val="tx1"/>
              </a:solidFill>
              <a:highlight>
                <a:srgbClr val="FDFDFD"/>
              </a:highlight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  <a:highlight>
                <a:srgbClr val="FDFDFD"/>
              </a:highlight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DFDFD"/>
                </a:highlight>
                <a:latin typeface="Garamond" panose="02020404030301010803" pitchFamily="18" charset="0"/>
              </a:rPr>
              <a:t>Trajectory: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" dirty="0">
              <a:solidFill>
                <a:schemeClr val="tx1"/>
              </a:solidFill>
              <a:highlight>
                <a:srgbClr val="FDFDFD"/>
              </a:highlight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FDFDFD"/>
                </a:highlight>
                <a:latin typeface="Garamond" panose="02020404030301010803" pitchFamily="18" charset="0"/>
              </a:rPr>
              <a:t>!  Each worker has its own trajectory</a:t>
            </a:r>
            <a:endParaRPr dirty="0">
              <a:solidFill>
                <a:schemeClr val="tx1"/>
              </a:solidFill>
              <a:highlight>
                <a:srgbClr val="FDFDFD"/>
              </a:highlight>
              <a:latin typeface="Garamond" panose="02020404030301010803" pitchFamily="18" charset="0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57" y="3196405"/>
            <a:ext cx="4891456" cy="4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BBF8-649B-4779-8C0B-8BE1654F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38" y="231336"/>
            <a:ext cx="6460323" cy="572700"/>
          </a:xfrm>
        </p:spPr>
        <p:txBody>
          <a:bodyPr/>
          <a:lstStyle/>
          <a:p>
            <a:r>
              <a:rPr lang="en-US" sz="2200" dirty="0">
                <a:latin typeface="Garamond" panose="02020404030301010803" pitchFamily="18" charset="0"/>
              </a:rPr>
              <a:t>How A3C works?</a:t>
            </a:r>
            <a:br>
              <a:rPr lang="en-US" sz="2200" dirty="0">
                <a:latin typeface="Garamond" panose="02020404030301010803" pitchFamily="18" charset="0"/>
              </a:rPr>
            </a:b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5DA8-92A1-4AF4-9232-C389A952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775" y="995460"/>
            <a:ext cx="6390450" cy="24698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Empirical Reward: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Advantage :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Value Loss : 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Policy Loss :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5725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BC210-52EF-8341-94A2-0BF1B092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8" y="1726307"/>
            <a:ext cx="1510723" cy="295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386AB-130C-F64F-AB98-FD229795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38" y="2414735"/>
            <a:ext cx="2463800" cy="24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E5E1D7-AA6F-AA4A-89F4-4A16E89D0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64" y="1105840"/>
            <a:ext cx="250190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714E1-6542-094D-9A6E-C2D3D8041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438" y="2906462"/>
            <a:ext cx="3632200" cy="55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9D136-0327-0F44-9515-B42690611B5A}"/>
              </a:ext>
            </a:extLst>
          </p:cNvPr>
          <p:cNvSpPr txBox="1"/>
          <p:nvPr/>
        </p:nvSpPr>
        <p:spPr>
          <a:xfrm>
            <a:off x="323273" y="3888509"/>
            <a:ext cx="52723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Compute gradient descent of losses for each worker neural net.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Accumulate gradient descent from each step neural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Update Master neural network according to accumulated updates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Update all worker networks with master network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87C6-CCB2-CB4C-A6A1-662BC388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ADFD-7709-5847-89B7-C4AB727BD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Play the game in each worker environment with current policies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Compute gradient descent of losses for each worker neural net at the end of game.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Accumulate gradient descent from each step neural network.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Update Master neural network according to accumulated updates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Update all worker networks with master network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Calculate expected reward. </a:t>
            </a:r>
          </a:p>
          <a:p>
            <a:pPr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Go back to step 1 until convergence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3139" y="392678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Garamond" panose="02020404030301010803" pitchFamily="18" charset="0"/>
              </a:rPr>
              <a:t>A3C Algorithm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t="1797" b="2066"/>
          <a:stretch/>
        </p:blipFill>
        <p:spPr>
          <a:xfrm>
            <a:off x="601360" y="1215621"/>
            <a:ext cx="5655284" cy="319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92434" y="434967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Our </a:t>
            </a:r>
            <a:r>
              <a:rPr lang="en" dirty="0">
                <a:latin typeface="Garamond" panose="02020404030301010803" pitchFamily="18" charset="0"/>
              </a:rPr>
              <a:t>Model Architecture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ACD374-4311-D24F-A269-44A3F38E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5" y="1528691"/>
            <a:ext cx="6634508" cy="239460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D82F80-B876-41D2-B44B-59C705CCFB0C}"/>
              </a:ext>
            </a:extLst>
          </p:cNvPr>
          <p:cNvCxnSpPr/>
          <p:nvPr/>
        </p:nvCxnSpPr>
        <p:spPr>
          <a:xfrm>
            <a:off x="1821899" y="1663173"/>
            <a:ext cx="0" cy="56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CFE5C9-F5CE-4297-BC99-689BFC8886AB}"/>
              </a:ext>
            </a:extLst>
          </p:cNvPr>
          <p:cNvSpPr txBox="1"/>
          <p:nvPr/>
        </p:nvSpPr>
        <p:spPr>
          <a:xfrm>
            <a:off x="1770140" y="1808096"/>
            <a:ext cx="776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E5D77-819B-40D1-860F-17B92CD81F4A}"/>
              </a:ext>
            </a:extLst>
          </p:cNvPr>
          <p:cNvSpPr txBox="1"/>
          <p:nvPr/>
        </p:nvSpPr>
        <p:spPr>
          <a:xfrm>
            <a:off x="6086799" y="2412520"/>
            <a:ext cx="859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(Probabilistic)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F6C2-AB44-4305-A252-6ABC4F6F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6E9D-1E90-4F76-A21E-1564DAA00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Each agent trains in a table with other players playing at random.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Test accuracy is averaged over 1000 plays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We trained three different versions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9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57561" y="286592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Garamond" panose="02020404030301010803" pitchFamily="18" charset="0"/>
              </a:rPr>
              <a:t>Results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20E1E-A93A-4567-9609-7AB580A2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9" y="819344"/>
            <a:ext cx="6228441" cy="389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251815" y="269339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Garamond" panose="02020404030301010803" pitchFamily="18" charset="0"/>
              </a:rPr>
              <a:t>Results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4F5BD-B72F-47B6-A9C4-9B76892D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912674"/>
            <a:ext cx="6354369" cy="38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64830" y="309258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High Level Info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33775" y="1137219"/>
            <a:ext cx="6390450" cy="381304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tx1"/>
                </a:solidFill>
                <a:latin typeface="Garamond" panose="02020404030301010803" pitchFamily="18" charset="0"/>
              </a:rPr>
              <a:t>Teaching a network to play Turkish card game “Batak” 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by</a:t>
            </a:r>
            <a:r>
              <a:rPr lang="en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using</a:t>
            </a:r>
            <a:r>
              <a:rPr lang="en" sz="2000" dirty="0">
                <a:solidFill>
                  <a:schemeClr val="tx1"/>
                </a:solidFill>
                <a:latin typeface="Garamond" panose="02020404030301010803" pitchFamily="18" charset="0"/>
              </a:rPr>
              <a:t> Reinforcement Learning methods.</a:t>
            </a:r>
          </a:p>
          <a:p>
            <a:pPr>
              <a:spcBef>
                <a:spcPts val="1200"/>
              </a:spcBef>
            </a:pPr>
            <a:r>
              <a:rPr lang="en" sz="2000" dirty="0">
                <a:solidFill>
                  <a:schemeClr val="tx1"/>
                </a:solidFill>
                <a:latin typeface="Garamond" panose="02020404030301010803" pitchFamily="18" charset="0"/>
              </a:rPr>
              <a:t>Asynchronous Advantage Actor Critic (A3C) algorithm is implemented for learning.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Game environment for agents is written</a:t>
            </a:r>
            <a:r>
              <a:rPr lang="en" sz="20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from scratch.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LSTM based network model is used to capture temporal information.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spcBef>
                <a:spcPts val="1200"/>
              </a:spcBef>
            </a:pPr>
            <a:endParaRPr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F0B6-DE3E-4B36-A631-CD17C848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Future work: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E4B1-8E77-4F0D-A7C2-9142B7181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Self play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Full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batak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game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Other card or multiagent games</a:t>
            </a:r>
          </a:p>
        </p:txBody>
      </p:sp>
    </p:spTree>
    <p:extLst>
      <p:ext uri="{BB962C8B-B14F-4D97-AF65-F5344CB8AC3E}">
        <p14:creationId xmlns:p14="http://schemas.microsoft.com/office/powerpoint/2010/main" val="674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F0B6-DE3E-4B36-A631-CD17C848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E4B1-8E77-4F0D-A7C2-9142B7181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25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Asynchronous Methods for Deep Reinforcement Learning, </a:t>
            </a:r>
            <a:r>
              <a:rPr lang="en-US" sz="1600" dirty="0" err="1">
                <a:solidFill>
                  <a:schemeClr val="tx1"/>
                </a:solidFill>
                <a:latin typeface="Garamond" panose="02020404030301010803" pitchFamily="18" charset="0"/>
              </a:rPr>
              <a:t>Deepmind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 2016</a:t>
            </a:r>
          </a:p>
          <a:p>
            <a:pPr marL="428625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Schulman John et al. 2015, High-Dimensional Continuous Control Using Generalized Advantage Estimation</a:t>
            </a:r>
          </a:p>
          <a:p>
            <a:pPr marL="428625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Garamond" panose="02020404030301010803" pitchFamily="18" charset="0"/>
              </a:rPr>
              <a:t>Amsgrad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Garamond" panose="02020404030301010803" pitchFamily="18" charset="0"/>
              </a:rPr>
              <a:t>Reddi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 S. et al. 2018, On The Convergence Of Adam And Beyond</a:t>
            </a:r>
          </a:p>
          <a:p>
            <a:pPr marL="428625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Parts of code from: 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https://github.com/dgriff777/rl_a3c_pytorch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28625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Bridge terms from: 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https://en.wikipedia.org/wiki/Glossary_of_contract_bridge_terms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28625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3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233775" y="2014446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dirty="0">
                <a:latin typeface="Garamond" panose="02020404030301010803" pitchFamily="18" charset="0"/>
              </a:rPr>
              <a:t>Thank You </a:t>
            </a:r>
            <a:r>
              <a:rPr lang="en-US" dirty="0">
                <a:latin typeface="Garamond" panose="02020404030301010803" pitchFamily="18" charset="0"/>
              </a:rPr>
              <a:t>for Listening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DC-2A93-BA43-9C1B-E3E4F95D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3" y="181307"/>
            <a:ext cx="6390450" cy="5727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Batak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E6D9-3D67-0846-BA0E-6C640EE2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621" y="941990"/>
            <a:ext cx="6390450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Like “watered down” </a:t>
            </a:r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bridge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or positive hands of </a:t>
            </a:r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king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4 person table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Dealer deals 13 cards to each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Each player bids on how many </a:t>
            </a:r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tricks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they’re going to take in that </a:t>
            </a:r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play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(consists of 13 tricks)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If no one bids, first player wins the auction by 5 by default 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Winner determines </a:t>
            </a:r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trump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suit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In each trick players try to up the cards on the table by following suit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DC-2A93-BA43-9C1B-E3E4F95D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3" y="181307"/>
            <a:ext cx="6390450" cy="5727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Batak Description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E6D9-3D67-0846-BA0E-6C640EE2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775" y="990298"/>
            <a:ext cx="6390450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If player doesn’t have the suit they play from the trump suit.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If trump cards have been played in a trick, largest trump card wins the trick.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Trump suit cannot be played until someone “dropped” it i.e. a player played it on a different suit because they didn’t have that suit.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Players have to raise the preceding card if they can.</a:t>
            </a:r>
          </a:p>
        </p:txBody>
      </p:sp>
    </p:spTree>
    <p:extLst>
      <p:ext uri="{BB962C8B-B14F-4D97-AF65-F5344CB8AC3E}">
        <p14:creationId xmlns:p14="http://schemas.microsoft.com/office/powerpoint/2010/main" val="40849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DC-2A93-BA43-9C1B-E3E4F95D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3" y="312429"/>
            <a:ext cx="6390450" cy="5727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Batak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F1FB8-69DC-4436-9E7B-FD8F0F49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71" y="2071501"/>
            <a:ext cx="163862" cy="249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B15F9-6325-49A4-946A-33ACF7B4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03" y="2223901"/>
            <a:ext cx="163862" cy="249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60C8C-76EA-41A1-80C5-C8D50364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2056075"/>
            <a:ext cx="163862" cy="249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7DC9AC-0896-411F-BAB7-DBCF53EF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31" y="1919101"/>
            <a:ext cx="163862" cy="249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67902-9A92-4B80-BD11-3B86B182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41" y="2057646"/>
            <a:ext cx="163862" cy="249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F83AA7-CF68-4041-861B-BDC3E43F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73" y="2210046"/>
            <a:ext cx="163862" cy="249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3B3901-4233-4218-AF59-B86C8500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22" y="2042220"/>
            <a:ext cx="163862" cy="249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4785E4-05E8-4899-93CF-51980E75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01" y="1905246"/>
            <a:ext cx="163862" cy="2494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296BC07-48B0-4975-B9D3-1CA21881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97" y="2027972"/>
            <a:ext cx="163862" cy="2494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EA1A9B-38E9-4FAE-8E74-1BDFF01F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29" y="2196204"/>
            <a:ext cx="163862" cy="2494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10A8CC6-60A4-42D4-B1B4-82C415AB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878" y="2028378"/>
            <a:ext cx="163862" cy="2494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545DB8-E9A5-41D7-A09D-31240118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57" y="1891404"/>
            <a:ext cx="163862" cy="2494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0CA869-1462-406C-BE4D-A5CB22D3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067" y="2053697"/>
            <a:ext cx="163862" cy="2494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A4593B9-EDD2-443D-85F7-7B012E51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99" y="2206097"/>
            <a:ext cx="163862" cy="249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27F2EE3-199F-41AC-96AC-882D4A6A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48" y="2038271"/>
            <a:ext cx="163862" cy="2494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BCF3F9-D88D-4CCF-9138-916E8DD5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27" y="1901297"/>
            <a:ext cx="163862" cy="2494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729A9A5-C144-41DA-9060-1427AB6796B7}"/>
              </a:ext>
            </a:extLst>
          </p:cNvPr>
          <p:cNvSpPr/>
          <p:nvPr/>
        </p:nvSpPr>
        <p:spPr>
          <a:xfrm>
            <a:off x="3402701" y="2147698"/>
            <a:ext cx="39980" cy="41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628D0F-DF53-4B04-A3C5-E1A78E0CA96D}"/>
              </a:ext>
            </a:extLst>
          </p:cNvPr>
          <p:cNvSpPr/>
          <p:nvPr/>
        </p:nvSpPr>
        <p:spPr>
          <a:xfrm>
            <a:off x="3630309" y="2149681"/>
            <a:ext cx="39980" cy="41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27D8CB-D337-40D8-99B7-6A857B028E06}"/>
              </a:ext>
            </a:extLst>
          </p:cNvPr>
          <p:cNvSpPr/>
          <p:nvPr/>
        </p:nvSpPr>
        <p:spPr>
          <a:xfrm>
            <a:off x="3838124" y="2147704"/>
            <a:ext cx="39980" cy="41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9BBD72-A0DF-4F6A-9D19-FE5FEA235744}"/>
              </a:ext>
            </a:extLst>
          </p:cNvPr>
          <p:cNvSpPr/>
          <p:nvPr/>
        </p:nvSpPr>
        <p:spPr>
          <a:xfrm>
            <a:off x="166734" y="2024511"/>
            <a:ext cx="747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7CAF30-B3D2-4E54-A421-432375453F64}"/>
              </a:ext>
            </a:extLst>
          </p:cNvPr>
          <p:cNvSpPr/>
          <p:nvPr/>
        </p:nvSpPr>
        <p:spPr>
          <a:xfrm>
            <a:off x="3190384" y="1334607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13 tricks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568977-F8E3-4C48-BEE9-28458A476E97}"/>
              </a:ext>
            </a:extLst>
          </p:cNvPr>
          <p:cNvSpPr/>
          <p:nvPr/>
        </p:nvSpPr>
        <p:spPr>
          <a:xfrm>
            <a:off x="1956485" y="2560615"/>
            <a:ext cx="805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aramond" panose="02020404030301010803" pitchFamily="18" charset="0"/>
              </a:rPr>
              <a:t>Winner: 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062582-8B05-4591-B227-2747AA57FBB8}"/>
              </a:ext>
            </a:extLst>
          </p:cNvPr>
          <p:cNvSpPr/>
          <p:nvPr/>
        </p:nvSpPr>
        <p:spPr>
          <a:xfrm>
            <a:off x="2693688" y="2554488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aramond" panose="02020404030301010803" pitchFamily="18" charset="0"/>
              </a:rPr>
              <a:t>Winner: 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5C5622-DB64-4214-AA3F-E1C4A7D7A23C}"/>
              </a:ext>
            </a:extLst>
          </p:cNvPr>
          <p:cNvSpPr/>
          <p:nvPr/>
        </p:nvSpPr>
        <p:spPr>
          <a:xfrm>
            <a:off x="4018447" y="2554488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aramond" panose="02020404030301010803" pitchFamily="18" charset="0"/>
              </a:rPr>
              <a:t>Winner: B    Winner: 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705D92-1347-4EC2-914D-BDB194F6A9BE}"/>
              </a:ext>
            </a:extLst>
          </p:cNvPr>
          <p:cNvSpPr/>
          <p:nvPr/>
        </p:nvSpPr>
        <p:spPr>
          <a:xfrm>
            <a:off x="1137533" y="2034702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Trump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793C07-78A9-49B5-A6F3-C8C16426945D}"/>
              </a:ext>
            </a:extLst>
          </p:cNvPr>
          <p:cNvCxnSpPr>
            <a:cxnSpLocks/>
          </p:cNvCxnSpPr>
          <p:nvPr/>
        </p:nvCxnSpPr>
        <p:spPr>
          <a:xfrm>
            <a:off x="901436" y="2200052"/>
            <a:ext cx="23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FFD70B-53FC-4AE4-B288-6231F18BCF29}"/>
              </a:ext>
            </a:extLst>
          </p:cNvPr>
          <p:cNvCxnSpPr>
            <a:cxnSpLocks/>
          </p:cNvCxnSpPr>
          <p:nvPr/>
        </p:nvCxnSpPr>
        <p:spPr>
          <a:xfrm>
            <a:off x="1790104" y="2194118"/>
            <a:ext cx="23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2235C5-F355-4C00-BE39-1706BDE6651F}"/>
              </a:ext>
            </a:extLst>
          </p:cNvPr>
          <p:cNvCxnSpPr>
            <a:cxnSpLocks/>
          </p:cNvCxnSpPr>
          <p:nvPr/>
        </p:nvCxnSpPr>
        <p:spPr>
          <a:xfrm>
            <a:off x="5501106" y="2140810"/>
            <a:ext cx="23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00EA2-C2F1-45B4-9AAE-0DC0E9E24C36}"/>
              </a:ext>
            </a:extLst>
          </p:cNvPr>
          <p:cNvSpPr/>
          <p:nvPr/>
        </p:nvSpPr>
        <p:spPr>
          <a:xfrm>
            <a:off x="5893011" y="1969601"/>
            <a:ext cx="638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626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DC-2A93-BA43-9C1B-E3E4F95D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93" y="312429"/>
            <a:ext cx="6390450" cy="5727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Batak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F1FB8-69DC-4436-9E7B-FD8F0F49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71" y="2071501"/>
            <a:ext cx="163862" cy="249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B15F9-6325-49A4-946A-33ACF7B4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03" y="2223901"/>
            <a:ext cx="163862" cy="249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60C8C-76EA-41A1-80C5-C8D50364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2056075"/>
            <a:ext cx="163862" cy="249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7DC9AC-0896-411F-BAB7-DBCF53EF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31" y="1919101"/>
            <a:ext cx="163862" cy="249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67902-9A92-4B80-BD11-3B86B182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41" y="2057646"/>
            <a:ext cx="163862" cy="249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F83AA7-CF68-4041-861B-BDC3E43F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73" y="2210046"/>
            <a:ext cx="163862" cy="249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3B3901-4233-4218-AF59-B86C8500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22" y="2042220"/>
            <a:ext cx="163862" cy="249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4785E4-05E8-4899-93CF-51980E75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01" y="1905246"/>
            <a:ext cx="163862" cy="2494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296BC07-48B0-4975-B9D3-1CA21881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97" y="2027972"/>
            <a:ext cx="163862" cy="2494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EA1A9B-38E9-4FAE-8E74-1BDFF01F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29" y="2196204"/>
            <a:ext cx="163862" cy="2494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10A8CC6-60A4-42D4-B1B4-82C415AB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878" y="2028378"/>
            <a:ext cx="163862" cy="2494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545DB8-E9A5-41D7-A09D-31240118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57" y="1891404"/>
            <a:ext cx="163862" cy="2494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0CA869-1462-406C-BE4D-A5CB22D3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067" y="2053697"/>
            <a:ext cx="163862" cy="2494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A4593B9-EDD2-443D-85F7-7B012E51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99" y="2206097"/>
            <a:ext cx="163862" cy="249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27F2EE3-199F-41AC-96AC-882D4A6A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48" y="2038271"/>
            <a:ext cx="163862" cy="2494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BCF3F9-D88D-4CCF-9138-916E8DD5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27" y="1901297"/>
            <a:ext cx="163862" cy="2494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729A9A5-C144-41DA-9060-1427AB6796B7}"/>
              </a:ext>
            </a:extLst>
          </p:cNvPr>
          <p:cNvSpPr/>
          <p:nvPr/>
        </p:nvSpPr>
        <p:spPr>
          <a:xfrm>
            <a:off x="3402701" y="2147698"/>
            <a:ext cx="39980" cy="41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628D0F-DF53-4B04-A3C5-E1A78E0CA96D}"/>
              </a:ext>
            </a:extLst>
          </p:cNvPr>
          <p:cNvSpPr/>
          <p:nvPr/>
        </p:nvSpPr>
        <p:spPr>
          <a:xfrm>
            <a:off x="3630309" y="2149681"/>
            <a:ext cx="39980" cy="41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27D8CB-D337-40D8-99B7-6A857B028E06}"/>
              </a:ext>
            </a:extLst>
          </p:cNvPr>
          <p:cNvSpPr/>
          <p:nvPr/>
        </p:nvSpPr>
        <p:spPr>
          <a:xfrm>
            <a:off x="3838124" y="2147704"/>
            <a:ext cx="39980" cy="41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9BBD72-A0DF-4F6A-9D19-FE5FEA235744}"/>
              </a:ext>
            </a:extLst>
          </p:cNvPr>
          <p:cNvSpPr/>
          <p:nvPr/>
        </p:nvSpPr>
        <p:spPr>
          <a:xfrm>
            <a:off x="166734" y="2024511"/>
            <a:ext cx="747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7CAF30-B3D2-4E54-A421-432375453F64}"/>
              </a:ext>
            </a:extLst>
          </p:cNvPr>
          <p:cNvSpPr/>
          <p:nvPr/>
        </p:nvSpPr>
        <p:spPr>
          <a:xfrm>
            <a:off x="3190384" y="1334607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13 tricks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568977-F8E3-4C48-BEE9-28458A476E97}"/>
              </a:ext>
            </a:extLst>
          </p:cNvPr>
          <p:cNvSpPr/>
          <p:nvPr/>
        </p:nvSpPr>
        <p:spPr>
          <a:xfrm>
            <a:off x="1956485" y="2560615"/>
            <a:ext cx="805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aramond" panose="02020404030301010803" pitchFamily="18" charset="0"/>
              </a:rPr>
              <a:t>Winner: 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062582-8B05-4591-B227-2747AA57FBB8}"/>
              </a:ext>
            </a:extLst>
          </p:cNvPr>
          <p:cNvSpPr/>
          <p:nvPr/>
        </p:nvSpPr>
        <p:spPr>
          <a:xfrm>
            <a:off x="2693688" y="2554488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aramond" panose="02020404030301010803" pitchFamily="18" charset="0"/>
              </a:rPr>
              <a:t>Winner: 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5C5622-DB64-4214-AA3F-E1C4A7D7A23C}"/>
              </a:ext>
            </a:extLst>
          </p:cNvPr>
          <p:cNvSpPr/>
          <p:nvPr/>
        </p:nvSpPr>
        <p:spPr>
          <a:xfrm>
            <a:off x="4018447" y="2554488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aramond" panose="02020404030301010803" pitchFamily="18" charset="0"/>
              </a:rPr>
              <a:t>Winner: B    Winner: 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705D92-1347-4EC2-914D-BDB194F6A9BE}"/>
              </a:ext>
            </a:extLst>
          </p:cNvPr>
          <p:cNvSpPr/>
          <p:nvPr/>
        </p:nvSpPr>
        <p:spPr>
          <a:xfrm>
            <a:off x="1137533" y="2034702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Trump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793C07-78A9-49B5-A6F3-C8C16426945D}"/>
              </a:ext>
            </a:extLst>
          </p:cNvPr>
          <p:cNvCxnSpPr>
            <a:cxnSpLocks/>
          </p:cNvCxnSpPr>
          <p:nvPr/>
        </p:nvCxnSpPr>
        <p:spPr>
          <a:xfrm>
            <a:off x="901436" y="2200052"/>
            <a:ext cx="23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FFD70B-53FC-4AE4-B288-6231F18BCF29}"/>
              </a:ext>
            </a:extLst>
          </p:cNvPr>
          <p:cNvCxnSpPr>
            <a:cxnSpLocks/>
          </p:cNvCxnSpPr>
          <p:nvPr/>
        </p:nvCxnSpPr>
        <p:spPr>
          <a:xfrm>
            <a:off x="1790104" y="2194118"/>
            <a:ext cx="23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2235C5-F355-4C00-BE39-1706BDE6651F}"/>
              </a:ext>
            </a:extLst>
          </p:cNvPr>
          <p:cNvCxnSpPr>
            <a:cxnSpLocks/>
          </p:cNvCxnSpPr>
          <p:nvPr/>
        </p:nvCxnSpPr>
        <p:spPr>
          <a:xfrm>
            <a:off x="5501106" y="2140810"/>
            <a:ext cx="238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00EA2-C2F1-45B4-9AAE-0DC0E9E24C36}"/>
              </a:ext>
            </a:extLst>
          </p:cNvPr>
          <p:cNvSpPr/>
          <p:nvPr/>
        </p:nvSpPr>
        <p:spPr>
          <a:xfrm>
            <a:off x="5893011" y="1969601"/>
            <a:ext cx="638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Scores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413B6A-345E-442A-843C-ED674DE6B857}"/>
              </a:ext>
            </a:extLst>
          </p:cNvPr>
          <p:cNvCxnSpPr>
            <a:cxnSpLocks/>
          </p:cNvCxnSpPr>
          <p:nvPr/>
        </p:nvCxnSpPr>
        <p:spPr>
          <a:xfrm>
            <a:off x="203591" y="1956470"/>
            <a:ext cx="646025" cy="4438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608B2A-CC4F-4AD7-B452-0059A92C323D}"/>
              </a:ext>
            </a:extLst>
          </p:cNvPr>
          <p:cNvCxnSpPr>
            <a:cxnSpLocks/>
          </p:cNvCxnSpPr>
          <p:nvPr/>
        </p:nvCxnSpPr>
        <p:spPr>
          <a:xfrm flipV="1">
            <a:off x="202540" y="1919101"/>
            <a:ext cx="674037" cy="481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F009A9-08DE-4EF7-8B0D-8B66A143D9A8}"/>
              </a:ext>
            </a:extLst>
          </p:cNvPr>
          <p:cNvCxnSpPr>
            <a:cxnSpLocks/>
          </p:cNvCxnSpPr>
          <p:nvPr/>
        </p:nvCxnSpPr>
        <p:spPr>
          <a:xfrm>
            <a:off x="5919725" y="1918880"/>
            <a:ext cx="646025" cy="4438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D0500B-E3C9-4435-930B-FEF6DFF878F4}"/>
              </a:ext>
            </a:extLst>
          </p:cNvPr>
          <p:cNvCxnSpPr>
            <a:cxnSpLocks/>
          </p:cNvCxnSpPr>
          <p:nvPr/>
        </p:nvCxnSpPr>
        <p:spPr>
          <a:xfrm flipV="1">
            <a:off x="5918674" y="1881511"/>
            <a:ext cx="674037" cy="481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CF851-2D79-44AD-9794-B6AEABE4B140}"/>
              </a:ext>
            </a:extLst>
          </p:cNvPr>
          <p:cNvCxnSpPr/>
          <p:nvPr/>
        </p:nvCxnSpPr>
        <p:spPr>
          <a:xfrm>
            <a:off x="1425092" y="2400329"/>
            <a:ext cx="0" cy="580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C5F7742-C577-4E85-ADBA-F6D799D6BFBF}"/>
              </a:ext>
            </a:extLst>
          </p:cNvPr>
          <p:cNvSpPr/>
          <p:nvPr/>
        </p:nvSpPr>
        <p:spPr>
          <a:xfrm>
            <a:off x="561714" y="2981288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Determined randomly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ECFE06-3602-46C5-A124-28977945110D}"/>
              </a:ext>
            </a:extLst>
          </p:cNvPr>
          <p:cNvCxnSpPr/>
          <p:nvPr/>
        </p:nvCxnSpPr>
        <p:spPr>
          <a:xfrm>
            <a:off x="2342833" y="2854939"/>
            <a:ext cx="0" cy="580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F5B4B14-B1A3-4ECF-8624-4798DE89FDCC}"/>
              </a:ext>
            </a:extLst>
          </p:cNvPr>
          <p:cNvSpPr/>
          <p:nvPr/>
        </p:nvSpPr>
        <p:spPr>
          <a:xfrm>
            <a:off x="1711453" y="3470894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Reward: 0 or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421DB4-84F9-4346-8761-4203F18D4E59}"/>
              </a:ext>
            </a:extLst>
          </p:cNvPr>
          <p:cNvCxnSpPr>
            <a:cxnSpLocks/>
          </p:cNvCxnSpPr>
          <p:nvPr/>
        </p:nvCxnSpPr>
        <p:spPr>
          <a:xfrm>
            <a:off x="3002491" y="2824997"/>
            <a:ext cx="0" cy="994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0BDD4A1-8826-418A-8FD9-303396D8E49C}"/>
              </a:ext>
            </a:extLst>
          </p:cNvPr>
          <p:cNvSpPr/>
          <p:nvPr/>
        </p:nvSpPr>
        <p:spPr>
          <a:xfrm>
            <a:off x="2389162" y="3790353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Reward: 0 or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DC5A92C-C534-4399-B6C1-E3A2525546FD}"/>
              </a:ext>
            </a:extLst>
          </p:cNvPr>
          <p:cNvCxnSpPr/>
          <p:nvPr/>
        </p:nvCxnSpPr>
        <p:spPr>
          <a:xfrm>
            <a:off x="4505125" y="2879691"/>
            <a:ext cx="0" cy="580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B4512A-AE68-44F2-86CF-3020BBFEFDAE}"/>
              </a:ext>
            </a:extLst>
          </p:cNvPr>
          <p:cNvSpPr/>
          <p:nvPr/>
        </p:nvSpPr>
        <p:spPr>
          <a:xfrm>
            <a:off x="3873745" y="3495646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Reward: 0 or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AD3DF1-94DE-4FE3-AA9B-929B07F93AAA}"/>
              </a:ext>
            </a:extLst>
          </p:cNvPr>
          <p:cNvCxnSpPr>
            <a:cxnSpLocks/>
          </p:cNvCxnSpPr>
          <p:nvPr/>
        </p:nvCxnSpPr>
        <p:spPr>
          <a:xfrm>
            <a:off x="5164783" y="2849749"/>
            <a:ext cx="0" cy="994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29AE2B3-7382-498B-A8E4-62E1EF19F1C6}"/>
              </a:ext>
            </a:extLst>
          </p:cNvPr>
          <p:cNvSpPr/>
          <p:nvPr/>
        </p:nvSpPr>
        <p:spPr>
          <a:xfrm>
            <a:off x="4551454" y="3815105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Reward: 0 or 1</a:t>
            </a:r>
          </a:p>
        </p:txBody>
      </p:sp>
    </p:spTree>
    <p:extLst>
      <p:ext uri="{BB962C8B-B14F-4D97-AF65-F5344CB8AC3E}">
        <p14:creationId xmlns:p14="http://schemas.microsoft.com/office/powerpoint/2010/main" val="25229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3775" y="2168939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dirty="0">
                <a:latin typeface="Garamond" panose="02020404030301010803" pitchFamily="18" charset="0"/>
              </a:rPr>
              <a:t>Background Information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729" y="535031"/>
            <a:ext cx="2396857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Garamond" panose="02020404030301010803" pitchFamily="18" charset="0"/>
              </a:rPr>
              <a:t>Value Based Methods</a:t>
            </a:r>
            <a:endParaRPr sz="2000" dirty="0">
              <a:latin typeface="Garamond" panose="02020404030301010803" pitchFamily="18" charset="0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47579" y="1065619"/>
            <a:ext cx="2537775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Tries to approximate Q function or Value Function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ts val="75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Finds policy by selecting actions that maximize Q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ts val="75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More sample efficient when it works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75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613223" y="1065619"/>
            <a:ext cx="2899125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Directly optimizes policies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ts val="75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Can work well for continuous action spaces 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ts val="75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latin typeface="Garamond" panose="02020404030301010803" pitchFamily="18" charset="0"/>
              </a:rPr>
              <a:t>Tends to be more popular these days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983373" y="535031"/>
            <a:ext cx="22846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800" dirty="0">
                <a:latin typeface="Garamond" panose="02020404030301010803" pitchFamily="18" charset="0"/>
              </a:rPr>
              <a:t>Vs.</a:t>
            </a:r>
            <a:endParaRPr sz="1800" dirty="0">
              <a:latin typeface="Garamond" panose="02020404030301010803" pitchFamily="18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66348" y="535031"/>
            <a:ext cx="2408625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Garamond" panose="02020404030301010803" pitchFamily="18" charset="0"/>
              </a:rPr>
              <a:t>Policy Based Methods</a:t>
            </a:r>
            <a:endParaRPr sz="2000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6062D-64B8-C04B-AD44-B74716E6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07" y="3104863"/>
            <a:ext cx="2813541" cy="1248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67550" y="284139"/>
            <a:ext cx="63904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latin typeface="Garamond" panose="02020404030301010803" pitchFamily="18" charset="0"/>
              </a:rPr>
              <a:t>Advantage Actor-Critic (A2C) Agents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33775" y="1000061"/>
            <a:ext cx="3026025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Actor-Critic combines the benefits of both value based and policy based approach.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Font typeface="Georgia"/>
              <a:buChar char="●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A2C algorithm estimates both a value function </a:t>
            </a:r>
            <a:r>
              <a:rPr lang="en" b="1" i="1" dirty="0">
                <a:solidFill>
                  <a:srgbClr val="000000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V(s)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(how good a certain state is to be in) and a policy </a:t>
            </a:r>
            <a:r>
              <a:rPr lang="en" b="1" i="1" dirty="0">
                <a:solidFill>
                  <a:srgbClr val="000000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π(s)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(a set of action probability outputs). </a:t>
            </a:r>
            <a:endParaRPr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726718"/>
            <a:ext cx="3372600" cy="212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814</Words>
  <Application>Microsoft Macintosh PowerPoint</Application>
  <PresentationFormat>Custom</PresentationFormat>
  <Paragraphs>120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Garamond</vt:lpstr>
      <vt:lpstr>Georgia</vt:lpstr>
      <vt:lpstr>Simple Light</vt:lpstr>
      <vt:lpstr>Reinforcement Learning for Turkish card game called “Batak”</vt:lpstr>
      <vt:lpstr>High Level Info</vt:lpstr>
      <vt:lpstr>Batak Description</vt:lpstr>
      <vt:lpstr>Batak Description (Continued)</vt:lpstr>
      <vt:lpstr>Batak Description</vt:lpstr>
      <vt:lpstr>Batak Description</vt:lpstr>
      <vt:lpstr>Background Information</vt:lpstr>
      <vt:lpstr>Value Based Methods</vt:lpstr>
      <vt:lpstr>Advantage Actor-Critic (A2C) Agents</vt:lpstr>
      <vt:lpstr>Advantage Actor-Critic (A2C) Diagram</vt:lpstr>
      <vt:lpstr>Asynchronous Advantage Actor-Critic (A3C)</vt:lpstr>
      <vt:lpstr>How A3C works?</vt:lpstr>
      <vt:lpstr>How A3C works? </vt:lpstr>
      <vt:lpstr>A3C Algorithm</vt:lpstr>
      <vt:lpstr>A3C Algorithm</vt:lpstr>
      <vt:lpstr>Our Model Architecture</vt:lpstr>
      <vt:lpstr>Details</vt:lpstr>
      <vt:lpstr>Results</vt:lpstr>
      <vt:lpstr>Results</vt:lpstr>
      <vt:lpstr>Future work:</vt:lpstr>
      <vt:lpstr>References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Atari Games using Reinforcement Learning</dc:title>
  <cp:lastModifiedBy>Metehan Cekic</cp:lastModifiedBy>
  <cp:revision>68</cp:revision>
  <dcterms:modified xsi:type="dcterms:W3CDTF">2020-02-29T23:00:36Z</dcterms:modified>
</cp:coreProperties>
</file>