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0" r:id="rId7"/>
    <p:sldId id="282" r:id="rId8"/>
    <p:sldId id="274" r:id="rId9"/>
    <p:sldId id="283" r:id="rId10"/>
    <p:sldId id="275" r:id="rId11"/>
    <p:sldId id="284" r:id="rId12"/>
    <p:sldId id="277" r:id="rId13"/>
    <p:sldId id="285" r:id="rId14"/>
    <p:sldId id="278" r:id="rId15"/>
    <p:sldId id="286" r:id="rId16"/>
    <p:sldId id="279" r:id="rId17"/>
    <p:sldId id="287" r:id="rId18"/>
    <p:sldId id="280" r:id="rId19"/>
    <p:sldId id="288" r:id="rId20"/>
    <p:sldId id="281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A8C8C-B3DE-4400-BBD2-EEB3B39EA8C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FC25-5479-4642-BE7F-321F5AAF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FC25-5479-4642-BE7F-321F5AAF2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FC25-5479-4642-BE7F-321F5AAF20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FC25-5479-4642-BE7F-321F5AAF20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FC25-5479-4642-BE7F-321F5AAF20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0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C089B-AC7A-4BDF-B390-1F5E18ADC71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7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u/0/c/Mjg1NzI3NTMxNDQ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4BD80-B2FB-4C66-A1AE-2F372862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50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 to Natural Language Processing</a:t>
            </a:r>
            <a:br>
              <a:rPr lang="en-US" sz="5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000" b="1" kern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Delivery #1 - n-grams</a:t>
            </a:r>
            <a:endParaRPr lang="en-US" sz="5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94C48-7491-4A3C-B80E-E906C0BD7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150118825 Ahmet Hakan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Ekşi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150117051 Metehan Ertan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150115025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Mert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İsmail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Eği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1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Donem22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51818" y="1998354"/>
            <a:ext cx="3044112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39608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37462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  30541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)         28578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   28570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24719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</a:t>
            </a:r>
            <a:r>
              <a:rPr lang="en-US" sz="1800" dirty="0" err="1"/>
              <a:t>Parti</a:t>
            </a:r>
            <a:r>
              <a:rPr lang="en-US" sz="1800" dirty="0"/>
              <a:t>)                 24005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edenler</a:t>
            </a:r>
            <a:r>
              <a:rPr lang="en-US" sz="1800" dirty="0"/>
              <a:t>)            23813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23790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23608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ve</a:t>
            </a:r>
            <a:r>
              <a:rPr lang="en-US" sz="1800" dirty="0"/>
              <a:t>,)        525842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374818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bu</a:t>
            </a:r>
            <a:r>
              <a:rPr lang="en-US" sz="1800" dirty="0"/>
              <a:t>,)        271779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188986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(da,)        130116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(de,)        118221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98675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98138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için</a:t>
            </a:r>
            <a:r>
              <a:rPr lang="en-US" sz="1800" dirty="0"/>
              <a:t>,)       90306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89637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16755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30339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28555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23240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Bakanından</a:t>
            </a:r>
            <a:r>
              <a:rPr lang="en-US" sz="1800" dirty="0"/>
              <a:t>, 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22229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sunuyorum</a:t>
            </a:r>
            <a:r>
              <a:rPr lang="en-US" sz="1800" dirty="0"/>
              <a:t>, Kabul, </a:t>
            </a:r>
            <a:r>
              <a:rPr lang="en-US" sz="1800" dirty="0" err="1"/>
              <a:t>edenler</a:t>
            </a:r>
            <a:r>
              <a:rPr lang="en-US" sz="1800" dirty="0"/>
              <a:t>)       17428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oylarınıza</a:t>
            </a:r>
            <a:r>
              <a:rPr lang="en-US" sz="1800" dirty="0"/>
              <a:t>, </a:t>
            </a:r>
            <a:r>
              <a:rPr lang="en-US" sz="1800" dirty="0" err="1"/>
              <a:t>sunuyorum</a:t>
            </a:r>
            <a:r>
              <a:rPr lang="en-US" sz="1800" dirty="0"/>
              <a:t>, Kabul)    16701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</a:t>
            </a:r>
            <a:r>
              <a:rPr lang="en-US" sz="1800" dirty="0" err="1"/>
              <a:t>Parti</a:t>
            </a:r>
            <a:r>
              <a:rPr lang="en-US" sz="1800" dirty="0"/>
              <a:t>, </a:t>
            </a:r>
            <a:r>
              <a:rPr lang="en-US" sz="1800" dirty="0" err="1"/>
              <a:t>sıralarından</a:t>
            </a:r>
            <a:r>
              <a:rPr lang="en-US" sz="1800" dirty="0"/>
              <a:t>)         15672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15408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14820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edenler</a:t>
            </a:r>
            <a:r>
              <a:rPr lang="en-US" sz="1800" dirty="0"/>
              <a:t>, Kabul, </a:t>
            </a:r>
            <a:r>
              <a:rPr lang="en-US" sz="1800" dirty="0" err="1"/>
              <a:t>etmeyenler</a:t>
            </a:r>
            <a:r>
              <a:rPr lang="en-US" sz="1800" dirty="0"/>
              <a:t>)      14747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Donem22 - without </a:t>
            </a:r>
            <a:r>
              <a:rPr lang="en-US" b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42487" y="1998354"/>
            <a:ext cx="3044112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39608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37464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  30541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)         28578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   28570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24719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</a:t>
            </a:r>
            <a:r>
              <a:rPr lang="en-US" sz="1800" dirty="0" err="1"/>
              <a:t>Parti</a:t>
            </a:r>
            <a:r>
              <a:rPr lang="en-US" sz="1800" dirty="0"/>
              <a:t>)                 24005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edenler</a:t>
            </a:r>
            <a:r>
              <a:rPr lang="en-US" sz="1800" dirty="0"/>
              <a:t>)            23813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23791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23608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374818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188986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98675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 98138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      89637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 86952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ilişkin</a:t>
            </a:r>
            <a:r>
              <a:rPr lang="en-US" sz="1800" dirty="0"/>
              <a:t>,)          68306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(Kabul,)            61219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olan</a:t>
            </a:r>
            <a:r>
              <a:rPr lang="en-US" sz="1800" dirty="0"/>
              <a:t>,)             60993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ilgili</a:t>
            </a:r>
            <a:r>
              <a:rPr lang="en-US" sz="1800" dirty="0"/>
              <a:t>,)           54694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26086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30339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28555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23240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Bakanından</a:t>
            </a:r>
            <a:r>
              <a:rPr lang="en-US" sz="1800" dirty="0"/>
              <a:t>, 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22229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sunuyorum</a:t>
            </a:r>
            <a:r>
              <a:rPr lang="en-US" sz="1800" dirty="0"/>
              <a:t>, Kabul, </a:t>
            </a:r>
            <a:r>
              <a:rPr lang="en-US" sz="1800" dirty="0" err="1"/>
              <a:t>edenler</a:t>
            </a:r>
            <a:r>
              <a:rPr lang="en-US" sz="1800" dirty="0"/>
              <a:t>)       17428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oylarınıza</a:t>
            </a:r>
            <a:r>
              <a:rPr lang="en-US" sz="1800" dirty="0"/>
              <a:t>, </a:t>
            </a:r>
            <a:r>
              <a:rPr lang="en-US" sz="1800" dirty="0" err="1"/>
              <a:t>sunuyorum</a:t>
            </a:r>
            <a:r>
              <a:rPr lang="en-US" sz="1800" dirty="0"/>
              <a:t>, Kabul)    16701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15900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</a:t>
            </a:r>
            <a:r>
              <a:rPr lang="en-US" sz="1800" dirty="0" err="1"/>
              <a:t>Parti</a:t>
            </a:r>
            <a:r>
              <a:rPr lang="en-US" sz="1800" dirty="0"/>
              <a:t>, </a:t>
            </a:r>
            <a:r>
              <a:rPr lang="en-US" sz="1800" dirty="0" err="1"/>
              <a:t>sıralarından</a:t>
            </a:r>
            <a:r>
              <a:rPr lang="en-US" sz="1800" dirty="0"/>
              <a:t>)         15672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14820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edenler</a:t>
            </a:r>
            <a:r>
              <a:rPr lang="en-US" sz="1800" dirty="0"/>
              <a:t>, Kabul, </a:t>
            </a:r>
            <a:r>
              <a:rPr lang="en-US" sz="1800" dirty="0" err="1"/>
              <a:t>etmeyenler</a:t>
            </a:r>
            <a:r>
              <a:rPr lang="en-US" sz="1800" dirty="0"/>
              <a:t>)      14747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3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Donem23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10526" y="1998354"/>
            <a:ext cx="3085404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25514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edenler</a:t>
            </a:r>
            <a:r>
              <a:rPr lang="en-US" sz="1800" dirty="0"/>
              <a:t>)            22828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22582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Sayn</a:t>
            </a:r>
            <a:r>
              <a:rPr lang="en-US" sz="1800" dirty="0"/>
              <a:t>, </a:t>
            </a:r>
            <a:r>
              <a:rPr lang="en-US" sz="1800" dirty="0" err="1"/>
              <a:t>Bakan</a:t>
            </a:r>
            <a:r>
              <a:rPr lang="en-US" sz="1800" dirty="0"/>
              <a:t>)               20503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  18869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)           16821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15950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15931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15794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etmeyenler</a:t>
            </a:r>
            <a:r>
              <a:rPr lang="en-US" sz="1800" dirty="0"/>
              <a:t>)         15450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ve</a:t>
            </a:r>
            <a:r>
              <a:rPr lang="en-US" sz="1800" dirty="0"/>
              <a:t>,)              454979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340347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bu</a:t>
            </a:r>
            <a:r>
              <a:rPr lang="en-US" sz="1800" dirty="0"/>
              <a:t>,)              230648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(da,)              119642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115682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(de,)              110006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93991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 90624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      76266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Sayn</a:t>
            </a:r>
            <a:r>
              <a:rPr lang="en-US" sz="1800" dirty="0"/>
              <a:t>,)             73582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16755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18770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15787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15308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edenler</a:t>
            </a:r>
            <a:r>
              <a:rPr lang="en-US" sz="1800" dirty="0"/>
              <a:t>, Kabul, </a:t>
            </a:r>
            <a:r>
              <a:rPr lang="en-US" sz="1800" dirty="0" err="1"/>
              <a:t>etmeyenler</a:t>
            </a:r>
            <a:r>
              <a:rPr lang="en-US" sz="1800" dirty="0"/>
              <a:t>)    15259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edenler</a:t>
            </a:r>
            <a:r>
              <a:rPr lang="en-US" sz="1800" dirty="0"/>
              <a:t>, Kabul)         14949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Bakanından</a:t>
            </a:r>
            <a:r>
              <a:rPr lang="en-US" sz="1800" dirty="0"/>
              <a:t>, 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13172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sunuyorum</a:t>
            </a:r>
            <a:r>
              <a:rPr lang="en-US" sz="1800" dirty="0"/>
              <a:t>, Kabul, </a:t>
            </a:r>
            <a:r>
              <a:rPr lang="en-US" sz="1800" dirty="0" err="1"/>
              <a:t>edenler</a:t>
            </a:r>
            <a:r>
              <a:rPr lang="en-US" sz="1800" dirty="0"/>
              <a:t>)     13031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Mikrofon</a:t>
            </a:r>
            <a:r>
              <a:rPr lang="en-US" sz="1800" dirty="0"/>
              <a:t>, </a:t>
            </a:r>
            <a:r>
              <a:rPr lang="en-US" sz="1800" dirty="0" err="1"/>
              <a:t>otomatik</a:t>
            </a:r>
            <a:r>
              <a:rPr lang="en-US" sz="1800" dirty="0"/>
              <a:t>, </a:t>
            </a:r>
            <a:r>
              <a:rPr lang="en-US" sz="1800" dirty="0" err="1"/>
              <a:t>cihaz</a:t>
            </a:r>
            <a:r>
              <a:rPr lang="en-US" sz="1800" dirty="0"/>
              <a:t>)     11324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11116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Bakanla</a:t>
            </a:r>
            <a:r>
              <a:rPr lang="en-US" sz="1800" dirty="0"/>
              <a:t>, </a:t>
            </a:r>
            <a:r>
              <a:rPr lang="en-US" sz="1800" dirty="0" err="1"/>
              <a:t>geli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10249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Donem23 - without </a:t>
            </a:r>
            <a:r>
              <a:rPr lang="en-US" b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3978442" y="1998354"/>
            <a:ext cx="3108157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25514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edenler</a:t>
            </a:r>
            <a:r>
              <a:rPr lang="en-US" sz="1800" dirty="0"/>
              <a:t>)            22828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22582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Sayn</a:t>
            </a:r>
            <a:r>
              <a:rPr lang="en-US" sz="1800" dirty="0"/>
              <a:t>, </a:t>
            </a:r>
            <a:r>
              <a:rPr lang="en-US" sz="1800" dirty="0" err="1"/>
              <a:t>Bakan</a:t>
            </a:r>
            <a:r>
              <a:rPr lang="en-US" sz="1800" dirty="0"/>
              <a:t>)               20503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  18869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)           16821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15950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15932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15794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etmeyenler</a:t>
            </a:r>
            <a:r>
              <a:rPr lang="en-US" sz="1800" dirty="0"/>
              <a:t>)         15450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340347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115682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93991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 90624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      76266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Sayn</a:t>
            </a:r>
            <a:r>
              <a:rPr lang="en-US" sz="1800" dirty="0"/>
              <a:t>,)             73582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 61754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(Kabul,)            58301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olan</a:t>
            </a:r>
            <a:r>
              <a:rPr lang="en-US" sz="1800" dirty="0"/>
              <a:t>,)             56259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(var,)              52751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26086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18770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15787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15308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edenler</a:t>
            </a:r>
            <a:r>
              <a:rPr lang="en-US" sz="1800" dirty="0"/>
              <a:t>, Kabul, </a:t>
            </a:r>
            <a:r>
              <a:rPr lang="en-US" sz="1800" dirty="0" err="1"/>
              <a:t>etmeyenler</a:t>
            </a:r>
            <a:r>
              <a:rPr lang="en-US" sz="1800" dirty="0"/>
              <a:t>)    15259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edenler</a:t>
            </a:r>
            <a:r>
              <a:rPr lang="en-US" sz="1800" dirty="0"/>
              <a:t>, Kabul)         14949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Bakanından</a:t>
            </a:r>
            <a:r>
              <a:rPr lang="en-US" sz="1800" dirty="0"/>
              <a:t>, 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13172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sunuyorum</a:t>
            </a:r>
            <a:r>
              <a:rPr lang="en-US" sz="1800" dirty="0"/>
              <a:t>, Kabul, </a:t>
            </a:r>
            <a:r>
              <a:rPr lang="en-US" sz="1800" dirty="0" err="1"/>
              <a:t>edenler</a:t>
            </a:r>
            <a:r>
              <a:rPr lang="en-US" sz="1800" dirty="0"/>
              <a:t>)     13031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Mikrofon</a:t>
            </a:r>
            <a:r>
              <a:rPr lang="en-US" sz="1800" dirty="0"/>
              <a:t>, </a:t>
            </a:r>
            <a:r>
              <a:rPr lang="en-US" sz="1800" dirty="0" err="1"/>
              <a:t>otomatik</a:t>
            </a:r>
            <a:r>
              <a:rPr lang="en-US" sz="1800" dirty="0"/>
              <a:t>, </a:t>
            </a:r>
            <a:r>
              <a:rPr lang="en-US" sz="1800" dirty="0" err="1"/>
              <a:t>cihaz</a:t>
            </a:r>
            <a:r>
              <a:rPr lang="en-US" sz="1800" dirty="0"/>
              <a:t>)     11324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11116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Bakanla</a:t>
            </a:r>
            <a:r>
              <a:rPr lang="en-US" sz="1800" dirty="0"/>
              <a:t>, </a:t>
            </a:r>
            <a:r>
              <a:rPr lang="en-US" sz="1800" dirty="0" err="1"/>
              <a:t>geli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10249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8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Donem24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51818" y="1998354"/>
            <a:ext cx="3044112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80603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  69533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54087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Bakanından</a:t>
            </a:r>
            <a:r>
              <a:rPr lang="en-US" sz="1800" dirty="0"/>
              <a:t>, </a:t>
            </a:r>
            <a:r>
              <a:rPr lang="en-US" sz="1800" dirty="0" err="1"/>
              <a:t>yazılı</a:t>
            </a:r>
            <a:r>
              <a:rPr lang="en-US" sz="1800" dirty="0"/>
              <a:t>)        53177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)         51173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   51153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(İstanbul, </a:t>
            </a:r>
            <a:r>
              <a:rPr lang="en-US" sz="1800" dirty="0" err="1"/>
              <a:t>Milletvekili</a:t>
            </a:r>
            <a:r>
              <a:rPr lang="en-US" sz="1800" dirty="0"/>
              <a:t>)    38014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35564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32357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32122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ve</a:t>
            </a:r>
            <a:r>
              <a:rPr lang="en-US" sz="1800" dirty="0"/>
              <a:t>,)              549437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402422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bu</a:t>
            </a:r>
            <a:r>
              <a:rPr lang="en-US" sz="1800" dirty="0"/>
              <a:t>,)              256461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214362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204509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(da,)              135464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(de,)              126227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ilişkin</a:t>
            </a:r>
            <a:r>
              <a:rPr lang="en-US" sz="1800" dirty="0"/>
              <a:t>,)         124905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116355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96805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16755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  69355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Bakanından</a:t>
            </a:r>
            <a:r>
              <a:rPr lang="en-US" sz="1800" dirty="0"/>
              <a:t>, 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53175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 51144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  32083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    23777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    14966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PARTİ, </a:t>
            </a:r>
            <a:r>
              <a:rPr lang="en-US" sz="1800" dirty="0" err="1"/>
              <a:t>sıralarından</a:t>
            </a:r>
            <a:r>
              <a:rPr lang="en-US" sz="1800" dirty="0"/>
              <a:t>)             14788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, BAŞKAN)      14407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, </a:t>
            </a:r>
            <a:r>
              <a:rPr lang="en-US" sz="1800" dirty="0" err="1"/>
              <a:t>milletvekilleri</a:t>
            </a:r>
            <a:r>
              <a:rPr lang="en-US" sz="1800" dirty="0"/>
              <a:t>)    13689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(CHP,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    13682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406484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Donem24 - without </a:t>
            </a:r>
            <a:r>
              <a:rPr lang="en-US" b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42487" y="1998354"/>
            <a:ext cx="3044112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80603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  69533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54087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Bakanından</a:t>
            </a:r>
            <a:r>
              <a:rPr lang="en-US" sz="1800" dirty="0"/>
              <a:t>, </a:t>
            </a:r>
            <a:r>
              <a:rPr lang="en-US" sz="1800" dirty="0" err="1"/>
              <a:t>yazılı</a:t>
            </a:r>
            <a:r>
              <a:rPr lang="en-US" sz="1800" dirty="0"/>
              <a:t>)        53177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)         51173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   51153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(İstanbul, </a:t>
            </a:r>
            <a:r>
              <a:rPr lang="en-US" sz="1800" dirty="0" err="1"/>
              <a:t>Milletvekili</a:t>
            </a:r>
            <a:r>
              <a:rPr lang="en-US" sz="1800" dirty="0"/>
              <a:t>)    38014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35565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32357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32122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402422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214362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204509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ilişkin</a:t>
            </a:r>
            <a:r>
              <a:rPr lang="en-US" sz="1800" dirty="0"/>
              <a:t>,)         124905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116355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96805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önergesi</a:t>
            </a:r>
            <a:r>
              <a:rPr lang="en-US" sz="1800" dirty="0"/>
              <a:t>,)         87758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,)             86537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(İstanbul,)         83013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      82075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26086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  69355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Bakanından</a:t>
            </a:r>
            <a:r>
              <a:rPr lang="en-US" sz="1800" dirty="0"/>
              <a:t>, 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53175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 51144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  32083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    23777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    15515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PARTİ, </a:t>
            </a:r>
            <a:r>
              <a:rPr lang="en-US" sz="1800" dirty="0" err="1"/>
              <a:t>sıralarından</a:t>
            </a:r>
            <a:r>
              <a:rPr lang="en-US" sz="1800" dirty="0"/>
              <a:t>)             14788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, BAŞKAN)      14407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, </a:t>
            </a:r>
            <a:r>
              <a:rPr lang="en-US" sz="1800" dirty="0" err="1"/>
              <a:t>milletvekilleri</a:t>
            </a:r>
            <a:r>
              <a:rPr lang="en-US" sz="1800" dirty="0"/>
              <a:t>)    14163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(CHP,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    13683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4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Donem25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51818" y="1998354"/>
            <a:ext cx="3044112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340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340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318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311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PARTİ)                 305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(PARTİ, </a:t>
            </a:r>
            <a:r>
              <a:rPr lang="en-US" sz="1800" dirty="0" err="1"/>
              <a:t>sıralarından</a:t>
            </a:r>
            <a:r>
              <a:rPr lang="en-US" sz="1800" dirty="0"/>
              <a:t>)       258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)           215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203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(İDRİS, BALUKEN)            121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(AHMET, AYDIN)              120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ve</a:t>
            </a:r>
            <a:r>
              <a:rPr lang="en-US" sz="1800" dirty="0"/>
              <a:t>,)              2570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1990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bu</a:t>
            </a:r>
            <a:r>
              <a:rPr lang="en-US" sz="1800" dirty="0"/>
              <a:t>,)              1204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1051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(de,)               614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,)          545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(da,)               544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 486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,)     484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için</a:t>
            </a:r>
            <a:r>
              <a:rPr lang="en-US" sz="1800" dirty="0"/>
              <a:t>,)             467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16755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339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PARTİ, </a:t>
            </a:r>
            <a:r>
              <a:rPr lang="en-US" sz="1800" dirty="0" err="1"/>
              <a:t>sıralarından</a:t>
            </a:r>
            <a:r>
              <a:rPr lang="en-US" sz="1800" dirty="0"/>
              <a:t>)           255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  214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(PARTİ,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150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(İDRİS, BALUKEN, </a:t>
            </a:r>
            <a:r>
              <a:rPr lang="en-US" sz="1800" dirty="0" err="1"/>
              <a:t>Diyarbakır</a:t>
            </a:r>
            <a:r>
              <a:rPr lang="en-US" sz="1800" dirty="0"/>
              <a:t>)        111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Meclisinin</a:t>
            </a:r>
            <a:r>
              <a:rPr lang="en-US" sz="1800" dirty="0"/>
              <a:t>)          84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Milliyetçi</a:t>
            </a:r>
            <a:r>
              <a:rPr lang="en-US" sz="1800" dirty="0"/>
              <a:t>, </a:t>
            </a:r>
            <a:r>
              <a:rPr lang="en-US" sz="1800" dirty="0" err="1"/>
              <a:t>Hareket</a:t>
            </a:r>
            <a:r>
              <a:rPr lang="en-US" sz="1800" dirty="0"/>
              <a:t>, </a:t>
            </a:r>
            <a:r>
              <a:rPr lang="en-US" sz="1800" dirty="0" err="1"/>
              <a:t>Partisi</a:t>
            </a:r>
            <a:r>
              <a:rPr lang="en-US" sz="1800" dirty="0"/>
              <a:t>)       78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(Cumhuriyet, </a:t>
            </a:r>
            <a:r>
              <a:rPr lang="en-US" sz="1800" dirty="0" err="1"/>
              <a:t>Halk</a:t>
            </a:r>
            <a:r>
              <a:rPr lang="en-US" sz="1800" dirty="0"/>
              <a:t>, </a:t>
            </a:r>
            <a:r>
              <a:rPr lang="en-US" sz="1800" dirty="0" err="1"/>
              <a:t>Partisi</a:t>
            </a:r>
            <a:r>
              <a:rPr lang="en-US" sz="1800" dirty="0"/>
              <a:t>)          73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milletvekilleri</a:t>
            </a:r>
            <a:r>
              <a:rPr lang="en-US" sz="1800" dirty="0"/>
              <a:t>)     71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(CHP,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   68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356400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Donem25 - without </a:t>
            </a:r>
            <a:r>
              <a:rPr lang="en-US" b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42487" y="1998354"/>
            <a:ext cx="3044112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340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340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318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311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PARTİ)                 305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(PARTİ, </a:t>
            </a:r>
            <a:r>
              <a:rPr lang="en-US" sz="1800" dirty="0" err="1"/>
              <a:t>sıralarından</a:t>
            </a:r>
            <a:r>
              <a:rPr lang="en-US" sz="1800" dirty="0"/>
              <a:t>)       258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)           215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203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(İDRİS, BALUKEN)            121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(AHMET, AYDIN)              120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1990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1051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,)          545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 486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,)     484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 435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</a:t>
            </a:r>
            <a:r>
              <a:rPr lang="en-US" sz="1800" dirty="0"/>
              <a:t>,)           420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      419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418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(İstanbul,)         373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26086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339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PARTİ, </a:t>
            </a:r>
            <a:r>
              <a:rPr lang="en-US" sz="1800" dirty="0" err="1"/>
              <a:t>sıralarından</a:t>
            </a:r>
            <a:r>
              <a:rPr lang="en-US" sz="1800" dirty="0"/>
              <a:t>)           255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  214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(PARTİ,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150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(İDRİS, BALUKEN, </a:t>
            </a:r>
            <a:r>
              <a:rPr lang="en-US" sz="1800" dirty="0" err="1"/>
              <a:t>Diyarbakır</a:t>
            </a:r>
            <a:r>
              <a:rPr lang="en-US" sz="1800" dirty="0"/>
              <a:t>)        111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Meclisinin</a:t>
            </a:r>
            <a:r>
              <a:rPr lang="en-US" sz="1800" dirty="0"/>
              <a:t>)          84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Milliyetçi</a:t>
            </a:r>
            <a:r>
              <a:rPr lang="en-US" sz="1800" dirty="0"/>
              <a:t>, </a:t>
            </a:r>
            <a:r>
              <a:rPr lang="en-US" sz="1800" dirty="0" err="1"/>
              <a:t>Hareket</a:t>
            </a:r>
            <a:r>
              <a:rPr lang="en-US" sz="1800" dirty="0"/>
              <a:t>, </a:t>
            </a:r>
            <a:r>
              <a:rPr lang="en-US" sz="1800" dirty="0" err="1"/>
              <a:t>Partisi</a:t>
            </a:r>
            <a:r>
              <a:rPr lang="en-US" sz="1800" dirty="0"/>
              <a:t>)       78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(Cumhuriyet, </a:t>
            </a:r>
            <a:r>
              <a:rPr lang="en-US" sz="1800" dirty="0" err="1"/>
              <a:t>Halk</a:t>
            </a:r>
            <a:r>
              <a:rPr lang="en-US" sz="1800" dirty="0"/>
              <a:t>, </a:t>
            </a:r>
            <a:r>
              <a:rPr lang="en-US" sz="1800" dirty="0" err="1"/>
              <a:t>Partisi</a:t>
            </a:r>
            <a:r>
              <a:rPr lang="en-US" sz="1800" dirty="0"/>
              <a:t>)          73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milletvekilleri</a:t>
            </a:r>
            <a:r>
              <a:rPr lang="en-US" sz="1800" dirty="0"/>
              <a:t>)     71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(CHP,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   68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Donem26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3962400" y="1998354"/>
            <a:ext cx="313352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42427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31195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19369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PARTİ)                 19316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Teşekkür</a:t>
            </a:r>
            <a:r>
              <a:rPr lang="en-US" sz="1800" dirty="0"/>
              <a:t>, </a:t>
            </a:r>
            <a:r>
              <a:rPr lang="en-US" sz="1800" dirty="0" err="1"/>
              <a:t>ederim</a:t>
            </a:r>
            <a:r>
              <a:rPr lang="en-US" sz="1800" dirty="0"/>
              <a:t>)          18907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ilişkin</a:t>
            </a:r>
            <a:r>
              <a:rPr lang="en-US" sz="1800" dirty="0"/>
              <a:t>, </a:t>
            </a:r>
            <a:r>
              <a:rPr lang="en-US" sz="1800" dirty="0" err="1"/>
              <a:t>açıklaması</a:t>
            </a:r>
            <a:r>
              <a:rPr lang="en-US" sz="1800" dirty="0"/>
              <a:t>)       18360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17872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17787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edenler</a:t>
            </a:r>
            <a:r>
              <a:rPr lang="en-US" sz="1800" dirty="0"/>
              <a:t>)            16026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Teşekkür</a:t>
            </a:r>
            <a:r>
              <a:rPr lang="en-US" sz="1800" dirty="0"/>
              <a:t>)          15430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ve</a:t>
            </a:r>
            <a:r>
              <a:rPr lang="en-US" sz="1800" dirty="0"/>
              <a:t>,)        324883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301653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bu</a:t>
            </a:r>
            <a:r>
              <a:rPr lang="en-US" sz="1800" dirty="0"/>
              <a:t>,)        177365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164119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(da,)        100113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(de,)         99732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92864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65074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için</a:t>
            </a:r>
            <a:r>
              <a:rPr lang="en-US" sz="1800" dirty="0"/>
              <a:t>,)       61947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57755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16755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  17755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Teşekkür</a:t>
            </a:r>
            <a:r>
              <a:rPr lang="en-US" sz="1800" dirty="0"/>
              <a:t>, </a:t>
            </a:r>
            <a:r>
              <a:rPr lang="en-US" sz="1800" dirty="0" err="1"/>
              <a:t>ederim</a:t>
            </a:r>
            <a:r>
              <a:rPr lang="en-US" sz="1800" dirty="0"/>
              <a:t>, </a:t>
            </a:r>
            <a:r>
              <a:rPr lang="en-US" sz="1800" dirty="0" err="1"/>
              <a:t>Sayın</a:t>
            </a:r>
            <a:r>
              <a:rPr lang="en-US" sz="1800" dirty="0"/>
              <a:t>)             12404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    12173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(CHP,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    12147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Yılı</a:t>
            </a:r>
            <a:r>
              <a:rPr lang="en-US" sz="1800" dirty="0"/>
              <a:t>, </a:t>
            </a:r>
            <a:r>
              <a:rPr lang="en-US" sz="1800" dirty="0" err="1"/>
              <a:t>Merkezî</a:t>
            </a:r>
            <a:r>
              <a:rPr lang="en-US" sz="1800" dirty="0"/>
              <a:t>, </a:t>
            </a:r>
            <a:r>
              <a:rPr lang="en-US" sz="1800" dirty="0" err="1"/>
              <a:t>Yönetim</a:t>
            </a:r>
            <a:r>
              <a:rPr lang="en-US" sz="1800" dirty="0"/>
              <a:t>)              11593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PARTİ, </a:t>
            </a:r>
            <a:r>
              <a:rPr lang="en-US" sz="1800" dirty="0" err="1"/>
              <a:t>sıralarından</a:t>
            </a:r>
            <a:r>
              <a:rPr lang="en-US" sz="1800" dirty="0"/>
              <a:t>)             11459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, BAŞKAN)      11328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    10472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, </a:t>
            </a:r>
            <a:r>
              <a:rPr lang="en-US" sz="1800" dirty="0" err="1"/>
              <a:t>milletvekilleri</a:t>
            </a:r>
            <a:r>
              <a:rPr lang="en-US" sz="1800" dirty="0"/>
              <a:t>)     9760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edenler</a:t>
            </a:r>
            <a:r>
              <a:rPr lang="en-US" sz="1800" dirty="0"/>
              <a:t>, Kabul, </a:t>
            </a:r>
            <a:r>
              <a:rPr lang="en-US" sz="1800" dirty="0" err="1"/>
              <a:t>etmeyenler</a:t>
            </a:r>
            <a:r>
              <a:rPr lang="en-US" sz="1800" dirty="0"/>
              <a:t>)           9342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08502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Donem26 - without </a:t>
            </a:r>
            <a:r>
              <a:rPr lang="en-US" b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3898232" y="1998354"/>
            <a:ext cx="3188367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42427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31195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19371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PARTİ)                 19316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Teşekkür</a:t>
            </a:r>
            <a:r>
              <a:rPr lang="en-US" sz="1800" dirty="0"/>
              <a:t>, </a:t>
            </a:r>
            <a:r>
              <a:rPr lang="en-US" sz="1800" dirty="0" err="1"/>
              <a:t>ederim</a:t>
            </a:r>
            <a:r>
              <a:rPr lang="en-US" sz="1800" dirty="0"/>
              <a:t>)          18907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ilişkin</a:t>
            </a:r>
            <a:r>
              <a:rPr lang="en-US" sz="1800" dirty="0"/>
              <a:t>, </a:t>
            </a:r>
            <a:r>
              <a:rPr lang="en-US" sz="1800" dirty="0" err="1"/>
              <a:t>açıklaması</a:t>
            </a:r>
            <a:r>
              <a:rPr lang="en-US" sz="1800" dirty="0"/>
              <a:t>)       18360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17872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17787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edenler</a:t>
            </a:r>
            <a:r>
              <a:rPr lang="en-US" sz="1800" dirty="0"/>
              <a:t>)            16026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Teşekkür</a:t>
            </a:r>
            <a:r>
              <a:rPr lang="en-US" sz="1800" dirty="0"/>
              <a:t>)          15430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301653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164119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 92864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65074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      57755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 57611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</a:t>
            </a:r>
            <a:r>
              <a:rPr lang="en-US" sz="1800" dirty="0"/>
              <a:t>,)           53685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(var,)              49222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olan</a:t>
            </a:r>
            <a:r>
              <a:rPr lang="en-US" sz="1800" dirty="0"/>
              <a:t>,)             44411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(İstanbul,)         43283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26086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  17755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Teşekkür</a:t>
            </a:r>
            <a:r>
              <a:rPr lang="en-US" sz="1800" dirty="0"/>
              <a:t>, </a:t>
            </a:r>
            <a:r>
              <a:rPr lang="en-US" sz="1800" dirty="0" err="1"/>
              <a:t>ederim</a:t>
            </a:r>
            <a:r>
              <a:rPr lang="en-US" sz="1800" dirty="0"/>
              <a:t>, </a:t>
            </a:r>
            <a:r>
              <a:rPr lang="en-US" sz="1800" dirty="0" err="1"/>
              <a:t>Sayın</a:t>
            </a:r>
            <a:r>
              <a:rPr lang="en-US" sz="1800" dirty="0"/>
              <a:t>)             12404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    12173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(CHP,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    12147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Yılı</a:t>
            </a:r>
            <a:r>
              <a:rPr lang="en-US" sz="1800" dirty="0"/>
              <a:t>, </a:t>
            </a:r>
            <a:r>
              <a:rPr lang="en-US" sz="1800" dirty="0" err="1"/>
              <a:t>Merkezî</a:t>
            </a:r>
            <a:r>
              <a:rPr lang="en-US" sz="1800" dirty="0"/>
              <a:t>, </a:t>
            </a:r>
            <a:r>
              <a:rPr lang="en-US" sz="1800" dirty="0" err="1"/>
              <a:t>Yönetim</a:t>
            </a:r>
            <a:r>
              <a:rPr lang="en-US" sz="1800" dirty="0"/>
              <a:t>)              11593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PARTİ, </a:t>
            </a:r>
            <a:r>
              <a:rPr lang="en-US" sz="1800" dirty="0" err="1"/>
              <a:t>sıralarından</a:t>
            </a:r>
            <a:r>
              <a:rPr lang="en-US" sz="1800" dirty="0"/>
              <a:t>)             11459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, BAŞKAN)      11328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    10674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, </a:t>
            </a:r>
            <a:r>
              <a:rPr lang="en-US" sz="1800" dirty="0" err="1"/>
              <a:t>milletvekilleri</a:t>
            </a:r>
            <a:r>
              <a:rPr lang="en-US" sz="1800" dirty="0"/>
              <a:t>)     9912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edenler</a:t>
            </a:r>
            <a:r>
              <a:rPr lang="en-US" sz="1800" dirty="0"/>
              <a:t>, Kabul, </a:t>
            </a:r>
            <a:r>
              <a:rPr lang="en-US" sz="1800" dirty="0" err="1"/>
              <a:t>etmeyenler</a:t>
            </a:r>
            <a:r>
              <a:rPr lang="en-US" sz="1800" dirty="0"/>
              <a:t>)           9344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5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4039-C30A-4B6D-99AE-872E8CCF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1 - Preparing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BBC2-8BE3-4641-BE04-6D3D2B28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this project we used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Jupyter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Notebook to ease our process as preparing all the data each time takes a long time.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Jupyter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Notebook helps us to prepare the data only once and process those data without repeating all processes from zero. For preparing data we read all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tutanaks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under directory and contained all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donems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tutanaks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 a string. All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donem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string are stored in an array.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35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Donem27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3946849" y="1998354"/>
            <a:ext cx="3149081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33800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31125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ilişkin</a:t>
            </a:r>
            <a:r>
              <a:rPr lang="en-US" sz="1800" dirty="0"/>
              <a:t>, </a:t>
            </a:r>
            <a:r>
              <a:rPr lang="en-US" sz="1800" dirty="0" err="1"/>
              <a:t>açıklaması</a:t>
            </a:r>
            <a:r>
              <a:rPr lang="en-US" sz="1800" dirty="0"/>
              <a:t>)       21568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PARTİ)                 18435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Mikrofon</a:t>
            </a:r>
            <a:r>
              <a:rPr lang="en-US" sz="1800" dirty="0"/>
              <a:t>, </a:t>
            </a:r>
            <a:r>
              <a:rPr lang="en-US" sz="1800" dirty="0" err="1"/>
              <a:t>otomatik</a:t>
            </a:r>
            <a:r>
              <a:rPr lang="en-US" sz="1800" dirty="0"/>
              <a:t>)        17059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tarafından</a:t>
            </a:r>
            <a:r>
              <a:rPr lang="en-US" sz="1800" dirty="0"/>
              <a:t>, </a:t>
            </a:r>
            <a:r>
              <a:rPr lang="en-US" sz="1800" dirty="0" err="1"/>
              <a:t>kapatıldı</a:t>
            </a:r>
            <a:r>
              <a:rPr lang="en-US" sz="1800" dirty="0"/>
              <a:t>)     17059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otomatik</a:t>
            </a:r>
            <a:r>
              <a:rPr lang="en-US" sz="1800" dirty="0"/>
              <a:t>, </a:t>
            </a:r>
            <a:r>
              <a:rPr lang="en-US" sz="1800" dirty="0" err="1"/>
              <a:t>cihaz</a:t>
            </a:r>
            <a:r>
              <a:rPr lang="en-US" sz="1800" dirty="0"/>
              <a:t>)           17052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cihaz</a:t>
            </a:r>
            <a:r>
              <a:rPr lang="en-US" sz="1800" dirty="0"/>
              <a:t>, </a:t>
            </a:r>
            <a:r>
              <a:rPr lang="en-US" sz="1800" dirty="0" err="1"/>
              <a:t>tarafından</a:t>
            </a:r>
            <a:r>
              <a:rPr lang="en-US" sz="1800" dirty="0"/>
              <a:t>)         17043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(PARTİ, </a:t>
            </a:r>
            <a:r>
              <a:rPr lang="en-US" sz="1800" dirty="0" err="1"/>
              <a:t>sıralarından</a:t>
            </a:r>
            <a:r>
              <a:rPr lang="en-US" sz="1800" dirty="0"/>
              <a:t>)       15273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14700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ve</a:t>
            </a:r>
            <a:r>
              <a:rPr lang="en-US" sz="1800" dirty="0"/>
              <a:t>,)              283806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235649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bu</a:t>
            </a:r>
            <a:r>
              <a:rPr lang="en-US" sz="1800" dirty="0"/>
              <a:t>,)              146847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114118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(da,)               81941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(de,)               80720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 70584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için</a:t>
            </a:r>
            <a:r>
              <a:rPr lang="en-US" sz="1800" dirty="0"/>
              <a:t>,)             58506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56392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 50787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16755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Mikrofon</a:t>
            </a:r>
            <a:r>
              <a:rPr lang="en-US" sz="1800" dirty="0"/>
              <a:t>, </a:t>
            </a:r>
            <a:r>
              <a:rPr lang="en-US" sz="1800" dirty="0" err="1"/>
              <a:t>otomatik</a:t>
            </a:r>
            <a:r>
              <a:rPr lang="en-US" sz="1800" dirty="0"/>
              <a:t>, </a:t>
            </a:r>
            <a:r>
              <a:rPr lang="en-US" sz="1800" dirty="0" err="1"/>
              <a:t>cihaz</a:t>
            </a:r>
            <a:r>
              <a:rPr lang="en-US" sz="1800" dirty="0"/>
              <a:t>)         17052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otomatik</a:t>
            </a:r>
            <a:r>
              <a:rPr lang="en-US" sz="1800" dirty="0"/>
              <a:t>, </a:t>
            </a:r>
            <a:r>
              <a:rPr lang="en-US" sz="1800" dirty="0" err="1"/>
              <a:t>cihaz</a:t>
            </a:r>
            <a:r>
              <a:rPr lang="en-US" sz="1800" dirty="0"/>
              <a:t>, </a:t>
            </a:r>
            <a:r>
              <a:rPr lang="en-US" sz="1800" dirty="0" err="1"/>
              <a:t>tarafından</a:t>
            </a:r>
            <a:r>
              <a:rPr lang="en-US" sz="1800" dirty="0"/>
              <a:t>)       17043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cihaz</a:t>
            </a:r>
            <a:r>
              <a:rPr lang="en-US" sz="1800" dirty="0"/>
              <a:t>, </a:t>
            </a:r>
            <a:r>
              <a:rPr lang="en-US" sz="1800" dirty="0" err="1"/>
              <a:t>tarafından</a:t>
            </a:r>
            <a:r>
              <a:rPr lang="en-US" sz="1800" dirty="0"/>
              <a:t>, </a:t>
            </a:r>
            <a:r>
              <a:rPr lang="en-US" sz="1800" dirty="0" err="1"/>
              <a:t>kapatıldı</a:t>
            </a:r>
            <a:r>
              <a:rPr lang="en-US" sz="1800" dirty="0"/>
              <a:t>)      17037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(PARTİ,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13261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12984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tarafından</a:t>
            </a:r>
            <a:r>
              <a:rPr lang="en-US" sz="1800" dirty="0"/>
              <a:t>, </a:t>
            </a:r>
            <a:r>
              <a:rPr lang="en-US" sz="1800" dirty="0" err="1"/>
              <a:t>kapatıldı</a:t>
            </a:r>
            <a:r>
              <a:rPr lang="en-US" sz="1800" dirty="0"/>
              <a:t>, BAŞKAN)     12487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(CHP,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  10497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Yılı</a:t>
            </a:r>
            <a:r>
              <a:rPr lang="en-US" sz="1800" dirty="0"/>
              <a:t>, </a:t>
            </a:r>
            <a:r>
              <a:rPr lang="en-US" sz="1800" dirty="0" err="1"/>
              <a:t>Merkezî</a:t>
            </a:r>
            <a:r>
              <a:rPr lang="en-US" sz="1800" dirty="0"/>
              <a:t>, </a:t>
            </a:r>
            <a:r>
              <a:rPr lang="en-US" sz="1800" dirty="0" err="1"/>
              <a:t>Yönetim</a:t>
            </a:r>
            <a:r>
              <a:rPr lang="en-US" sz="1800" dirty="0"/>
              <a:t>)            10367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  10178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, BAŞKAN)     9802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412662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Donem27 - without </a:t>
            </a:r>
            <a:r>
              <a:rPr lang="en-US" b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3956179" y="1998354"/>
            <a:ext cx="313041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33800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31125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ilişkin</a:t>
            </a:r>
            <a:r>
              <a:rPr lang="en-US" sz="1800" dirty="0"/>
              <a:t>, </a:t>
            </a:r>
            <a:r>
              <a:rPr lang="en-US" sz="1800" dirty="0" err="1"/>
              <a:t>açıklaması</a:t>
            </a:r>
            <a:r>
              <a:rPr lang="en-US" sz="1800" dirty="0"/>
              <a:t>)       21568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(AK, PARTİ)                 18435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Mikrofon</a:t>
            </a:r>
            <a:r>
              <a:rPr lang="en-US" sz="1800" dirty="0"/>
              <a:t>, </a:t>
            </a:r>
            <a:r>
              <a:rPr lang="en-US" sz="1800" dirty="0" err="1"/>
              <a:t>otomatik</a:t>
            </a:r>
            <a:r>
              <a:rPr lang="en-US" sz="1800" dirty="0"/>
              <a:t>)        17059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tarafından</a:t>
            </a:r>
            <a:r>
              <a:rPr lang="en-US" sz="1800" dirty="0"/>
              <a:t>, </a:t>
            </a:r>
            <a:r>
              <a:rPr lang="en-US" sz="1800" dirty="0" err="1"/>
              <a:t>kapatıldı</a:t>
            </a:r>
            <a:r>
              <a:rPr lang="en-US" sz="1800" dirty="0"/>
              <a:t>)     17059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otomatik</a:t>
            </a:r>
            <a:r>
              <a:rPr lang="en-US" sz="1800" dirty="0"/>
              <a:t>, </a:t>
            </a:r>
            <a:r>
              <a:rPr lang="en-US" sz="1800" dirty="0" err="1"/>
              <a:t>cihaz</a:t>
            </a:r>
            <a:r>
              <a:rPr lang="en-US" sz="1800" dirty="0"/>
              <a:t>)           17052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cihaz</a:t>
            </a:r>
            <a:r>
              <a:rPr lang="en-US" sz="1800" dirty="0"/>
              <a:t>, </a:t>
            </a:r>
            <a:r>
              <a:rPr lang="en-US" sz="1800" dirty="0" err="1"/>
              <a:t>tarafından</a:t>
            </a:r>
            <a:r>
              <a:rPr lang="en-US" sz="1800" dirty="0"/>
              <a:t>)         17043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(PARTİ, </a:t>
            </a:r>
            <a:r>
              <a:rPr lang="en-US" sz="1800" dirty="0" err="1"/>
              <a:t>sıralarından</a:t>
            </a:r>
            <a:r>
              <a:rPr lang="en-US" sz="1800" dirty="0"/>
              <a:t>)       15273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14700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235649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114118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 70584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56392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 50787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      46624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</a:t>
            </a:r>
            <a:r>
              <a:rPr lang="en-US" sz="1800" dirty="0"/>
              <a:t>,)           44868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(var,)              42838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olan</a:t>
            </a:r>
            <a:r>
              <a:rPr lang="en-US" sz="1800" dirty="0"/>
              <a:t>,)             40158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,)     35669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26086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Mikrofon</a:t>
            </a:r>
            <a:r>
              <a:rPr lang="en-US" sz="1800" dirty="0"/>
              <a:t>, </a:t>
            </a:r>
            <a:r>
              <a:rPr lang="en-US" sz="1800" dirty="0" err="1"/>
              <a:t>otomatik</a:t>
            </a:r>
            <a:r>
              <a:rPr lang="en-US" sz="1800" dirty="0"/>
              <a:t>, </a:t>
            </a:r>
            <a:r>
              <a:rPr lang="en-US" sz="1800" dirty="0" err="1"/>
              <a:t>cihaz</a:t>
            </a:r>
            <a:r>
              <a:rPr lang="en-US" sz="1800" dirty="0"/>
              <a:t>)         17052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otomatik</a:t>
            </a:r>
            <a:r>
              <a:rPr lang="en-US" sz="1800" dirty="0"/>
              <a:t>, </a:t>
            </a:r>
            <a:r>
              <a:rPr lang="en-US" sz="1800" dirty="0" err="1"/>
              <a:t>cihaz</a:t>
            </a:r>
            <a:r>
              <a:rPr lang="en-US" sz="1800" dirty="0"/>
              <a:t>, </a:t>
            </a:r>
            <a:r>
              <a:rPr lang="en-US" sz="1800" dirty="0" err="1"/>
              <a:t>tarafından</a:t>
            </a:r>
            <a:r>
              <a:rPr lang="en-US" sz="1800" dirty="0"/>
              <a:t>)       17043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cihaz</a:t>
            </a:r>
            <a:r>
              <a:rPr lang="en-US" sz="1800" dirty="0"/>
              <a:t>, </a:t>
            </a:r>
            <a:r>
              <a:rPr lang="en-US" sz="1800" dirty="0" err="1"/>
              <a:t>tarafından</a:t>
            </a:r>
            <a:r>
              <a:rPr lang="en-US" sz="1800" dirty="0"/>
              <a:t>, </a:t>
            </a:r>
            <a:r>
              <a:rPr lang="en-US" sz="1800" dirty="0" err="1"/>
              <a:t>kapatıldı</a:t>
            </a:r>
            <a:r>
              <a:rPr lang="en-US" sz="1800" dirty="0"/>
              <a:t>)      17037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(PARTİ,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13261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12984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tarafından</a:t>
            </a:r>
            <a:r>
              <a:rPr lang="en-US" sz="1800" dirty="0"/>
              <a:t>, </a:t>
            </a:r>
            <a:r>
              <a:rPr lang="en-US" sz="1800" dirty="0" err="1"/>
              <a:t>kapatıldı</a:t>
            </a:r>
            <a:r>
              <a:rPr lang="en-US" sz="1800" dirty="0"/>
              <a:t>, BAŞKAN)     12487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(CHP, 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  10497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  10472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Yılı</a:t>
            </a:r>
            <a:r>
              <a:rPr lang="en-US" sz="1800" dirty="0"/>
              <a:t>, </a:t>
            </a:r>
            <a:r>
              <a:rPr lang="en-US" sz="1800" dirty="0" err="1"/>
              <a:t>Merkezî</a:t>
            </a:r>
            <a:r>
              <a:rPr lang="en-US" sz="1800" dirty="0"/>
              <a:t>, </a:t>
            </a:r>
            <a:r>
              <a:rPr lang="en-US" sz="1800" dirty="0" err="1"/>
              <a:t>Yönetim</a:t>
            </a:r>
            <a:r>
              <a:rPr lang="en-US" sz="1800" dirty="0"/>
              <a:t>)            10367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, BAŞKAN)     9802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7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0FCE-1894-4634-8E6B-E584DE62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2 - Cleaning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6071-0427-4B63-A08B-C0D4DAEF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clean data we used regex. Used regex is: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re.sub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(r'[^\w\s]', '',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donem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). After that we splatted string into words and stored these words in an array. To remove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stopwords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 used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nltk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Nltk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has its integrated Turkish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stopwords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We downloaded this library and removed those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stopwords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24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7F08-8C58-48A9-9D4E-F4467AF4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– Processing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CFB9-4F55-46D6-BDF8-2406AE7FF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</a:rPr>
              <a:t>We were expected to find </a:t>
            </a:r>
            <a:r>
              <a:rPr lang="en-US" sz="2400" spc="15" dirty="0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unigrams, bigrams, trigrams before and after removing </a:t>
            </a:r>
            <a:r>
              <a:rPr lang="en-US" sz="2400" spc="15" dirty="0" err="1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stopwords</a:t>
            </a:r>
            <a:r>
              <a:rPr lang="en-US" sz="2400" spc="15" dirty="0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. To find those n-grams we used </a:t>
            </a:r>
            <a:r>
              <a:rPr lang="en-US" sz="2400" spc="15" dirty="0" err="1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nltk</a:t>
            </a:r>
            <a:r>
              <a:rPr lang="en-US" sz="2400" spc="15" dirty="0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 library. </a:t>
            </a:r>
            <a:r>
              <a:rPr lang="en-US" sz="2400" spc="15" dirty="0" err="1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Nltk</a:t>
            </a:r>
            <a:r>
              <a:rPr lang="en-US" sz="2400" spc="15" dirty="0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 library helps us to find n-grams with wanted length. We used </a:t>
            </a:r>
            <a:r>
              <a:rPr lang="en-US" sz="2400" spc="15" dirty="0" err="1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nltk.ngrams</a:t>
            </a:r>
            <a:r>
              <a:rPr lang="en-US" sz="2400" spc="15" dirty="0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(words, </a:t>
            </a:r>
            <a:r>
              <a:rPr lang="en-US" sz="2400" spc="15" dirty="0" err="1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i</a:t>
            </a:r>
            <a:r>
              <a:rPr lang="en-US" sz="2400" spc="15" dirty="0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). With increasing </a:t>
            </a:r>
            <a:r>
              <a:rPr lang="en-US" sz="2400" spc="15" dirty="0" err="1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i</a:t>
            </a:r>
            <a:r>
              <a:rPr lang="en-US" sz="2400" spc="15" dirty="0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 from 1 to 3, </a:t>
            </a:r>
            <a:r>
              <a:rPr lang="en-US" sz="2400" spc="15" dirty="0" err="1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nltk</a:t>
            </a:r>
            <a:r>
              <a:rPr lang="en-US" sz="2400" spc="15" dirty="0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 gives unigrams, bigrams, trigrams. We added those results to series and listed the top 10 results. All these processes are done before and after removing </a:t>
            </a:r>
            <a:r>
              <a:rPr lang="en-US" sz="2400" spc="15" dirty="0" err="1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stopwords</a:t>
            </a:r>
            <a:r>
              <a:rPr lang="en-US" sz="2400" spc="15" dirty="0">
                <a:solidFill>
                  <a:srgbClr val="3C4043"/>
                </a:solidFill>
                <a:effectLst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8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7F08-8C58-48A9-9D4E-F4467AF4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9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– Results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258516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Donem20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42487" y="1998354"/>
            <a:ext cx="3044112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15225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15134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14437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)           11859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10679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9781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 8522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Meclisi</a:t>
            </a:r>
            <a:r>
              <a:rPr lang="en-US" sz="1800" dirty="0"/>
              <a:t>, </a:t>
            </a:r>
            <a:r>
              <a:rPr lang="en-US" sz="1800" dirty="0" err="1"/>
              <a:t>Başkanlığına</a:t>
            </a:r>
            <a:r>
              <a:rPr lang="en-US" sz="1800" dirty="0"/>
              <a:t>)      7972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   7757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(a, r)                       6929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ve</a:t>
            </a:r>
            <a:r>
              <a:rPr lang="en-US" sz="1800" dirty="0"/>
              <a:t>,)        209501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115404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bu</a:t>
            </a:r>
            <a:r>
              <a:rPr lang="en-US" sz="1800" dirty="0"/>
              <a:t>,)         87078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69994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(a,)          45381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(da,)         39710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(de,)         37078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35375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için</a:t>
            </a:r>
            <a:r>
              <a:rPr lang="en-US" sz="1800" dirty="0"/>
              <a:t>,)       35305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34716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26086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14873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  11677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, </a:t>
            </a:r>
            <a:r>
              <a:rPr lang="en-US" sz="1800" dirty="0" err="1"/>
              <a:t>Başkanlığına</a:t>
            </a:r>
            <a:r>
              <a:rPr lang="en-US" sz="1800" dirty="0"/>
              <a:t>)      7867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6043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 6019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ilişkin</a:t>
            </a:r>
            <a:r>
              <a:rPr lang="en-US" sz="1800" dirty="0"/>
              <a:t>, </a:t>
            </a:r>
            <a:r>
              <a:rPr lang="en-US" sz="1800" dirty="0" err="1"/>
              <a:t>sorusu</a:t>
            </a:r>
            <a:r>
              <a:rPr lang="en-US" sz="1800" dirty="0"/>
              <a:t>, </a:t>
            </a:r>
            <a:r>
              <a:rPr lang="en-US" sz="1800" dirty="0" err="1"/>
              <a:t>ve</a:t>
            </a:r>
            <a:r>
              <a:rPr lang="en-US" sz="1800" dirty="0"/>
              <a:t>)                3881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sözlü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  3729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   3514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edenler</a:t>
            </a:r>
            <a:r>
              <a:rPr lang="en-US" sz="1800" dirty="0"/>
              <a:t>, </a:t>
            </a:r>
            <a:r>
              <a:rPr lang="en-US" sz="1800" dirty="0" err="1"/>
              <a:t>Etmeyenler</a:t>
            </a:r>
            <a:r>
              <a:rPr lang="en-US" sz="1800" dirty="0"/>
              <a:t>)         3350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, BAŞKAN)     3238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Donem20 - without </a:t>
            </a:r>
            <a:r>
              <a:rPr lang="en-US" b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42487" y="1998354"/>
            <a:ext cx="3044112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15226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15134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14437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)           11859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10679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 9781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 8523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Meclisi</a:t>
            </a:r>
            <a:r>
              <a:rPr lang="en-US" sz="1800" dirty="0"/>
              <a:t>, </a:t>
            </a:r>
            <a:r>
              <a:rPr lang="en-US" sz="1800" dirty="0" err="1"/>
              <a:t>Başkanlığına</a:t>
            </a:r>
            <a:r>
              <a:rPr lang="en-US" sz="1800" dirty="0"/>
              <a:t>)      7972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   7757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(a, r)                       6943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115404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 69994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(a,)                45381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 35375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      34716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 33764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32977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(e,)                31056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,)                29089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(n,)                26724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26086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14873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  11677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, </a:t>
            </a:r>
            <a:r>
              <a:rPr lang="en-US" sz="1800" dirty="0" err="1"/>
              <a:t>Başkanlığına</a:t>
            </a:r>
            <a:r>
              <a:rPr lang="en-US" sz="1800" dirty="0"/>
              <a:t>)      7867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6043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 6019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sözlü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  3729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   3568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(Kabul, </a:t>
            </a:r>
            <a:r>
              <a:rPr lang="en-US" sz="1800" dirty="0" err="1"/>
              <a:t>edenler</a:t>
            </a:r>
            <a:r>
              <a:rPr lang="en-US" sz="1800" dirty="0"/>
              <a:t>, </a:t>
            </a:r>
            <a:r>
              <a:rPr lang="en-US" sz="1800" dirty="0" err="1"/>
              <a:t>Etmeyenler</a:t>
            </a:r>
            <a:r>
              <a:rPr lang="en-US" sz="1800" dirty="0"/>
              <a:t>)         3350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, BAŞKAN)     3238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sunuyorum</a:t>
            </a:r>
            <a:r>
              <a:rPr lang="en-US" sz="1800" dirty="0"/>
              <a:t>, Kabul, </a:t>
            </a:r>
            <a:r>
              <a:rPr lang="en-US" sz="1800" dirty="0" err="1"/>
              <a:t>edenler</a:t>
            </a:r>
            <a:r>
              <a:rPr lang="en-US" sz="1800" dirty="0"/>
              <a:t>)          3226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9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Donem21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51818" y="1998354"/>
            <a:ext cx="3044112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27118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18193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17993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17871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16732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)           13155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11458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)         11165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   11135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ve</a:t>
            </a:r>
            <a:r>
              <a:rPr lang="en-US" sz="1800" dirty="0"/>
              <a:t>, </a:t>
            </a:r>
            <a:r>
              <a:rPr lang="en-US" sz="1800" dirty="0" err="1"/>
              <a:t>bu</a:t>
            </a:r>
            <a:r>
              <a:rPr lang="en-US" sz="1800" dirty="0"/>
              <a:t>)                    10274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1097280" y="1998354"/>
            <a:ext cx="2471678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ve</a:t>
            </a:r>
            <a:r>
              <a:rPr lang="en-US" sz="1800" dirty="0"/>
              <a:t>,)        356976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216872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bu</a:t>
            </a:r>
            <a:r>
              <a:rPr lang="en-US" sz="1800" dirty="0"/>
              <a:t>,)        167089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115746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(da,)         78188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(de,)         73719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için</a:t>
            </a:r>
            <a:r>
              <a:rPr lang="en-US" sz="1800" dirty="0"/>
              <a:t>,)       62625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62008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60724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56008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16755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  17724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    13099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 11037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     9399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   9010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, </a:t>
            </a:r>
            <a:r>
              <a:rPr lang="en-US" sz="1800" dirty="0" err="1"/>
              <a:t>milletvekilleri</a:t>
            </a:r>
            <a:r>
              <a:rPr lang="en-US" sz="1800" dirty="0"/>
              <a:t>)     8035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, </a:t>
            </a:r>
            <a:r>
              <a:rPr lang="en-US" sz="1800" dirty="0" err="1"/>
              <a:t>Başkanlığına</a:t>
            </a:r>
            <a:r>
              <a:rPr lang="en-US" sz="1800" dirty="0"/>
              <a:t>)        7427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, BAŞKAN)       7066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sözlü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    6597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Partisi</a:t>
            </a:r>
            <a:r>
              <a:rPr lang="en-US" sz="1800" dirty="0"/>
              <a:t>, </a:t>
            </a:r>
            <a:r>
              <a:rPr lang="en-US" sz="1800" dirty="0" err="1"/>
              <a:t>Grubu</a:t>
            </a:r>
            <a:r>
              <a:rPr lang="en-US" sz="1800" dirty="0"/>
              <a:t>, </a:t>
            </a:r>
            <a:r>
              <a:rPr lang="en-US" sz="1800" dirty="0" err="1"/>
              <a:t>adına</a:t>
            </a:r>
            <a:r>
              <a:rPr lang="en-US" sz="1800" dirty="0"/>
              <a:t>)                6288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99-78B5-48B8-83E7-BE5D41C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Donem21 - without </a:t>
            </a:r>
            <a:r>
              <a:rPr lang="en-US" b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endParaRPr 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02DEB-1DD6-4542-BC98-F4814C7BEE11}"/>
              </a:ext>
            </a:extLst>
          </p:cNvPr>
          <p:cNvSpPr txBox="1"/>
          <p:nvPr/>
        </p:nvSpPr>
        <p:spPr>
          <a:xfrm>
            <a:off x="4042487" y="1998354"/>
            <a:ext cx="3044112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2 -gram: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)             27118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)    18194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Millet)             17993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)            17872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16734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)           13156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 </a:t>
            </a:r>
            <a:r>
              <a:rPr lang="en-US" sz="1800" dirty="0" err="1"/>
              <a:t>Sayın</a:t>
            </a:r>
            <a:r>
              <a:rPr lang="en-US" sz="1800" dirty="0"/>
              <a:t>)             11459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)         11165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   11135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)               9978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AAEF-88C7-4C10-8C34-DC29D29634EF}"/>
              </a:ext>
            </a:extLst>
          </p:cNvPr>
          <p:cNvSpPr txBox="1"/>
          <p:nvPr/>
        </p:nvSpPr>
        <p:spPr>
          <a:xfrm>
            <a:off x="874745" y="1998354"/>
            <a:ext cx="2694213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1 -gram: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bir</a:t>
            </a:r>
            <a:r>
              <a:rPr lang="en-US" sz="1800" dirty="0"/>
              <a:t>,)                216872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,)              115746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(BAŞKAN,)              62008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(Bu,)                  60724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olarak</a:t>
            </a:r>
            <a:r>
              <a:rPr lang="en-US" sz="1800" dirty="0"/>
              <a:t>,)              56008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Milletvekili</a:t>
            </a:r>
            <a:r>
              <a:rPr lang="en-US" sz="1800" dirty="0"/>
              <a:t>,)        52079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olan</a:t>
            </a:r>
            <a:r>
              <a:rPr lang="en-US" sz="1800" dirty="0"/>
              <a:t>,)                42157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,)             37215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ilişkin</a:t>
            </a:r>
            <a:r>
              <a:rPr lang="en-US" sz="1800" dirty="0"/>
              <a:t>,)             35245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milletvekilleri</a:t>
            </a:r>
            <a:r>
              <a:rPr lang="en-US" sz="1800" dirty="0"/>
              <a:t>,)     31279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E511-02C0-47F4-A4D9-0B7671D90B67}"/>
              </a:ext>
            </a:extLst>
          </p:cNvPr>
          <p:cNvSpPr txBox="1"/>
          <p:nvPr/>
        </p:nvSpPr>
        <p:spPr>
          <a:xfrm>
            <a:off x="7326086" y="1998354"/>
            <a:ext cx="3991169" cy="4058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3 -gram: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Türkiye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, Millet)              17725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Büyük</a:t>
            </a:r>
            <a:r>
              <a:rPr lang="en-US" sz="1800" dirty="0"/>
              <a:t>, Millet, </a:t>
            </a:r>
            <a:r>
              <a:rPr lang="en-US" sz="1800" dirty="0" err="1"/>
              <a:t>Meclisi</a:t>
            </a:r>
            <a:r>
              <a:rPr lang="en-US" sz="1800" dirty="0"/>
              <a:t>)              13099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Başkanlığa</a:t>
            </a:r>
            <a:r>
              <a:rPr lang="en-US" sz="1800" dirty="0"/>
              <a:t>, </a:t>
            </a:r>
            <a:r>
              <a:rPr lang="en-US" sz="1800" dirty="0" err="1"/>
              <a:t>geliş</a:t>
            </a:r>
            <a:r>
              <a:rPr lang="en-US" sz="1800" dirty="0"/>
              <a:t>, </a:t>
            </a:r>
            <a:r>
              <a:rPr lang="en-US" sz="1800" dirty="0" err="1"/>
              <a:t>tarihi</a:t>
            </a:r>
            <a:r>
              <a:rPr lang="en-US" sz="1800" dirty="0"/>
              <a:t>)           11037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Sayın</a:t>
            </a:r>
            <a:r>
              <a:rPr lang="en-US" sz="1800" dirty="0"/>
              <a:t>, 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)               9534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yazılı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   9010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Başkan</a:t>
            </a:r>
            <a:r>
              <a:rPr lang="en-US" sz="1800" dirty="0"/>
              <a:t>, </a:t>
            </a:r>
            <a:r>
              <a:rPr lang="en-US" sz="1800" dirty="0" err="1"/>
              <a:t>değerli</a:t>
            </a:r>
            <a:r>
              <a:rPr lang="en-US" sz="1800" dirty="0"/>
              <a:t>, </a:t>
            </a:r>
            <a:r>
              <a:rPr lang="en-US" sz="1800" dirty="0" err="1"/>
              <a:t>milletvekilleri</a:t>
            </a:r>
            <a:r>
              <a:rPr lang="en-US" sz="1800" dirty="0"/>
              <a:t>)     8098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(Millet, </a:t>
            </a:r>
            <a:r>
              <a:rPr lang="en-US" sz="1800" dirty="0" err="1"/>
              <a:t>Meclisi</a:t>
            </a:r>
            <a:r>
              <a:rPr lang="en-US" sz="1800" dirty="0"/>
              <a:t>, </a:t>
            </a:r>
            <a:r>
              <a:rPr lang="en-US" sz="1800" dirty="0" err="1"/>
              <a:t>Başkanlığına</a:t>
            </a:r>
            <a:r>
              <a:rPr lang="en-US" sz="1800" dirty="0"/>
              <a:t>)        7427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sıralarından</a:t>
            </a:r>
            <a:r>
              <a:rPr lang="en-US" sz="1800" dirty="0"/>
              <a:t>, </a:t>
            </a:r>
            <a:r>
              <a:rPr lang="en-US" sz="1800" dirty="0" err="1"/>
              <a:t>alkışlar</a:t>
            </a:r>
            <a:r>
              <a:rPr lang="en-US" sz="1800" dirty="0"/>
              <a:t>, BAŞKAN)       7066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sözlü</a:t>
            </a:r>
            <a:r>
              <a:rPr lang="en-US" sz="1800" dirty="0"/>
              <a:t>, </a:t>
            </a:r>
            <a:r>
              <a:rPr lang="en-US" sz="1800" dirty="0" err="1"/>
              <a:t>soru</a:t>
            </a:r>
            <a:r>
              <a:rPr lang="en-US" sz="1800" dirty="0"/>
              <a:t>, </a:t>
            </a:r>
            <a:r>
              <a:rPr lang="en-US" sz="1800" dirty="0" err="1"/>
              <a:t>önergesi</a:t>
            </a:r>
            <a:r>
              <a:rPr lang="en-US" sz="1800" dirty="0"/>
              <a:t>)                6599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(</a:t>
            </a:r>
            <a:r>
              <a:rPr lang="en-US" sz="1800" dirty="0" err="1"/>
              <a:t>Partisi</a:t>
            </a:r>
            <a:r>
              <a:rPr lang="en-US" sz="1800" dirty="0"/>
              <a:t>, </a:t>
            </a:r>
            <a:r>
              <a:rPr lang="en-US" sz="1800" dirty="0" err="1"/>
              <a:t>Grubu</a:t>
            </a:r>
            <a:r>
              <a:rPr lang="en-US" sz="1800" dirty="0"/>
              <a:t>, </a:t>
            </a:r>
            <a:r>
              <a:rPr lang="en-US" sz="1800" dirty="0" err="1"/>
              <a:t>adına</a:t>
            </a:r>
            <a:r>
              <a:rPr lang="en-US" sz="1800" dirty="0"/>
              <a:t>)                6288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dtype</a:t>
            </a:r>
            <a:r>
              <a:rPr lang="en-US" sz="1800" dirty="0"/>
              <a:t>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736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67</TotalTime>
  <Words>3516</Words>
  <Application>Microsoft Office PowerPoint</Application>
  <PresentationFormat>Widescreen</PresentationFormat>
  <Paragraphs>607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Intro to Natural Language Processing Project Delivery #1 - n-grams</vt:lpstr>
      <vt:lpstr>1 - Preparing data</vt:lpstr>
      <vt:lpstr>2 - Cleaning data</vt:lpstr>
      <vt:lpstr>3 – Processing</vt:lpstr>
      <vt:lpstr>4 – Results</vt:lpstr>
      <vt:lpstr>Donem20</vt:lpstr>
      <vt:lpstr>Donem20 - without stopword</vt:lpstr>
      <vt:lpstr>Donem21</vt:lpstr>
      <vt:lpstr>Donem21 - without stopword</vt:lpstr>
      <vt:lpstr>Donem22</vt:lpstr>
      <vt:lpstr>Donem22 - without stopword</vt:lpstr>
      <vt:lpstr>Donem23</vt:lpstr>
      <vt:lpstr>Donem23 - without stopword</vt:lpstr>
      <vt:lpstr>Donem24</vt:lpstr>
      <vt:lpstr>Donem24 - without stopword</vt:lpstr>
      <vt:lpstr>Donem25</vt:lpstr>
      <vt:lpstr>Donem25 - without stopword</vt:lpstr>
      <vt:lpstr>Donem26</vt:lpstr>
      <vt:lpstr>Donem26 - without stopword</vt:lpstr>
      <vt:lpstr>Donem27</vt:lpstr>
      <vt:lpstr>Donem27 - without stopword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Natural Language Processing Project Delivery #1 - n-grams</dc:title>
  <dc:creator>Metehan ERTAN</dc:creator>
  <cp:lastModifiedBy>Metehan ERTAN</cp:lastModifiedBy>
  <cp:revision>131</cp:revision>
  <dcterms:created xsi:type="dcterms:W3CDTF">2021-04-10T17:29:16Z</dcterms:created>
  <dcterms:modified xsi:type="dcterms:W3CDTF">2021-04-10T18:48:26Z</dcterms:modified>
</cp:coreProperties>
</file>