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7"/>
  </p:notesMasterIdLst>
  <p:sldIdLst>
    <p:sldId id="256" r:id="rId2"/>
    <p:sldId id="257" r:id="rId3"/>
    <p:sldId id="316" r:id="rId4"/>
    <p:sldId id="317" r:id="rId5"/>
    <p:sldId id="31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A8C8C-B3DE-4400-BBD2-EEB3B39EA8C7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BFC25-5479-4642-BE7F-321F5AAF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93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89B-AC7A-4BDF-B390-1F5E18ADC71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35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89B-AC7A-4BDF-B390-1F5E18ADC71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1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89B-AC7A-4BDF-B390-1F5E18ADC71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89B-AC7A-4BDF-B390-1F5E18ADC71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1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89B-AC7A-4BDF-B390-1F5E18ADC71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00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89B-AC7A-4BDF-B390-1F5E18ADC71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0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89B-AC7A-4BDF-B390-1F5E18ADC71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6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89B-AC7A-4BDF-B390-1F5E18ADC71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89B-AC7A-4BDF-B390-1F5E18ADC71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2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CDC089B-AC7A-4BDF-B390-1F5E18ADC71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0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89B-AC7A-4BDF-B390-1F5E18ADC71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2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DC089B-AC7A-4BDF-B390-1F5E18ADC71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47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oogle.com/u/0/c/Mjg1NzI3NTMxNDQ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bmdz/bert-base-turkish-cased" TargetMode="External"/><Relationship Id="rId2" Type="http://schemas.openxmlformats.org/officeDocument/2006/relationships/hyperlink" Target="https://github.com/stefan-it/turkish-ber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easy-fine-tuning-of-transformers-for-named-entity-recognition-d72f2b5340e3" TargetMode="External"/><Relationship Id="rId4" Type="http://schemas.openxmlformats.org/officeDocument/2006/relationships/hyperlink" Target="https://medium.com/analytics-vidhya/named-entity-recognition-for-turkish-with-bert-f8ec04a31b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4BD80-B2FB-4C66-A1AE-2F3728627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5000" b="1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 to Natural Language Processing</a:t>
            </a:r>
            <a:br>
              <a:rPr lang="en-US" sz="5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b="1" kern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Project Delivery #4 - Named Entity Recognition</a:t>
            </a:r>
            <a:endParaRPr lang="en-US" sz="5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94C48-7491-4A3C-B80E-E906C0BD7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150118825 Ahmet Hakan </a:t>
            </a:r>
            <a:r>
              <a:rPr lang="en-US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Ekşİ</a:t>
            </a:r>
            <a:endParaRPr lang="en-US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150117051 Metehan Ertan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150115025 </a:t>
            </a:r>
            <a:r>
              <a:rPr lang="en-US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Mert</a:t>
            </a:r>
            <a:r>
              <a:rPr lang="en-US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İsmail </a:t>
            </a:r>
            <a:r>
              <a:rPr lang="en-US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Eğİ</a:t>
            </a:r>
            <a:endParaRPr lang="en-US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619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4039-C30A-4B6D-99AE-872E8CCF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BBBC2-8BE3-4641-BE04-6D3D2B282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 err="1">
                <a:latin typeface="Calibri" panose="020F0502020204030204" pitchFamily="34" charset="0"/>
              </a:rPr>
              <a:t>We</a:t>
            </a:r>
            <a:r>
              <a:rPr lang="tr-TR" sz="2400" dirty="0">
                <a:latin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</a:rPr>
              <a:t>directly</a:t>
            </a:r>
            <a:r>
              <a:rPr lang="tr-TR" sz="2400" dirty="0">
                <a:latin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</a:rPr>
              <a:t>read</a:t>
            </a:r>
            <a:r>
              <a:rPr lang="tr-TR" sz="2400" dirty="0">
                <a:latin typeface="Calibri" panose="020F0502020204030204" pitchFamily="34" charset="0"/>
              </a:rPr>
              <a:t> data</a:t>
            </a:r>
            <a:r>
              <a:rPr lang="en-US" sz="2400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Then we split tags and text into single word by whitespace.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Then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we check number of tags and number of words for each sentence.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There is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some inconsistent entries not because of the dataset, but because of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read_csv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function.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We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remove inconsistent entries.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And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then we split our dataset into training and testing part with ratio 0.8, 0.2.</a:t>
            </a:r>
            <a:endParaRPr lang="en-US" sz="2400" b="0" i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635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F61D61-3100-4B5D-94C6-2DB6E986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817113-EA49-46E9-AD2E-18688A013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tried to use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BiLSTM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-CRF with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Tensorflow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-Keras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but we can’t successfully build structure.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Then we decided to use </a:t>
            </a:r>
            <a:r>
              <a:rPr lang="en-US" b="0" i="0" dirty="0">
                <a:solidFill>
                  <a:srgbClr val="292929"/>
                </a:solidFill>
                <a:effectLst/>
              </a:rPr>
              <a:t>cased base BERT model (</a:t>
            </a:r>
            <a:r>
              <a:rPr lang="en-US" b="0" i="0" u="sng" dirty="0" err="1">
                <a:effectLst/>
                <a:hlinkClick r:id="rId2"/>
              </a:rPr>
              <a:t>BERTurk</a:t>
            </a:r>
            <a:r>
              <a:rPr lang="en-US" b="0" i="0" dirty="0">
                <a:solidFill>
                  <a:srgbClr val="292929"/>
                </a:solidFill>
                <a:effectLst/>
              </a:rPr>
              <a:t>)[1] pre-trained on a Turkish corpus of size 35GB and 44,04,976,662 tokens.[2]</a:t>
            </a:r>
          </a:p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</a:rPr>
              <a:t>And we used it with NERDA[3] to build our model. It uses </a:t>
            </a:r>
            <a:r>
              <a:rPr lang="en-US" dirty="0" err="1">
                <a:solidFill>
                  <a:srgbClr val="292929"/>
                </a:solidFill>
              </a:rPr>
              <a:t>PyTorch</a:t>
            </a:r>
            <a:r>
              <a:rPr lang="en-US" dirty="0">
                <a:solidFill>
                  <a:srgbClr val="292929"/>
                </a:solidFill>
              </a:rPr>
              <a:t>. We can’t use this model with any other hyperparameter due to performance constraints. Only 1 epoch, takes about 2 hour with Google </a:t>
            </a:r>
            <a:r>
              <a:rPr lang="en-US" dirty="0" err="1">
                <a:solidFill>
                  <a:srgbClr val="292929"/>
                </a:solidFill>
              </a:rPr>
              <a:t>Colab</a:t>
            </a:r>
            <a:r>
              <a:rPr lang="en-US" dirty="0">
                <a:solidFill>
                  <a:srgbClr val="292929"/>
                </a:solidFill>
              </a:rPr>
              <a:t> GPU, and we can’t use </a:t>
            </a:r>
            <a:r>
              <a:rPr lang="en-US" dirty="0" err="1">
                <a:solidFill>
                  <a:srgbClr val="292929"/>
                </a:solidFill>
              </a:rPr>
              <a:t>Colab</a:t>
            </a:r>
            <a:r>
              <a:rPr lang="en-US" dirty="0">
                <a:solidFill>
                  <a:srgbClr val="292929"/>
                </a:solidFill>
              </a:rPr>
              <a:t> GPU often due to limitations.</a:t>
            </a:r>
          </a:p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</a:rPr>
              <a:t>We train it with our training part and testing with testing part.</a:t>
            </a:r>
          </a:p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</a:rPr>
              <a:t>And also, we save our model therefore, we can demo whenever we want.</a:t>
            </a:r>
          </a:p>
          <a:p>
            <a:pPr marL="0" indent="0">
              <a:buNone/>
            </a:pPr>
            <a:r>
              <a:rPr lang="en-US" dirty="0"/>
              <a:t>[1] </a:t>
            </a:r>
            <a:r>
              <a:rPr lang="en-US" dirty="0">
                <a:hlinkClick r:id="rId3"/>
              </a:rPr>
              <a:t>https://huggingface.co/dbmdz/bert-base-turkish-cased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en-US" dirty="0">
                <a:hlinkClick r:id="rId4"/>
              </a:rPr>
              <a:t>https://medium.com/analytics-vidhya/named-entity-recognition-for-turkish-with-bert-f8ec04a31b0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[3] </a:t>
            </a:r>
            <a:r>
              <a:rPr lang="tr-TR" b="0" i="0" u="sng" dirty="0">
                <a:solidFill>
                  <a:srgbClr val="296EAA"/>
                </a:solidFill>
                <a:effectLst/>
                <a:latin typeface="Helvetica Neue"/>
                <a:hlinkClick r:id="rId5"/>
              </a:rPr>
              <a:t>https://towardsdatascience.com/easy-fine-tuning-of-transformers-for-named-entity-recognition-d72f2b5340e3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2224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3A4917-EF13-4370-A95B-CF4034D0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9D063ED-B284-40E9-8898-4EE8CB9F4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85754"/>
            <a:ext cx="3600450" cy="3981450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95A109F-9BE0-4966-B135-130C1F0EE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870" y="2031669"/>
            <a:ext cx="5276850" cy="127635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870E4A0A-4ADF-43DA-A9D3-929BAF61D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251" y="3602328"/>
            <a:ext cx="5424429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9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8A2BFA-EFD4-4C73-937A-E48592B7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98021A-DC0B-4AE6-9145-4E1E507D2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our observations, our model successfully predict short sequences/sentences. But in long sentences even if we used predicted short sequences like “</a:t>
            </a:r>
            <a:r>
              <a:rPr lang="en-US" dirty="0" err="1"/>
              <a:t>Türkiye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Millet </a:t>
            </a:r>
            <a:r>
              <a:rPr lang="en-US" dirty="0" err="1"/>
              <a:t>Meclisi</a:t>
            </a:r>
            <a:r>
              <a:rPr lang="en-US" dirty="0"/>
              <a:t>”, our model can’t predict it same way it in long sentences. Therefore, maybe we use our model predict NERs in TBMM corpus by smaller pieces.</a:t>
            </a:r>
          </a:p>
          <a:p>
            <a:r>
              <a:rPr lang="en-US" dirty="0"/>
              <a:t>We didn’t use model on whole TBMM corpus yet. </a:t>
            </a:r>
          </a:p>
          <a:p>
            <a:r>
              <a:rPr lang="en-US" dirty="0"/>
              <a:t>We don’t have any optimization yet; we are thinking to use extracted “</a:t>
            </a:r>
            <a:r>
              <a:rPr lang="en-US" dirty="0" err="1"/>
              <a:t>milletvekili</a:t>
            </a:r>
            <a:r>
              <a:rPr lang="en-US" dirty="0"/>
              <a:t>” names directly as NER and also cities.</a:t>
            </a:r>
          </a:p>
          <a:p>
            <a:r>
              <a:rPr lang="en-US" dirty="0"/>
              <a:t>We don’t have </a:t>
            </a:r>
            <a:r>
              <a:rPr lang="en-US" dirty="0" err="1"/>
              <a:t>BiLSTM</a:t>
            </a:r>
            <a:r>
              <a:rPr lang="en-US" dirty="0"/>
              <a:t>-CRF model yet. We will continue to trying to build that model. We are planning </a:t>
            </a:r>
            <a:r>
              <a:rPr lang="en-US" dirty="0" err="1"/>
              <a:t>fastTexts</a:t>
            </a:r>
            <a:r>
              <a:rPr lang="en-US" dirty="0"/>
              <a:t> Turkish pre-trained vectors as word embedding in </a:t>
            </a:r>
            <a:r>
              <a:rPr lang="en-US" dirty="0" err="1"/>
              <a:t>BiLSTM</a:t>
            </a:r>
            <a:r>
              <a:rPr lang="en-US"/>
              <a:t>-CRF.</a:t>
            </a:r>
            <a:endParaRPr lang="en-US" dirty="0"/>
          </a:p>
          <a:p>
            <a:endParaRPr lang="en-US" dirty="0"/>
          </a:p>
          <a:p>
            <a:r>
              <a:rPr lang="en-US" dirty="0"/>
              <a:t>**All the references cited in code…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460808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265</TotalTime>
  <Words>393</Words>
  <Application>Microsoft Office PowerPoint</Application>
  <PresentationFormat>Geniş ekran</PresentationFormat>
  <Paragraphs>28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Helvetica Neue</vt:lpstr>
      <vt:lpstr>Retrospect</vt:lpstr>
      <vt:lpstr>Intro to Natural Language Processing Project Delivery #4 - Named Entity Recognition</vt:lpstr>
      <vt:lpstr>Preprocessing</vt:lpstr>
      <vt:lpstr>Model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Natural Language Processing Project Delivery #1 - n-grams</dc:title>
  <dc:creator>Metehan ERTAN</dc:creator>
  <cp:lastModifiedBy>AHE 9953</cp:lastModifiedBy>
  <cp:revision>201</cp:revision>
  <dcterms:created xsi:type="dcterms:W3CDTF">2021-04-10T17:29:16Z</dcterms:created>
  <dcterms:modified xsi:type="dcterms:W3CDTF">2021-05-26T10:21:37Z</dcterms:modified>
</cp:coreProperties>
</file>