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2"/>
  </p:notesMasterIdLst>
  <p:sldIdLst>
    <p:sldId id="256" r:id="rId2"/>
    <p:sldId id="257" r:id="rId3"/>
    <p:sldId id="295" r:id="rId4"/>
    <p:sldId id="305" r:id="rId5"/>
    <p:sldId id="297" r:id="rId6"/>
    <p:sldId id="304" r:id="rId7"/>
    <p:sldId id="298" r:id="rId8"/>
    <p:sldId id="299" r:id="rId9"/>
    <p:sldId id="300" r:id="rId10"/>
    <p:sldId id="301" r:id="rId11"/>
    <p:sldId id="302" r:id="rId12"/>
    <p:sldId id="303" r:id="rId13"/>
    <p:sldId id="306" r:id="rId14"/>
    <p:sldId id="276" r:id="rId15"/>
    <p:sldId id="308" r:id="rId16"/>
    <p:sldId id="310" r:id="rId17"/>
    <p:sldId id="311" r:id="rId18"/>
    <p:sldId id="312" r:id="rId19"/>
    <p:sldId id="314" r:id="rId20"/>
    <p:sldId id="31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A8C8C-B3DE-4400-BBD2-EEB3B39EA8C7}"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BFC25-5479-4642-BE7F-321F5AAF20E0}" type="slidenum">
              <a:rPr lang="en-US" smtClean="0"/>
              <a:t>‹#›</a:t>
            </a:fld>
            <a:endParaRPr lang="en-US"/>
          </a:p>
        </p:txBody>
      </p:sp>
    </p:spTree>
    <p:extLst>
      <p:ext uri="{BB962C8B-B14F-4D97-AF65-F5344CB8AC3E}">
        <p14:creationId xmlns:p14="http://schemas.microsoft.com/office/powerpoint/2010/main" val="176219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C089B-AC7A-4BDF-B390-1F5E18ADC71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E190-081D-429C-B28D-EB05A038AB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35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C089B-AC7A-4BDF-B390-1F5E18ADC71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E190-081D-429C-B28D-EB05A038ABC1}" type="slidenum">
              <a:rPr lang="en-US" smtClean="0"/>
              <a:t>‹#›</a:t>
            </a:fld>
            <a:endParaRPr lang="en-US"/>
          </a:p>
        </p:txBody>
      </p:sp>
    </p:spTree>
    <p:extLst>
      <p:ext uri="{BB962C8B-B14F-4D97-AF65-F5344CB8AC3E}">
        <p14:creationId xmlns:p14="http://schemas.microsoft.com/office/powerpoint/2010/main" val="299211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C089B-AC7A-4BDF-B390-1F5E18ADC71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E190-081D-429C-B28D-EB05A038ABC1}" type="slidenum">
              <a:rPr lang="en-US" smtClean="0"/>
              <a:t>‹#›</a:t>
            </a:fld>
            <a:endParaRPr lang="en-US"/>
          </a:p>
        </p:txBody>
      </p:sp>
    </p:spTree>
    <p:extLst>
      <p:ext uri="{BB962C8B-B14F-4D97-AF65-F5344CB8AC3E}">
        <p14:creationId xmlns:p14="http://schemas.microsoft.com/office/powerpoint/2010/main" val="221978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C089B-AC7A-4BDF-B390-1F5E18ADC71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E190-081D-429C-B28D-EB05A038ABC1}" type="slidenum">
              <a:rPr lang="en-US" smtClean="0"/>
              <a:t>‹#›</a:t>
            </a:fld>
            <a:endParaRPr lang="en-US"/>
          </a:p>
        </p:txBody>
      </p:sp>
    </p:spTree>
    <p:extLst>
      <p:ext uri="{BB962C8B-B14F-4D97-AF65-F5344CB8AC3E}">
        <p14:creationId xmlns:p14="http://schemas.microsoft.com/office/powerpoint/2010/main" val="1250817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C089B-AC7A-4BDF-B390-1F5E18ADC71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E190-081D-429C-B28D-EB05A038AB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00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C089B-AC7A-4BDF-B390-1F5E18ADC718}"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1E190-081D-429C-B28D-EB05A038ABC1}" type="slidenum">
              <a:rPr lang="en-US" smtClean="0"/>
              <a:t>‹#›</a:t>
            </a:fld>
            <a:endParaRPr lang="en-US"/>
          </a:p>
        </p:txBody>
      </p:sp>
    </p:spTree>
    <p:extLst>
      <p:ext uri="{BB962C8B-B14F-4D97-AF65-F5344CB8AC3E}">
        <p14:creationId xmlns:p14="http://schemas.microsoft.com/office/powerpoint/2010/main" val="14399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C089B-AC7A-4BDF-B390-1F5E18ADC718}"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F1E190-081D-429C-B28D-EB05A038ABC1}" type="slidenum">
              <a:rPr lang="en-US" smtClean="0"/>
              <a:t>‹#›</a:t>
            </a:fld>
            <a:endParaRPr lang="en-US"/>
          </a:p>
        </p:txBody>
      </p:sp>
    </p:spTree>
    <p:extLst>
      <p:ext uri="{BB962C8B-B14F-4D97-AF65-F5344CB8AC3E}">
        <p14:creationId xmlns:p14="http://schemas.microsoft.com/office/powerpoint/2010/main" val="371106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C089B-AC7A-4BDF-B390-1F5E18ADC718}"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1E190-081D-429C-B28D-EB05A038ABC1}" type="slidenum">
              <a:rPr lang="en-US" smtClean="0"/>
              <a:t>‹#›</a:t>
            </a:fld>
            <a:endParaRPr lang="en-US"/>
          </a:p>
        </p:txBody>
      </p:sp>
    </p:spTree>
    <p:extLst>
      <p:ext uri="{BB962C8B-B14F-4D97-AF65-F5344CB8AC3E}">
        <p14:creationId xmlns:p14="http://schemas.microsoft.com/office/powerpoint/2010/main" val="3518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DC089B-AC7A-4BDF-B390-1F5E18ADC718}" type="datetimeFigureOut">
              <a:rPr lang="en-US" smtClean="0"/>
              <a:t>5/9/2021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2F1E190-081D-429C-B28D-EB05A038ABC1}" type="slidenum">
              <a:rPr lang="en-US" smtClean="0"/>
              <a:t>‹#›</a:t>
            </a:fld>
            <a:endParaRPr lang="en-US"/>
          </a:p>
        </p:txBody>
      </p:sp>
    </p:spTree>
    <p:extLst>
      <p:ext uri="{BB962C8B-B14F-4D97-AF65-F5344CB8AC3E}">
        <p14:creationId xmlns:p14="http://schemas.microsoft.com/office/powerpoint/2010/main" val="127802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DC089B-AC7A-4BDF-B390-1F5E18ADC718}" type="datetimeFigureOut">
              <a:rPr lang="en-US" smtClean="0"/>
              <a:t>5/9/2021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F1E190-081D-429C-B28D-EB05A038ABC1}" type="slidenum">
              <a:rPr lang="en-US" smtClean="0"/>
              <a:t>‹#›</a:t>
            </a:fld>
            <a:endParaRPr lang="en-US"/>
          </a:p>
        </p:txBody>
      </p:sp>
    </p:spTree>
    <p:extLst>
      <p:ext uri="{BB962C8B-B14F-4D97-AF65-F5344CB8AC3E}">
        <p14:creationId xmlns:p14="http://schemas.microsoft.com/office/powerpoint/2010/main" val="257980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C089B-AC7A-4BDF-B390-1F5E18ADC718}"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1E190-081D-429C-B28D-EB05A038ABC1}" type="slidenum">
              <a:rPr lang="en-US" smtClean="0"/>
              <a:t>‹#›</a:t>
            </a:fld>
            <a:endParaRPr lang="en-US"/>
          </a:p>
        </p:txBody>
      </p:sp>
    </p:spTree>
    <p:extLst>
      <p:ext uri="{BB962C8B-B14F-4D97-AF65-F5344CB8AC3E}">
        <p14:creationId xmlns:p14="http://schemas.microsoft.com/office/powerpoint/2010/main" val="113022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DC089B-AC7A-4BDF-B390-1F5E18ADC718}" type="datetimeFigureOut">
              <a:rPr lang="en-US" smtClean="0"/>
              <a:t>5/9/2021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F1E190-081D-429C-B28D-EB05A038ABC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47130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classroom.google.com/u/0/c/Mjg1NzI3NTMxNDQ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kemical/kickstarter-project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yimagesearch.com/2019/02/04/keras-multiple-inputs-and-mixed-dat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4BD80-B2FB-4C66-A1AE-2F3728627D91}"/>
              </a:ext>
            </a:extLst>
          </p:cNvPr>
          <p:cNvSpPr>
            <a:spLocks noGrp="1"/>
          </p:cNvSpPr>
          <p:nvPr>
            <p:ph type="ctrTitle"/>
          </p:nvPr>
        </p:nvSpPr>
        <p:spPr>
          <a:xfrm>
            <a:off x="1097280" y="758952"/>
            <a:ext cx="10058400" cy="3892168"/>
          </a:xfrm>
        </p:spPr>
        <p:txBody>
          <a:bodyPr>
            <a:normAutofit/>
          </a:bodyPr>
          <a:lstStyle/>
          <a:p>
            <a:pPr marL="0" marR="0">
              <a:spcBef>
                <a:spcPts val="0"/>
              </a:spcBef>
              <a:spcAft>
                <a:spcPts val="0"/>
              </a:spcAft>
            </a:pPr>
            <a:r>
              <a:rPr lang="en-US" sz="5000" b="1" u="none" strike="noStrike"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Intro to Natural Language Processing</a:t>
            </a:r>
            <a:br>
              <a:rPr lang="en-US" sz="5000" b="1" dirty="0">
                <a:effectLst/>
                <a:latin typeface="Calibri" panose="020F0502020204030204" pitchFamily="34" charset="0"/>
                <a:ea typeface="Calibri" panose="020F0502020204030204" pitchFamily="34" charset="0"/>
                <a:cs typeface="Times New Roman" panose="02020603050405020304" pitchFamily="18" charset="0"/>
              </a:rPr>
            </a:br>
            <a:r>
              <a:rPr lang="en-US" sz="3200" b="1" kern="1800" dirty="0">
                <a:latin typeface="Calibri" panose="020F0502020204030204" pitchFamily="34" charset="0"/>
                <a:ea typeface="Times New Roman" panose="02020603050405020304" pitchFamily="18" charset="0"/>
                <a:cs typeface="Calibri" panose="020F0502020204030204" pitchFamily="34" charset="0"/>
              </a:rPr>
              <a:t>Project Delivery #3 - Deep Learning based Text Classification</a:t>
            </a:r>
            <a:endParaRPr lang="en-US" sz="5000" b="1" dirty="0"/>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CFF94C48-7491-4A3C-B80E-E906C0BD7EFB}"/>
              </a:ext>
            </a:extLst>
          </p:cNvPr>
          <p:cNvSpPr>
            <a:spLocks noGrp="1"/>
          </p:cNvSpPr>
          <p:nvPr>
            <p:ph type="subTitle" idx="1"/>
          </p:nvPr>
        </p:nvSpPr>
        <p:spPr>
          <a:xfrm>
            <a:off x="1100051" y="5225240"/>
            <a:ext cx="10058400" cy="1143000"/>
          </a:xfrm>
        </p:spPr>
        <p:txBody>
          <a:bodyPr>
            <a:normAutofit/>
          </a:bodyPr>
          <a:lstStyle/>
          <a:p>
            <a:pPr marL="0" marR="0">
              <a:spcBef>
                <a:spcPts val="0"/>
              </a:spcBef>
              <a:spcAft>
                <a:spcPts val="0"/>
              </a:spcAft>
            </a:pPr>
            <a:r>
              <a:rPr lang="en-US"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150118825 Ahmet Hakan </a:t>
            </a:r>
            <a:r>
              <a:rPr lang="en-US"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Ekşİ</a:t>
            </a:r>
            <a:endParaRPr lang="en-US"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150117051 Metehan Ertan</a:t>
            </a:r>
          </a:p>
          <a:p>
            <a:pPr marL="0" marR="0">
              <a:spcBef>
                <a:spcPts val="0"/>
              </a:spcBef>
              <a:spcAft>
                <a:spcPts val="800"/>
              </a:spcAft>
            </a:pPr>
            <a:r>
              <a:rPr lang="en-US"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150115025 </a:t>
            </a:r>
            <a:r>
              <a:rPr lang="en-US"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Mert</a:t>
            </a:r>
            <a:r>
              <a:rPr lang="en-US"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İsmail </a:t>
            </a:r>
            <a:r>
              <a:rPr lang="en-US"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Eğİ</a:t>
            </a:r>
            <a:endParaRPr lang="en-US"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619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73C13-52EF-4262-A39B-95922F33A392}"/>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Outputs with Text Inputs – LSTM, 1</a:t>
            </a:r>
            <a:r>
              <a:rPr lang="en-US" sz="4000" b="1" baseline="30000" dirty="0">
                <a:latin typeface="Calibri" panose="020F0502020204030204" pitchFamily="34" charset="0"/>
                <a:cs typeface="Calibri" panose="020F0502020204030204" pitchFamily="34" charset="0"/>
              </a:rPr>
              <a:t>st</a:t>
            </a:r>
            <a:r>
              <a:rPr lang="en-US" sz="4000" b="1" dirty="0">
                <a:latin typeface="Calibri" panose="020F0502020204030204" pitchFamily="34" charset="0"/>
                <a:cs typeface="Calibri" panose="020F0502020204030204" pitchFamily="34" charset="0"/>
              </a:rPr>
              <a:t> Approach</a:t>
            </a:r>
            <a:endParaRPr lang="tr-TR" sz="4000" dirty="0"/>
          </a:p>
        </p:txBody>
      </p:sp>
      <p:sp>
        <p:nvSpPr>
          <p:cNvPr id="10" name="Metin kutusu 9">
            <a:extLst>
              <a:ext uri="{FF2B5EF4-FFF2-40B4-BE49-F238E27FC236}">
                <a16:creationId xmlns:a16="http://schemas.microsoft.com/office/drawing/2014/main" id="{D6110D14-7812-468C-A35C-88D2364F1ED2}"/>
              </a:ext>
            </a:extLst>
          </p:cNvPr>
          <p:cNvSpPr txBox="1"/>
          <p:nvPr/>
        </p:nvSpPr>
        <p:spPr>
          <a:xfrm>
            <a:off x="1265406" y="3853145"/>
            <a:ext cx="9525000" cy="369332"/>
          </a:xfrm>
          <a:prstGeom prst="rect">
            <a:avLst/>
          </a:prstGeom>
          <a:noFill/>
        </p:spPr>
        <p:txBody>
          <a:bodyPr wrap="square" rtlCol="0">
            <a:spAutoFit/>
          </a:bodyPr>
          <a:lstStyle/>
          <a:p>
            <a:r>
              <a:rPr lang="en-US" dirty="0"/>
              <a:t>Training Output: </a:t>
            </a:r>
            <a:r>
              <a:rPr lang="en-US" sz="1600" dirty="0"/>
              <a:t>2443s 289ms/step - loss: 0.5991 - accuracy: 0.6679 - </a:t>
            </a:r>
            <a:r>
              <a:rPr lang="en-US" sz="1600" dirty="0" err="1"/>
              <a:t>val_loss</a:t>
            </a:r>
            <a:r>
              <a:rPr lang="en-US" sz="1600" dirty="0"/>
              <a:t>: 0.5893 - </a:t>
            </a:r>
            <a:r>
              <a:rPr lang="en-US" sz="1600" dirty="0" err="1"/>
              <a:t>val_accuracy</a:t>
            </a:r>
            <a:r>
              <a:rPr lang="en-US" sz="1600" dirty="0"/>
              <a:t>: 0.6744</a:t>
            </a:r>
            <a:endParaRPr lang="tr-TR" dirty="0"/>
          </a:p>
        </p:txBody>
      </p:sp>
      <p:sp>
        <p:nvSpPr>
          <p:cNvPr id="12" name="Metin kutusu 11">
            <a:extLst>
              <a:ext uri="{FF2B5EF4-FFF2-40B4-BE49-F238E27FC236}">
                <a16:creationId xmlns:a16="http://schemas.microsoft.com/office/drawing/2014/main" id="{96BA06C6-6070-4495-A27A-04B5CA5AC077}"/>
              </a:ext>
            </a:extLst>
          </p:cNvPr>
          <p:cNvSpPr txBox="1"/>
          <p:nvPr/>
        </p:nvSpPr>
        <p:spPr>
          <a:xfrm>
            <a:off x="1265406" y="4646623"/>
            <a:ext cx="9525000" cy="369332"/>
          </a:xfrm>
          <a:prstGeom prst="rect">
            <a:avLst/>
          </a:prstGeom>
          <a:noFill/>
        </p:spPr>
        <p:txBody>
          <a:bodyPr wrap="square" rtlCol="0">
            <a:spAutoFit/>
          </a:bodyPr>
          <a:lstStyle/>
          <a:p>
            <a:r>
              <a:rPr lang="en-US" dirty="0"/>
              <a:t>Testing Output: </a:t>
            </a:r>
            <a:r>
              <a:rPr lang="en-US" sz="1600" dirty="0"/>
              <a:t>252s 107ms/step - loss: 0.6280 - accuracy: 0.6333</a:t>
            </a:r>
            <a:endParaRPr lang="tr-TR" dirty="0"/>
          </a:p>
        </p:txBody>
      </p:sp>
      <p:pic>
        <p:nvPicPr>
          <p:cNvPr id="4" name="Resim 3">
            <a:extLst>
              <a:ext uri="{FF2B5EF4-FFF2-40B4-BE49-F238E27FC236}">
                <a16:creationId xmlns:a16="http://schemas.microsoft.com/office/drawing/2014/main" id="{403D5890-EF24-4A50-AB85-79B5DE628CA3}"/>
              </a:ext>
            </a:extLst>
          </p:cNvPr>
          <p:cNvPicPr>
            <a:picLocks noChangeAspect="1"/>
          </p:cNvPicPr>
          <p:nvPr/>
        </p:nvPicPr>
        <p:blipFill>
          <a:blip r:embed="rId2"/>
          <a:stretch>
            <a:fillRect/>
          </a:stretch>
        </p:blipFill>
        <p:spPr>
          <a:xfrm>
            <a:off x="1265406" y="2152650"/>
            <a:ext cx="9629775" cy="1276350"/>
          </a:xfrm>
          <a:prstGeom prst="rect">
            <a:avLst/>
          </a:prstGeom>
        </p:spPr>
      </p:pic>
    </p:spTree>
    <p:extLst>
      <p:ext uri="{BB962C8B-B14F-4D97-AF65-F5344CB8AC3E}">
        <p14:creationId xmlns:p14="http://schemas.microsoft.com/office/powerpoint/2010/main" val="83025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73C13-52EF-4262-A39B-95922F33A392}"/>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Outputs with Mixed Inputs – CNN, 2</a:t>
            </a:r>
            <a:r>
              <a:rPr lang="en-US" sz="4000" b="1" baseline="30000" dirty="0">
                <a:latin typeface="Calibri" panose="020F0502020204030204" pitchFamily="34" charset="0"/>
                <a:cs typeface="Calibri" panose="020F0502020204030204" pitchFamily="34" charset="0"/>
              </a:rPr>
              <a:t>nd</a:t>
            </a:r>
            <a:r>
              <a:rPr lang="en-US" sz="4000" b="1" dirty="0">
                <a:latin typeface="Calibri" panose="020F0502020204030204" pitchFamily="34" charset="0"/>
                <a:cs typeface="Calibri" panose="020F0502020204030204" pitchFamily="34" charset="0"/>
              </a:rPr>
              <a:t> Approach</a:t>
            </a:r>
            <a:endParaRPr lang="tr-TR" sz="4000" dirty="0"/>
          </a:p>
        </p:txBody>
      </p:sp>
      <p:sp>
        <p:nvSpPr>
          <p:cNvPr id="10" name="Metin kutusu 9">
            <a:extLst>
              <a:ext uri="{FF2B5EF4-FFF2-40B4-BE49-F238E27FC236}">
                <a16:creationId xmlns:a16="http://schemas.microsoft.com/office/drawing/2014/main" id="{D6110D14-7812-468C-A35C-88D2364F1ED2}"/>
              </a:ext>
            </a:extLst>
          </p:cNvPr>
          <p:cNvSpPr txBox="1"/>
          <p:nvPr/>
        </p:nvSpPr>
        <p:spPr>
          <a:xfrm>
            <a:off x="1265406" y="4231532"/>
            <a:ext cx="9525000" cy="369332"/>
          </a:xfrm>
          <a:prstGeom prst="rect">
            <a:avLst/>
          </a:prstGeom>
          <a:noFill/>
        </p:spPr>
        <p:txBody>
          <a:bodyPr wrap="square" rtlCol="0">
            <a:spAutoFit/>
          </a:bodyPr>
          <a:lstStyle/>
          <a:p>
            <a:r>
              <a:rPr lang="en-US" dirty="0"/>
              <a:t>Training Output: </a:t>
            </a:r>
            <a:r>
              <a:rPr lang="en-US" sz="1600" dirty="0"/>
              <a:t>161s 19ms/step - loss: 0.6546 - accuracy: 0.6433 - </a:t>
            </a:r>
            <a:r>
              <a:rPr lang="en-US" sz="1600" dirty="0" err="1"/>
              <a:t>val_loss</a:t>
            </a:r>
            <a:r>
              <a:rPr lang="en-US" sz="1600" dirty="0"/>
              <a:t>: 0.6247 - </a:t>
            </a:r>
            <a:r>
              <a:rPr lang="en-US" sz="1600" dirty="0" err="1"/>
              <a:t>val_accuracy</a:t>
            </a:r>
            <a:r>
              <a:rPr lang="en-US" sz="1600" dirty="0"/>
              <a:t>: 0.6430</a:t>
            </a:r>
            <a:endParaRPr lang="tr-TR" dirty="0"/>
          </a:p>
        </p:txBody>
      </p:sp>
      <p:sp>
        <p:nvSpPr>
          <p:cNvPr id="12" name="Metin kutusu 11">
            <a:extLst>
              <a:ext uri="{FF2B5EF4-FFF2-40B4-BE49-F238E27FC236}">
                <a16:creationId xmlns:a16="http://schemas.microsoft.com/office/drawing/2014/main" id="{96BA06C6-6070-4495-A27A-04B5CA5AC077}"/>
              </a:ext>
            </a:extLst>
          </p:cNvPr>
          <p:cNvSpPr txBox="1"/>
          <p:nvPr/>
        </p:nvSpPr>
        <p:spPr>
          <a:xfrm>
            <a:off x="1265406" y="4646623"/>
            <a:ext cx="9525000" cy="369332"/>
          </a:xfrm>
          <a:prstGeom prst="rect">
            <a:avLst/>
          </a:prstGeom>
          <a:noFill/>
        </p:spPr>
        <p:txBody>
          <a:bodyPr wrap="square" rtlCol="0">
            <a:spAutoFit/>
          </a:bodyPr>
          <a:lstStyle/>
          <a:p>
            <a:r>
              <a:rPr lang="en-US" dirty="0"/>
              <a:t>Testing Output: </a:t>
            </a:r>
            <a:r>
              <a:rPr lang="en-US" sz="1600" dirty="0"/>
              <a:t>17s 7ms/step - loss: 0.6400 - accuracy: 0.6451</a:t>
            </a:r>
            <a:endParaRPr lang="tr-TR" dirty="0"/>
          </a:p>
        </p:txBody>
      </p:sp>
      <p:pic>
        <p:nvPicPr>
          <p:cNvPr id="6" name="Resim 5">
            <a:extLst>
              <a:ext uri="{FF2B5EF4-FFF2-40B4-BE49-F238E27FC236}">
                <a16:creationId xmlns:a16="http://schemas.microsoft.com/office/drawing/2014/main" id="{464DE82F-7E66-4BEF-B446-ADEEB3146400}"/>
              </a:ext>
            </a:extLst>
          </p:cNvPr>
          <p:cNvPicPr>
            <a:picLocks noChangeAspect="1"/>
          </p:cNvPicPr>
          <p:nvPr/>
        </p:nvPicPr>
        <p:blipFill>
          <a:blip r:embed="rId2"/>
          <a:stretch>
            <a:fillRect/>
          </a:stretch>
        </p:blipFill>
        <p:spPr>
          <a:xfrm>
            <a:off x="2256006" y="1893020"/>
            <a:ext cx="7543800" cy="1714500"/>
          </a:xfrm>
          <a:prstGeom prst="rect">
            <a:avLst/>
          </a:prstGeom>
        </p:spPr>
      </p:pic>
    </p:spTree>
    <p:extLst>
      <p:ext uri="{BB962C8B-B14F-4D97-AF65-F5344CB8AC3E}">
        <p14:creationId xmlns:p14="http://schemas.microsoft.com/office/powerpoint/2010/main" val="235235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73C13-52EF-4262-A39B-95922F33A392}"/>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Outputs with Mixed Inputs – LSTM, 2</a:t>
            </a:r>
            <a:r>
              <a:rPr lang="en-US" sz="3600" b="1" baseline="30000" dirty="0">
                <a:latin typeface="Calibri" panose="020F0502020204030204" pitchFamily="34" charset="0"/>
                <a:cs typeface="Calibri" panose="020F0502020204030204" pitchFamily="34" charset="0"/>
              </a:rPr>
              <a:t>nd</a:t>
            </a:r>
            <a:r>
              <a:rPr lang="en-US" sz="3600" b="1" dirty="0">
                <a:latin typeface="Calibri" panose="020F0502020204030204" pitchFamily="34" charset="0"/>
                <a:cs typeface="Calibri" panose="020F0502020204030204" pitchFamily="34" charset="0"/>
              </a:rPr>
              <a:t> Approach</a:t>
            </a:r>
            <a:endParaRPr lang="tr-TR" sz="3600" dirty="0"/>
          </a:p>
        </p:txBody>
      </p:sp>
      <p:sp>
        <p:nvSpPr>
          <p:cNvPr id="10" name="Metin kutusu 9">
            <a:extLst>
              <a:ext uri="{FF2B5EF4-FFF2-40B4-BE49-F238E27FC236}">
                <a16:creationId xmlns:a16="http://schemas.microsoft.com/office/drawing/2014/main" id="{D6110D14-7812-468C-A35C-88D2364F1ED2}"/>
              </a:ext>
            </a:extLst>
          </p:cNvPr>
          <p:cNvSpPr txBox="1"/>
          <p:nvPr/>
        </p:nvSpPr>
        <p:spPr>
          <a:xfrm>
            <a:off x="1265406" y="4241260"/>
            <a:ext cx="9525000" cy="369332"/>
          </a:xfrm>
          <a:prstGeom prst="rect">
            <a:avLst/>
          </a:prstGeom>
          <a:noFill/>
        </p:spPr>
        <p:txBody>
          <a:bodyPr wrap="square" rtlCol="0">
            <a:spAutoFit/>
          </a:bodyPr>
          <a:lstStyle/>
          <a:p>
            <a:r>
              <a:rPr lang="en-US" dirty="0"/>
              <a:t>Training Output: </a:t>
            </a:r>
            <a:r>
              <a:rPr lang="en-US" sz="1600" dirty="0"/>
              <a:t>2201s 260ms/step - loss: 0.6044 - accuracy: 0.6625 - </a:t>
            </a:r>
            <a:r>
              <a:rPr lang="en-US" sz="1600" dirty="0" err="1"/>
              <a:t>val_loss</a:t>
            </a:r>
            <a:r>
              <a:rPr lang="en-US" sz="1600" dirty="0"/>
              <a:t>: 0.5771 - </a:t>
            </a:r>
            <a:r>
              <a:rPr lang="en-US" sz="1600" dirty="0" err="1"/>
              <a:t>val_accuracy</a:t>
            </a:r>
            <a:r>
              <a:rPr lang="en-US" sz="1600" dirty="0"/>
              <a:t>: 0.6803 </a:t>
            </a:r>
            <a:endParaRPr lang="tr-TR" dirty="0"/>
          </a:p>
        </p:txBody>
      </p:sp>
      <p:sp>
        <p:nvSpPr>
          <p:cNvPr id="12" name="Metin kutusu 11">
            <a:extLst>
              <a:ext uri="{FF2B5EF4-FFF2-40B4-BE49-F238E27FC236}">
                <a16:creationId xmlns:a16="http://schemas.microsoft.com/office/drawing/2014/main" id="{96BA06C6-6070-4495-A27A-04B5CA5AC077}"/>
              </a:ext>
            </a:extLst>
          </p:cNvPr>
          <p:cNvSpPr txBox="1"/>
          <p:nvPr/>
        </p:nvSpPr>
        <p:spPr>
          <a:xfrm>
            <a:off x="1265406" y="4646623"/>
            <a:ext cx="9525000" cy="369332"/>
          </a:xfrm>
          <a:prstGeom prst="rect">
            <a:avLst/>
          </a:prstGeom>
          <a:noFill/>
        </p:spPr>
        <p:txBody>
          <a:bodyPr wrap="square" rtlCol="0">
            <a:spAutoFit/>
          </a:bodyPr>
          <a:lstStyle/>
          <a:p>
            <a:r>
              <a:rPr lang="en-US" dirty="0"/>
              <a:t>Testing Output: </a:t>
            </a:r>
            <a:r>
              <a:rPr lang="en-US" sz="1600" dirty="0"/>
              <a:t>244s 104ms/step - loss: 0.6042 - accuracy: 0.6537</a:t>
            </a:r>
            <a:endParaRPr lang="tr-TR" dirty="0"/>
          </a:p>
        </p:txBody>
      </p:sp>
      <p:pic>
        <p:nvPicPr>
          <p:cNvPr id="6" name="Resim 5">
            <a:extLst>
              <a:ext uri="{FF2B5EF4-FFF2-40B4-BE49-F238E27FC236}">
                <a16:creationId xmlns:a16="http://schemas.microsoft.com/office/drawing/2014/main" id="{B068F1B4-2C1D-42B9-A15E-192FD120577B}"/>
              </a:ext>
            </a:extLst>
          </p:cNvPr>
          <p:cNvPicPr>
            <a:picLocks noChangeAspect="1"/>
          </p:cNvPicPr>
          <p:nvPr/>
        </p:nvPicPr>
        <p:blipFill>
          <a:blip r:embed="rId2"/>
          <a:stretch>
            <a:fillRect/>
          </a:stretch>
        </p:blipFill>
        <p:spPr>
          <a:xfrm>
            <a:off x="2837031" y="2046233"/>
            <a:ext cx="6381750" cy="1876425"/>
          </a:xfrm>
          <a:prstGeom prst="rect">
            <a:avLst/>
          </a:prstGeom>
        </p:spPr>
      </p:pic>
    </p:spTree>
    <p:extLst>
      <p:ext uri="{BB962C8B-B14F-4D97-AF65-F5344CB8AC3E}">
        <p14:creationId xmlns:p14="http://schemas.microsoft.com/office/powerpoint/2010/main" val="116239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CA4F08-910F-42C0-B264-5755473BBF81}"/>
              </a:ext>
            </a:extLst>
          </p:cNvPr>
          <p:cNvSpPr>
            <a:spLocks noGrp="1"/>
          </p:cNvSpPr>
          <p:nvPr>
            <p:ph type="title"/>
          </p:nvPr>
        </p:nvSpPr>
        <p:spPr/>
        <p:txBody>
          <a:bodyPr/>
          <a:lstStyle/>
          <a:p>
            <a:r>
              <a:rPr lang="en-US" b="1" dirty="0">
                <a:latin typeface="+mn-lt"/>
              </a:rPr>
              <a:t>Conclusion</a:t>
            </a:r>
            <a:endParaRPr lang="tr-TR" b="1" dirty="0">
              <a:latin typeface="+mn-lt"/>
            </a:endParaRPr>
          </a:p>
        </p:txBody>
      </p:sp>
      <p:sp>
        <p:nvSpPr>
          <p:cNvPr id="3" name="İçerik Yer Tutucusu 2">
            <a:extLst>
              <a:ext uri="{FF2B5EF4-FFF2-40B4-BE49-F238E27FC236}">
                <a16:creationId xmlns:a16="http://schemas.microsoft.com/office/drawing/2014/main" id="{84DE60E8-30B4-4734-88E0-DB82479B1D56}"/>
              </a:ext>
            </a:extLst>
          </p:cNvPr>
          <p:cNvSpPr>
            <a:spLocks noGrp="1"/>
          </p:cNvSpPr>
          <p:nvPr>
            <p:ph idx="1"/>
          </p:nvPr>
        </p:nvSpPr>
        <p:spPr/>
        <p:txBody>
          <a:bodyPr/>
          <a:lstStyle/>
          <a:p>
            <a:r>
              <a:rPr lang="en-US" dirty="0"/>
              <a:t>For first approach, we have very close accuracy values, but LSTM takes too much time.</a:t>
            </a:r>
          </a:p>
          <a:p>
            <a:r>
              <a:rPr lang="en-US" dirty="0"/>
              <a:t>In second approach, we have better accuracy with LSTM, but it takes too much time here also.</a:t>
            </a:r>
          </a:p>
          <a:p>
            <a:endParaRPr lang="en-US" dirty="0"/>
          </a:p>
          <a:p>
            <a:r>
              <a:rPr lang="en-US" dirty="0"/>
              <a:t>Second approach(mixed inputs) improves our accuracy for both CNN, LSTM. And there is almost no time difference between two approaches.</a:t>
            </a:r>
          </a:p>
          <a:p>
            <a:endParaRPr lang="en-US" dirty="0"/>
          </a:p>
          <a:p>
            <a:r>
              <a:rPr lang="en-US" dirty="0"/>
              <a:t>And, I think we have achieved something here, because probability of predicting right in binary prediction is 0.5 but we get 0.65 accuracy.</a:t>
            </a:r>
            <a:endParaRPr lang="tr-TR" dirty="0"/>
          </a:p>
        </p:txBody>
      </p:sp>
    </p:spTree>
    <p:extLst>
      <p:ext uri="{BB962C8B-B14F-4D97-AF65-F5344CB8AC3E}">
        <p14:creationId xmlns:p14="http://schemas.microsoft.com/office/powerpoint/2010/main" val="11616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7F08-8C58-48A9-9D4E-F4467AF4FACA}"/>
              </a:ext>
            </a:extLst>
          </p:cNvPr>
          <p:cNvSpPr>
            <a:spLocks noGrp="1"/>
          </p:cNvSpPr>
          <p:nvPr>
            <p:ph type="title"/>
          </p:nvPr>
        </p:nvSpPr>
        <p:spPr>
          <a:xfrm>
            <a:off x="1066800" y="2703621"/>
            <a:ext cx="10058400" cy="1450757"/>
          </a:xfrm>
        </p:spPr>
        <p:txBody>
          <a:bodyPr>
            <a:normAutofit/>
          </a:bodyPr>
          <a:lstStyle/>
          <a:p>
            <a:pPr algn="ctr"/>
            <a:r>
              <a:rPr lang="en-US" sz="9000" b="1" dirty="0">
                <a:effectLst/>
                <a:latin typeface="Calibri" panose="020F0502020204030204" pitchFamily="34" charset="0"/>
                <a:ea typeface="Calibri" panose="020F0502020204030204" pitchFamily="34" charset="0"/>
                <a:cs typeface="Calibri" panose="020F0502020204030204" pitchFamily="34" charset="0"/>
              </a:rPr>
              <a:t>Regression</a:t>
            </a:r>
            <a:endParaRPr lang="en-US" sz="9000" dirty="0"/>
          </a:p>
        </p:txBody>
      </p:sp>
    </p:spTree>
    <p:extLst>
      <p:ext uri="{BB962C8B-B14F-4D97-AF65-F5344CB8AC3E}">
        <p14:creationId xmlns:p14="http://schemas.microsoft.com/office/powerpoint/2010/main" val="258516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4039-C30A-4B6D-99AE-872E8CCF37D6}"/>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Approaches/ Preprocessing</a:t>
            </a:r>
            <a:endParaRPr lang="en-US" sz="4000" dirty="0"/>
          </a:p>
        </p:txBody>
      </p:sp>
      <p:sp>
        <p:nvSpPr>
          <p:cNvPr id="3" name="Content Placeholder 2">
            <a:extLst>
              <a:ext uri="{FF2B5EF4-FFF2-40B4-BE49-F238E27FC236}">
                <a16:creationId xmlns:a16="http://schemas.microsoft.com/office/drawing/2014/main" id="{3D6BBBC2-8BE3-4641-BE04-6D3D2B282E0B}"/>
              </a:ext>
            </a:extLst>
          </p:cNvPr>
          <p:cNvSpPr>
            <a:spLocks noGrp="1"/>
          </p:cNvSpPr>
          <p:nvPr>
            <p:ph idx="1"/>
          </p:nvPr>
        </p:nvSpPr>
        <p:spPr/>
        <p:txBody>
          <a:bodyPr>
            <a:normAutofit/>
          </a:bodyPr>
          <a:lstStyle/>
          <a:p>
            <a:pPr marL="0" indent="0">
              <a:buNone/>
            </a:pPr>
            <a:r>
              <a:rPr lang="en-US" sz="2400" dirty="0"/>
              <a:t> We use our second approach here.</a:t>
            </a:r>
          </a:p>
          <a:p>
            <a:pPr marL="0" indent="0">
              <a:buNone/>
            </a:pPr>
            <a:r>
              <a:rPr lang="en-US" sz="2200" dirty="0"/>
              <a:t>We use MLP(ML Perceptron) for numerical, nominal attributes; </a:t>
            </a:r>
            <a:r>
              <a:rPr lang="en-US" sz="2200" dirty="0" err="1"/>
              <a:t>main_category</a:t>
            </a:r>
            <a:r>
              <a:rPr lang="en-US" sz="2200" dirty="0"/>
              <a:t>, country, </a:t>
            </a:r>
            <a:r>
              <a:rPr lang="en-US" sz="2200" dirty="0" err="1"/>
              <a:t>usd_goal_real</a:t>
            </a:r>
            <a:r>
              <a:rPr lang="en-US" sz="2200" dirty="0"/>
              <a:t>. We normalize numeric attributes, and encoding nominal, categorical attributes.</a:t>
            </a:r>
          </a:p>
          <a:p>
            <a:pPr marL="0" indent="0">
              <a:buNone/>
            </a:pPr>
            <a:r>
              <a:rPr lang="en-US" sz="2200" dirty="0"/>
              <a:t>We use CNN, LSTM for text attribute.</a:t>
            </a:r>
          </a:p>
          <a:p>
            <a:pPr marL="0" indent="0">
              <a:buNone/>
            </a:pPr>
            <a:r>
              <a:rPr lang="en-US" sz="2200" dirty="0"/>
              <a:t>And then we combine this two model. </a:t>
            </a:r>
          </a:p>
        </p:txBody>
      </p:sp>
    </p:spTree>
    <p:extLst>
      <p:ext uri="{BB962C8B-B14F-4D97-AF65-F5344CB8AC3E}">
        <p14:creationId xmlns:p14="http://schemas.microsoft.com/office/powerpoint/2010/main" val="994996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C760FD-B144-425D-9BD2-51B51FC03EE2}"/>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Preprocessing “Pledged” for Regression</a:t>
            </a:r>
            <a:endParaRPr lang="tr-TR" sz="4400" dirty="0"/>
          </a:p>
        </p:txBody>
      </p:sp>
      <p:sp>
        <p:nvSpPr>
          <p:cNvPr id="3" name="İçerik Yer Tutucusu 2">
            <a:extLst>
              <a:ext uri="{FF2B5EF4-FFF2-40B4-BE49-F238E27FC236}">
                <a16:creationId xmlns:a16="http://schemas.microsoft.com/office/drawing/2014/main" id="{42FC2CB7-8A1A-4577-BFCF-27D485FFAFBF}"/>
              </a:ext>
            </a:extLst>
          </p:cNvPr>
          <p:cNvSpPr>
            <a:spLocks noGrp="1"/>
          </p:cNvSpPr>
          <p:nvPr>
            <p:ph idx="1"/>
          </p:nvPr>
        </p:nvSpPr>
        <p:spPr/>
        <p:txBody>
          <a:bodyPr>
            <a:normAutofit/>
          </a:bodyPr>
          <a:lstStyle/>
          <a:p>
            <a:r>
              <a:rPr lang="en-US" sz="2400" dirty="0"/>
              <a:t>We change “pledged” values by dividing it into instance “goal”. </a:t>
            </a:r>
          </a:p>
          <a:p>
            <a:r>
              <a:rPr lang="en-US" sz="2400" dirty="0"/>
              <a:t>Then we have common logic for each instance.</a:t>
            </a:r>
          </a:p>
          <a:p>
            <a:r>
              <a:rPr lang="en-US" sz="2400" dirty="0"/>
              <a:t>We drop instances that is collect more money than its goal.</a:t>
            </a:r>
          </a:p>
          <a:p>
            <a:r>
              <a:rPr lang="en-US" sz="2400" dirty="0"/>
              <a:t>Then we have range between 0 and 1 for prediction.</a:t>
            </a:r>
            <a:endParaRPr lang="en-US" sz="1800" dirty="0"/>
          </a:p>
          <a:p>
            <a:r>
              <a:rPr lang="en-US" sz="2400" dirty="0"/>
              <a:t>There is 243441 instances left.</a:t>
            </a:r>
          </a:p>
          <a:p>
            <a:pPr marL="201168" lvl="1" indent="0">
              <a:buNone/>
            </a:pPr>
            <a:endParaRPr lang="en-US" sz="2400" dirty="0"/>
          </a:p>
        </p:txBody>
      </p:sp>
    </p:spTree>
    <p:extLst>
      <p:ext uri="{BB962C8B-B14F-4D97-AF65-F5344CB8AC3E}">
        <p14:creationId xmlns:p14="http://schemas.microsoft.com/office/powerpoint/2010/main" val="223269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73C13-52EF-4262-A39B-95922F33A392}"/>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Preprocessing Textual Data for Classification</a:t>
            </a:r>
            <a:endParaRPr lang="tr-TR" sz="4000" dirty="0"/>
          </a:p>
        </p:txBody>
      </p:sp>
      <p:sp>
        <p:nvSpPr>
          <p:cNvPr id="3" name="İçerik Yer Tutucusu 2">
            <a:extLst>
              <a:ext uri="{FF2B5EF4-FFF2-40B4-BE49-F238E27FC236}">
                <a16:creationId xmlns:a16="http://schemas.microsoft.com/office/drawing/2014/main" id="{29142CA9-AC0F-40A6-9CC5-0348800382DA}"/>
              </a:ext>
            </a:extLst>
          </p:cNvPr>
          <p:cNvSpPr>
            <a:spLocks noGrp="1"/>
          </p:cNvSpPr>
          <p:nvPr>
            <p:ph idx="1"/>
          </p:nvPr>
        </p:nvSpPr>
        <p:spPr/>
        <p:txBody>
          <a:bodyPr/>
          <a:lstStyle/>
          <a:p>
            <a:r>
              <a:rPr lang="en-US" dirty="0"/>
              <a:t>We use “</a:t>
            </a:r>
            <a:r>
              <a:rPr lang="tr-TR" b="0" i="0" dirty="0" err="1">
                <a:solidFill>
                  <a:srgbClr val="444444"/>
                </a:solidFill>
                <a:effectLst/>
                <a:latin typeface="Ashbury"/>
              </a:rPr>
              <a:t>GloVe</a:t>
            </a:r>
            <a:r>
              <a:rPr lang="en-US" dirty="0">
                <a:solidFill>
                  <a:srgbClr val="444444"/>
                </a:solidFill>
                <a:latin typeface="Ashbury"/>
              </a:rPr>
              <a:t>” as word embeddings. We use the </a:t>
            </a:r>
            <a:r>
              <a:rPr lang="en-US" dirty="0" err="1">
                <a:solidFill>
                  <a:srgbClr val="444444"/>
                </a:solidFill>
                <a:latin typeface="Ashbury"/>
              </a:rPr>
              <a:t>GloVe</a:t>
            </a:r>
            <a:r>
              <a:rPr lang="en-US" dirty="0">
                <a:solidFill>
                  <a:srgbClr val="444444"/>
                </a:solidFill>
                <a:latin typeface="Ashbury"/>
              </a:rPr>
              <a:t> vector with </a:t>
            </a:r>
            <a:r>
              <a:rPr lang="tr-TR" b="0" i="0" dirty="0">
                <a:solidFill>
                  <a:srgbClr val="444444"/>
                </a:solidFill>
                <a:effectLst/>
                <a:latin typeface="Ashbury"/>
              </a:rPr>
              <a:t>6B </a:t>
            </a:r>
            <a:r>
              <a:rPr lang="tr-TR" b="0" i="0" dirty="0" err="1">
                <a:solidFill>
                  <a:srgbClr val="444444"/>
                </a:solidFill>
                <a:effectLst/>
                <a:latin typeface="Ashbury"/>
              </a:rPr>
              <a:t>tokens</a:t>
            </a:r>
            <a:r>
              <a:rPr lang="en-US" dirty="0">
                <a:solidFill>
                  <a:srgbClr val="444444"/>
                </a:solidFill>
                <a:latin typeface="Ashbury"/>
              </a:rPr>
              <a:t> and 300 dimensions.</a:t>
            </a:r>
          </a:p>
          <a:p>
            <a:r>
              <a:rPr lang="en-US" dirty="0">
                <a:solidFill>
                  <a:srgbClr val="444444"/>
                </a:solidFill>
                <a:latin typeface="Ashbury"/>
              </a:rPr>
              <a:t>We have only one textual attribute named “name”.</a:t>
            </a:r>
          </a:p>
        </p:txBody>
      </p:sp>
    </p:spTree>
    <p:extLst>
      <p:ext uri="{BB962C8B-B14F-4D97-AF65-F5344CB8AC3E}">
        <p14:creationId xmlns:p14="http://schemas.microsoft.com/office/powerpoint/2010/main" val="27094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73C13-52EF-4262-A39B-95922F33A392}"/>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Outputs with Mixed Inputs – CNN, 2</a:t>
            </a:r>
            <a:r>
              <a:rPr lang="en-US" sz="4000" b="1" baseline="30000" dirty="0">
                <a:latin typeface="Calibri" panose="020F0502020204030204" pitchFamily="34" charset="0"/>
                <a:cs typeface="Calibri" panose="020F0502020204030204" pitchFamily="34" charset="0"/>
              </a:rPr>
              <a:t>nd</a:t>
            </a:r>
            <a:r>
              <a:rPr lang="en-US" sz="4000" b="1" dirty="0">
                <a:latin typeface="Calibri" panose="020F0502020204030204" pitchFamily="34" charset="0"/>
                <a:cs typeface="Calibri" panose="020F0502020204030204" pitchFamily="34" charset="0"/>
              </a:rPr>
              <a:t> Approach</a:t>
            </a:r>
            <a:endParaRPr lang="tr-TR" sz="4000" dirty="0"/>
          </a:p>
        </p:txBody>
      </p:sp>
      <p:sp>
        <p:nvSpPr>
          <p:cNvPr id="10" name="Metin kutusu 9">
            <a:extLst>
              <a:ext uri="{FF2B5EF4-FFF2-40B4-BE49-F238E27FC236}">
                <a16:creationId xmlns:a16="http://schemas.microsoft.com/office/drawing/2014/main" id="{D6110D14-7812-468C-A35C-88D2364F1ED2}"/>
              </a:ext>
            </a:extLst>
          </p:cNvPr>
          <p:cNvSpPr txBox="1"/>
          <p:nvPr/>
        </p:nvSpPr>
        <p:spPr>
          <a:xfrm>
            <a:off x="1265406" y="3557922"/>
            <a:ext cx="9525000" cy="615553"/>
          </a:xfrm>
          <a:prstGeom prst="rect">
            <a:avLst/>
          </a:prstGeom>
          <a:noFill/>
        </p:spPr>
        <p:txBody>
          <a:bodyPr wrap="square" rtlCol="0">
            <a:spAutoFit/>
          </a:bodyPr>
          <a:lstStyle/>
          <a:p>
            <a:r>
              <a:rPr lang="en-US" dirty="0"/>
              <a:t>Training Output: </a:t>
            </a:r>
            <a:r>
              <a:rPr lang="en-US" sz="1600" dirty="0"/>
              <a:t>113s 19ms/step - loss: 67703509.2663 - </a:t>
            </a:r>
            <a:r>
              <a:rPr lang="en-US" sz="1600" dirty="0" err="1"/>
              <a:t>mse</a:t>
            </a:r>
            <a:r>
              <a:rPr lang="en-US" sz="1600" dirty="0"/>
              <a:t>: 0.1153 - </a:t>
            </a:r>
            <a:r>
              <a:rPr lang="en-US" sz="1600" dirty="0" err="1"/>
              <a:t>mae</a:t>
            </a:r>
            <a:r>
              <a:rPr lang="en-US" sz="1600" dirty="0"/>
              <a:t>: 0.2868 - </a:t>
            </a:r>
            <a:r>
              <a:rPr lang="en-US" sz="1600" dirty="0" err="1"/>
              <a:t>mape</a:t>
            </a:r>
            <a:r>
              <a:rPr lang="en-US" sz="1600" dirty="0"/>
              <a:t>: 67703509.2663 - </a:t>
            </a:r>
            <a:r>
              <a:rPr lang="en-US" sz="1600" dirty="0" err="1"/>
              <a:t>val_loss</a:t>
            </a:r>
            <a:r>
              <a:rPr lang="en-US" sz="1600" dirty="0"/>
              <a:t>: 12869646.0000 - </a:t>
            </a:r>
            <a:r>
              <a:rPr lang="en-US" sz="1600" dirty="0" err="1"/>
              <a:t>val_mse</a:t>
            </a:r>
            <a:r>
              <a:rPr lang="en-US" sz="1600" dirty="0"/>
              <a:t>: 0.0546 - </a:t>
            </a:r>
            <a:r>
              <a:rPr lang="en-US" sz="1600" dirty="0" err="1"/>
              <a:t>val_mae</a:t>
            </a:r>
            <a:r>
              <a:rPr lang="en-US" sz="1600" dirty="0"/>
              <a:t>: 0.1337 - </a:t>
            </a:r>
            <a:r>
              <a:rPr lang="en-US" sz="1600" dirty="0" err="1"/>
              <a:t>val_mape</a:t>
            </a:r>
            <a:r>
              <a:rPr lang="en-US" sz="1600" dirty="0"/>
              <a:t>: 12869646.0000 </a:t>
            </a:r>
            <a:endParaRPr lang="tr-TR" dirty="0"/>
          </a:p>
        </p:txBody>
      </p:sp>
      <p:sp>
        <p:nvSpPr>
          <p:cNvPr id="12" name="Metin kutusu 11">
            <a:extLst>
              <a:ext uri="{FF2B5EF4-FFF2-40B4-BE49-F238E27FC236}">
                <a16:creationId xmlns:a16="http://schemas.microsoft.com/office/drawing/2014/main" id="{96BA06C6-6070-4495-A27A-04B5CA5AC077}"/>
              </a:ext>
            </a:extLst>
          </p:cNvPr>
          <p:cNvSpPr txBox="1"/>
          <p:nvPr/>
        </p:nvSpPr>
        <p:spPr>
          <a:xfrm>
            <a:off x="1265406" y="4327162"/>
            <a:ext cx="9525000" cy="1231106"/>
          </a:xfrm>
          <a:prstGeom prst="rect">
            <a:avLst/>
          </a:prstGeom>
          <a:noFill/>
        </p:spPr>
        <p:txBody>
          <a:bodyPr wrap="square" rtlCol="0">
            <a:spAutoFit/>
          </a:bodyPr>
          <a:lstStyle/>
          <a:p>
            <a:r>
              <a:rPr lang="en-US" dirty="0"/>
              <a:t>Testing Output: </a:t>
            </a:r>
          </a:p>
          <a:p>
            <a:r>
              <a:rPr lang="en-US" sz="1400" dirty="0"/>
              <a:t>predicted minimum: 0.0000000062358554,	predicted maximum: 0.3552994430065155,	predicted mean: 0.0559774860739708</a:t>
            </a:r>
          </a:p>
          <a:p>
            <a:r>
              <a:rPr lang="en-US" sz="1400" dirty="0"/>
              <a:t>test value minimum: 0.0000000000000000, test value maximum: 1.0000000000000000, test value mean: 0.1037705110751163</a:t>
            </a:r>
          </a:p>
          <a:p>
            <a:r>
              <a:rPr lang="en-US" sz="1400" dirty="0" err="1"/>
              <a:t>mse</a:t>
            </a:r>
            <a:r>
              <a:rPr lang="en-US" sz="1400" dirty="0"/>
              <a:t>: 0.23356446957152685</a:t>
            </a:r>
          </a:p>
          <a:p>
            <a:r>
              <a:rPr lang="en-US" sz="1400" dirty="0" err="1"/>
              <a:t>mae</a:t>
            </a:r>
            <a:r>
              <a:rPr lang="en-US" sz="1400" dirty="0"/>
              <a:t>: 0.1336586111550642</a:t>
            </a:r>
            <a:endParaRPr lang="tr-TR" sz="1600" dirty="0"/>
          </a:p>
        </p:txBody>
      </p:sp>
      <p:pic>
        <p:nvPicPr>
          <p:cNvPr id="6" name="İçerik Yer Tutucusu 5">
            <a:extLst>
              <a:ext uri="{FF2B5EF4-FFF2-40B4-BE49-F238E27FC236}">
                <a16:creationId xmlns:a16="http://schemas.microsoft.com/office/drawing/2014/main" id="{4257EFCC-C5C2-42E9-A18C-32905A4B24B7}"/>
              </a:ext>
            </a:extLst>
          </p:cNvPr>
          <p:cNvPicPr>
            <a:picLocks noGrp="1" noChangeAspect="1"/>
          </p:cNvPicPr>
          <p:nvPr>
            <p:ph idx="1"/>
          </p:nvPr>
        </p:nvPicPr>
        <p:blipFill>
          <a:blip r:embed="rId2"/>
          <a:stretch>
            <a:fillRect/>
          </a:stretch>
        </p:blipFill>
        <p:spPr>
          <a:xfrm>
            <a:off x="2359342" y="1814203"/>
            <a:ext cx="7534275" cy="1666875"/>
          </a:xfrm>
        </p:spPr>
      </p:pic>
    </p:spTree>
    <p:extLst>
      <p:ext uri="{BB962C8B-B14F-4D97-AF65-F5344CB8AC3E}">
        <p14:creationId xmlns:p14="http://schemas.microsoft.com/office/powerpoint/2010/main" val="23072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73C13-52EF-4262-A39B-95922F33A392}"/>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Outputs with Mixed Inputs – LSTM, 2</a:t>
            </a:r>
            <a:r>
              <a:rPr lang="en-US" sz="3600" b="1" baseline="30000" dirty="0">
                <a:latin typeface="Calibri" panose="020F0502020204030204" pitchFamily="34" charset="0"/>
                <a:cs typeface="Calibri" panose="020F0502020204030204" pitchFamily="34" charset="0"/>
              </a:rPr>
              <a:t>nd</a:t>
            </a:r>
            <a:r>
              <a:rPr lang="en-US" sz="3600" b="1" dirty="0">
                <a:latin typeface="Calibri" panose="020F0502020204030204" pitchFamily="34" charset="0"/>
                <a:cs typeface="Calibri" panose="020F0502020204030204" pitchFamily="34" charset="0"/>
              </a:rPr>
              <a:t> Approach</a:t>
            </a:r>
            <a:endParaRPr lang="tr-TR" sz="3600" dirty="0"/>
          </a:p>
        </p:txBody>
      </p:sp>
      <p:sp>
        <p:nvSpPr>
          <p:cNvPr id="10" name="Metin kutusu 9">
            <a:extLst>
              <a:ext uri="{FF2B5EF4-FFF2-40B4-BE49-F238E27FC236}">
                <a16:creationId xmlns:a16="http://schemas.microsoft.com/office/drawing/2014/main" id="{D6110D14-7812-468C-A35C-88D2364F1ED2}"/>
              </a:ext>
            </a:extLst>
          </p:cNvPr>
          <p:cNvSpPr txBox="1"/>
          <p:nvPr/>
        </p:nvSpPr>
        <p:spPr>
          <a:xfrm>
            <a:off x="1265406" y="3557922"/>
            <a:ext cx="9525000" cy="615553"/>
          </a:xfrm>
          <a:prstGeom prst="rect">
            <a:avLst/>
          </a:prstGeom>
          <a:noFill/>
        </p:spPr>
        <p:txBody>
          <a:bodyPr wrap="square" rtlCol="0">
            <a:spAutoFit/>
          </a:bodyPr>
          <a:lstStyle/>
          <a:p>
            <a:r>
              <a:rPr lang="en-US" dirty="0"/>
              <a:t>Training Output: </a:t>
            </a:r>
            <a:r>
              <a:rPr lang="en-US" sz="1600" dirty="0"/>
              <a:t>1616s 265ms/step - loss: 100437526.5635 - </a:t>
            </a:r>
            <a:r>
              <a:rPr lang="en-US" sz="1600" dirty="0" err="1"/>
              <a:t>mse</a:t>
            </a:r>
            <a:r>
              <a:rPr lang="en-US" sz="1600" dirty="0"/>
              <a:t>: 0.1770 - </a:t>
            </a:r>
            <a:r>
              <a:rPr lang="en-US" sz="1600" dirty="0" err="1"/>
              <a:t>mae</a:t>
            </a:r>
            <a:r>
              <a:rPr lang="en-US" sz="1600" dirty="0"/>
              <a:t>: 0.3990 - </a:t>
            </a:r>
            <a:r>
              <a:rPr lang="en-US" sz="1600" dirty="0" err="1"/>
              <a:t>mape</a:t>
            </a:r>
            <a:r>
              <a:rPr lang="en-US" sz="1600" dirty="0"/>
              <a:t>: 100437526.5635 - </a:t>
            </a:r>
            <a:r>
              <a:rPr lang="en-US" sz="1600" dirty="0" err="1"/>
              <a:t>val_loss</a:t>
            </a:r>
            <a:r>
              <a:rPr lang="en-US" sz="1600" dirty="0"/>
              <a:t>: 8727333.0000 - </a:t>
            </a:r>
            <a:r>
              <a:rPr lang="en-US" sz="1600" dirty="0" err="1"/>
              <a:t>val_mse</a:t>
            </a:r>
            <a:r>
              <a:rPr lang="en-US" sz="1600" dirty="0"/>
              <a:t>: 0.0407 - </a:t>
            </a:r>
            <a:r>
              <a:rPr lang="en-US" sz="1600" dirty="0" err="1"/>
              <a:t>val_mae</a:t>
            </a:r>
            <a:r>
              <a:rPr lang="en-US" sz="1600" dirty="0"/>
              <a:t>: 0.1041 - </a:t>
            </a:r>
            <a:r>
              <a:rPr lang="en-US" sz="1600" dirty="0" err="1"/>
              <a:t>val_mape</a:t>
            </a:r>
            <a:r>
              <a:rPr lang="en-US" sz="1600" dirty="0"/>
              <a:t>: 8727333.0000</a:t>
            </a:r>
            <a:endParaRPr lang="tr-TR" dirty="0"/>
          </a:p>
        </p:txBody>
      </p:sp>
      <p:sp>
        <p:nvSpPr>
          <p:cNvPr id="12" name="Metin kutusu 11">
            <a:extLst>
              <a:ext uri="{FF2B5EF4-FFF2-40B4-BE49-F238E27FC236}">
                <a16:creationId xmlns:a16="http://schemas.microsoft.com/office/drawing/2014/main" id="{96BA06C6-6070-4495-A27A-04B5CA5AC077}"/>
              </a:ext>
            </a:extLst>
          </p:cNvPr>
          <p:cNvSpPr txBox="1"/>
          <p:nvPr/>
        </p:nvSpPr>
        <p:spPr>
          <a:xfrm>
            <a:off x="1265406" y="4327162"/>
            <a:ext cx="9525000" cy="1446550"/>
          </a:xfrm>
          <a:prstGeom prst="rect">
            <a:avLst/>
          </a:prstGeom>
          <a:noFill/>
        </p:spPr>
        <p:txBody>
          <a:bodyPr wrap="square" rtlCol="0">
            <a:spAutoFit/>
          </a:bodyPr>
          <a:lstStyle/>
          <a:p>
            <a:r>
              <a:rPr lang="en-US" dirty="0"/>
              <a:t>Testing Output: </a:t>
            </a:r>
          </a:p>
          <a:p>
            <a:r>
              <a:rPr lang="en-US" sz="1400" dirty="0"/>
              <a:t>predicted minimum: 0.0353583097457886, predicted maximum: 0.0471842586994171, predicted mean: 0.0410560891032219</a:t>
            </a:r>
          </a:p>
          <a:p>
            <a:r>
              <a:rPr lang="en-US" sz="1400" dirty="0"/>
              <a:t>test value minimum: 0.0000000000000000, test value maximum: 1.0000000000000000, test value mean: 0.1037705110751163</a:t>
            </a:r>
          </a:p>
          <a:p>
            <a:endParaRPr lang="en-US" sz="1400" dirty="0"/>
          </a:p>
          <a:p>
            <a:r>
              <a:rPr lang="en-US" sz="1400" dirty="0" err="1"/>
              <a:t>mse</a:t>
            </a:r>
            <a:r>
              <a:rPr lang="en-US" sz="1400" dirty="0"/>
              <a:t>: 0.2017116543465942</a:t>
            </a:r>
          </a:p>
          <a:p>
            <a:r>
              <a:rPr lang="en-US" sz="1400" dirty="0" err="1"/>
              <a:t>mae</a:t>
            </a:r>
            <a:r>
              <a:rPr lang="en-US" sz="1400" dirty="0"/>
              <a:t>: 0.1041053031337072</a:t>
            </a:r>
            <a:endParaRPr lang="tr-TR" sz="1600" dirty="0"/>
          </a:p>
        </p:txBody>
      </p:sp>
      <p:pic>
        <p:nvPicPr>
          <p:cNvPr id="8" name="Resim 7">
            <a:extLst>
              <a:ext uri="{FF2B5EF4-FFF2-40B4-BE49-F238E27FC236}">
                <a16:creationId xmlns:a16="http://schemas.microsoft.com/office/drawing/2014/main" id="{80665E22-A0FD-452F-9EA1-E5239C4EA35C}"/>
              </a:ext>
            </a:extLst>
          </p:cNvPr>
          <p:cNvPicPr>
            <a:picLocks noChangeAspect="1"/>
          </p:cNvPicPr>
          <p:nvPr/>
        </p:nvPicPr>
        <p:blipFill>
          <a:blip r:embed="rId2"/>
          <a:stretch>
            <a:fillRect/>
          </a:stretch>
        </p:blipFill>
        <p:spPr>
          <a:xfrm>
            <a:off x="2903706" y="1891047"/>
            <a:ext cx="6248400" cy="1666875"/>
          </a:xfrm>
          <a:prstGeom prst="rect">
            <a:avLst/>
          </a:prstGeom>
        </p:spPr>
      </p:pic>
    </p:spTree>
    <p:extLst>
      <p:ext uri="{BB962C8B-B14F-4D97-AF65-F5344CB8AC3E}">
        <p14:creationId xmlns:p14="http://schemas.microsoft.com/office/powerpoint/2010/main" val="330459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4039-C30A-4B6D-99AE-872E8CCF37D6}"/>
              </a:ext>
            </a:extLst>
          </p:cNvPr>
          <p:cNvSpPr>
            <a:spLocks noGrp="1"/>
          </p:cNvSpPr>
          <p:nvPr>
            <p:ph type="title"/>
          </p:nvPr>
        </p:nvSpPr>
        <p:spPr/>
        <p:txBody>
          <a:bodyPr>
            <a:normAutofit/>
          </a:bodyPr>
          <a:lstStyle/>
          <a:p>
            <a:r>
              <a:rPr lang="tr-TR" sz="4000" b="1" dirty="0" err="1">
                <a:effectLst/>
                <a:latin typeface="Calibri" panose="020F0502020204030204" pitchFamily="34" charset="0"/>
                <a:ea typeface="Calibri" panose="020F0502020204030204" pitchFamily="34" charset="0"/>
                <a:cs typeface="Calibri" panose="020F0502020204030204" pitchFamily="34" charset="0"/>
              </a:rPr>
              <a:t>Dataset</a:t>
            </a:r>
            <a:r>
              <a:rPr lang="tr-TR" sz="4000" b="1" dirty="0">
                <a:effectLst/>
                <a:latin typeface="Calibri" panose="020F0502020204030204" pitchFamily="34" charset="0"/>
                <a:ea typeface="Calibri" panose="020F0502020204030204" pitchFamily="34" charset="0"/>
                <a:cs typeface="Calibri" panose="020F0502020204030204" pitchFamily="34" charset="0"/>
              </a:rPr>
              <a:t> </a:t>
            </a:r>
            <a:r>
              <a:rPr lang="tr-TR" sz="4000" b="1" dirty="0" err="1">
                <a:effectLst/>
                <a:latin typeface="Calibri" panose="020F0502020204030204" pitchFamily="34" charset="0"/>
                <a:ea typeface="Calibri" panose="020F0502020204030204" pitchFamily="34" charset="0"/>
                <a:cs typeface="Calibri" panose="020F0502020204030204" pitchFamily="34" charset="0"/>
              </a:rPr>
              <a:t>Selection</a:t>
            </a:r>
            <a:endParaRPr lang="en-US" sz="4000" dirty="0"/>
          </a:p>
        </p:txBody>
      </p:sp>
      <p:sp>
        <p:nvSpPr>
          <p:cNvPr id="3" name="Content Placeholder 2">
            <a:extLst>
              <a:ext uri="{FF2B5EF4-FFF2-40B4-BE49-F238E27FC236}">
                <a16:creationId xmlns:a16="http://schemas.microsoft.com/office/drawing/2014/main" id="{3D6BBBC2-8BE3-4641-BE04-6D3D2B282E0B}"/>
              </a:ext>
            </a:extLst>
          </p:cNvPr>
          <p:cNvSpPr>
            <a:spLocks noGrp="1"/>
          </p:cNvSpPr>
          <p:nvPr>
            <p:ph idx="1"/>
          </p:nvPr>
        </p:nvSpPr>
        <p:spPr/>
        <p:txBody>
          <a:bodyPr>
            <a:normAutofit/>
          </a:bodyPr>
          <a:lstStyle/>
          <a:p>
            <a:pPr marL="0" indent="0">
              <a:buNone/>
            </a:pPr>
            <a:r>
              <a:rPr lang="en-US" sz="2400" dirty="0">
                <a:latin typeface="Calibri" panose="020F0502020204030204" pitchFamily="34" charset="0"/>
              </a:rPr>
              <a:t>There is different options for dataset.</a:t>
            </a:r>
          </a:p>
          <a:p>
            <a:pPr marL="0" indent="0">
              <a:buNone/>
            </a:pPr>
            <a:r>
              <a:rPr lang="en-US" sz="2400" dirty="0">
                <a:latin typeface="Calibri" panose="020F0502020204030204" pitchFamily="34" charset="0"/>
              </a:rPr>
              <a:t>We chose the dataset from following link:</a:t>
            </a:r>
          </a:p>
          <a:p>
            <a:pPr marL="0" indent="0">
              <a:buNone/>
            </a:pPr>
            <a:r>
              <a:rPr lang="en-US" sz="2400" dirty="0"/>
              <a:t>	</a:t>
            </a:r>
            <a:r>
              <a:rPr lang="en-US" sz="2400" dirty="0">
                <a:hlinkClick r:id="rId2"/>
              </a:rPr>
              <a:t>https://www.kaggle.com/kemical/kickstarter-projects</a:t>
            </a:r>
            <a:endParaRPr lang="en-US" sz="2400" dirty="0"/>
          </a:p>
          <a:p>
            <a:pPr marL="0" indent="0">
              <a:buNone/>
            </a:pPr>
            <a:endParaRPr lang="en-US" sz="2400" dirty="0"/>
          </a:p>
          <a:p>
            <a:pPr marL="0" indent="0">
              <a:buNone/>
            </a:pPr>
            <a:r>
              <a:rPr lang="en-US" sz="2400" dirty="0"/>
              <a:t>There is two different .csv file here.</a:t>
            </a:r>
          </a:p>
          <a:p>
            <a:pPr marL="0" indent="0">
              <a:buNone/>
            </a:pPr>
            <a:r>
              <a:rPr lang="en-US" sz="2400" dirty="0"/>
              <a:t>We chose the .csv file named:</a:t>
            </a:r>
          </a:p>
          <a:p>
            <a:pPr marL="0" indent="0">
              <a:buNone/>
            </a:pPr>
            <a:r>
              <a:rPr lang="en-US" sz="2400" dirty="0"/>
              <a:t>	</a:t>
            </a:r>
            <a:r>
              <a:rPr lang="tr-TR" sz="2400" b="0" i="0" dirty="0">
                <a:solidFill>
                  <a:srgbClr val="008ABC"/>
                </a:solidFill>
                <a:effectLst/>
              </a:rPr>
              <a:t>ks-projects-201801.csv</a:t>
            </a:r>
            <a:endParaRPr lang="en-US" sz="2400" b="0" i="0" dirty="0">
              <a:solidFill>
                <a:srgbClr val="008ABC"/>
              </a:solidFill>
              <a:effectLst/>
            </a:endParaRPr>
          </a:p>
          <a:p>
            <a:pPr marL="0" indent="0">
              <a:buNone/>
            </a:pPr>
            <a:endParaRPr lang="en-US" sz="2400" dirty="0"/>
          </a:p>
        </p:txBody>
      </p:sp>
    </p:spTree>
    <p:extLst>
      <p:ext uri="{BB962C8B-B14F-4D97-AF65-F5344CB8AC3E}">
        <p14:creationId xmlns:p14="http://schemas.microsoft.com/office/powerpoint/2010/main" val="596351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CA4F08-910F-42C0-B264-5755473BBF81}"/>
              </a:ext>
            </a:extLst>
          </p:cNvPr>
          <p:cNvSpPr>
            <a:spLocks noGrp="1"/>
          </p:cNvSpPr>
          <p:nvPr>
            <p:ph type="title"/>
          </p:nvPr>
        </p:nvSpPr>
        <p:spPr/>
        <p:txBody>
          <a:bodyPr/>
          <a:lstStyle/>
          <a:p>
            <a:r>
              <a:rPr lang="en-US" b="1" dirty="0">
                <a:latin typeface="+mn-lt"/>
              </a:rPr>
              <a:t>Conclusion</a:t>
            </a:r>
            <a:endParaRPr lang="tr-TR" b="1" dirty="0">
              <a:latin typeface="+mn-lt"/>
            </a:endParaRPr>
          </a:p>
        </p:txBody>
      </p:sp>
      <p:sp>
        <p:nvSpPr>
          <p:cNvPr id="3" name="İçerik Yer Tutucusu 2">
            <a:extLst>
              <a:ext uri="{FF2B5EF4-FFF2-40B4-BE49-F238E27FC236}">
                <a16:creationId xmlns:a16="http://schemas.microsoft.com/office/drawing/2014/main" id="{84DE60E8-30B4-4734-88E0-DB82479B1D56}"/>
              </a:ext>
            </a:extLst>
          </p:cNvPr>
          <p:cNvSpPr>
            <a:spLocks noGrp="1"/>
          </p:cNvSpPr>
          <p:nvPr>
            <p:ph idx="1"/>
          </p:nvPr>
        </p:nvSpPr>
        <p:spPr/>
        <p:txBody>
          <a:bodyPr/>
          <a:lstStyle/>
          <a:p>
            <a:r>
              <a:rPr lang="en-US" dirty="0"/>
              <a:t>In regression, we have good mean squared error and mean absolute error, but I think we couldn't find a good approach. We have too much loss. And also, maybe just using the instances that collected money between 0 and its goal is not a good approach. And we use sigmoid as an activation function because our values between 0 and 1, but in regression most of the time linear function is used. We didn’t use linear function because when we used it, we get some negative result and collected money can’t be negative.</a:t>
            </a:r>
          </a:p>
          <a:p>
            <a:pPr marL="0" indent="0">
              <a:buNone/>
            </a:pPr>
            <a:r>
              <a:rPr lang="en-US" dirty="0"/>
              <a:t> Most of the instances can’t reached their goals. Therefore, our model never predicted 1 which     means pledged money equals campaign goals. This is also one of our model disadvantages.</a:t>
            </a:r>
          </a:p>
          <a:p>
            <a:pPr marL="0" indent="0">
              <a:buNone/>
            </a:pPr>
            <a:endParaRPr lang="en-US" dirty="0"/>
          </a:p>
          <a:p>
            <a:pPr marL="0" indent="0">
              <a:buNone/>
            </a:pPr>
            <a:r>
              <a:rPr lang="en-US" dirty="0"/>
              <a:t>**All the references cited in code…</a:t>
            </a:r>
            <a:endParaRPr lang="tr-TR" dirty="0"/>
          </a:p>
        </p:txBody>
      </p:sp>
    </p:spTree>
    <p:extLst>
      <p:ext uri="{BB962C8B-B14F-4D97-AF65-F5344CB8AC3E}">
        <p14:creationId xmlns:p14="http://schemas.microsoft.com/office/powerpoint/2010/main" val="144308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4039-C30A-4B6D-99AE-872E8CCF37D6}"/>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Dataset Description</a:t>
            </a:r>
            <a:endParaRPr lang="en-US" sz="4000" dirty="0"/>
          </a:p>
        </p:txBody>
      </p:sp>
      <p:sp>
        <p:nvSpPr>
          <p:cNvPr id="3" name="Content Placeholder 2">
            <a:extLst>
              <a:ext uri="{FF2B5EF4-FFF2-40B4-BE49-F238E27FC236}">
                <a16:creationId xmlns:a16="http://schemas.microsoft.com/office/drawing/2014/main" id="{3D6BBBC2-8BE3-4641-BE04-6D3D2B282E0B}"/>
              </a:ext>
            </a:extLst>
          </p:cNvPr>
          <p:cNvSpPr>
            <a:spLocks noGrp="1"/>
          </p:cNvSpPr>
          <p:nvPr>
            <p:ph idx="1"/>
          </p:nvPr>
        </p:nvSpPr>
        <p:spPr/>
        <p:txBody>
          <a:bodyPr>
            <a:normAutofit/>
          </a:bodyPr>
          <a:lstStyle/>
          <a:p>
            <a:pPr>
              <a:buFont typeface="Arial" panose="020B0604020202020204" pitchFamily="34" charset="0"/>
              <a:buChar char="•"/>
            </a:pPr>
            <a:r>
              <a:rPr lang="en-US" sz="2400" dirty="0"/>
              <a:t>378661 instance</a:t>
            </a:r>
          </a:p>
          <a:p>
            <a:pPr>
              <a:buFont typeface="Arial" panose="020B0604020202020204" pitchFamily="34" charset="0"/>
              <a:buChar char="•"/>
            </a:pPr>
            <a:r>
              <a:rPr lang="en-US" sz="2400" dirty="0"/>
              <a:t>15 attribute:</a:t>
            </a:r>
          </a:p>
          <a:p>
            <a:pPr lvl="1">
              <a:buFont typeface="Arial" panose="020B0604020202020204" pitchFamily="34" charset="0"/>
              <a:buChar char="•"/>
            </a:pPr>
            <a:r>
              <a:rPr lang="en-US" sz="2400" dirty="0"/>
              <a:t>state attribute for predict if a project/campaign will be </a:t>
            </a:r>
          </a:p>
          <a:p>
            <a:pPr marL="201168" lvl="1" indent="0">
              <a:buNone/>
            </a:pPr>
            <a:r>
              <a:rPr lang="en-US" sz="2400" dirty="0"/>
              <a:t>successful or not, classification</a:t>
            </a:r>
          </a:p>
          <a:p>
            <a:pPr lvl="1">
              <a:buFont typeface="Arial" panose="020B0604020202020204" pitchFamily="34" charset="0"/>
              <a:buChar char="•"/>
            </a:pPr>
            <a:r>
              <a:rPr lang="en-US" sz="2400" dirty="0"/>
              <a:t> pledged attribute for </a:t>
            </a:r>
            <a:r>
              <a:rPr lang="en-US" sz="2400" b="0" i="0" dirty="0">
                <a:solidFill>
                  <a:srgbClr val="3C4043"/>
                </a:solidFill>
                <a:effectLst/>
              </a:rPr>
              <a:t>predict the </a:t>
            </a:r>
          </a:p>
          <a:p>
            <a:pPr marL="201168" lvl="1" indent="0">
              <a:buNone/>
            </a:pPr>
            <a:r>
              <a:rPr lang="en-US" sz="2400" b="0" i="0" dirty="0">
                <a:solidFill>
                  <a:srgbClr val="3C4043"/>
                </a:solidFill>
                <a:effectLst/>
              </a:rPr>
              <a:t>amount of money collected, regression</a:t>
            </a:r>
            <a:endParaRPr lang="en-US" sz="2400" dirty="0"/>
          </a:p>
        </p:txBody>
      </p:sp>
      <p:pic>
        <p:nvPicPr>
          <p:cNvPr id="6" name="Resim 5">
            <a:extLst>
              <a:ext uri="{FF2B5EF4-FFF2-40B4-BE49-F238E27FC236}">
                <a16:creationId xmlns:a16="http://schemas.microsoft.com/office/drawing/2014/main" id="{C9EEEB05-0F3D-42E7-8A32-01F4DEFE1A1C}"/>
              </a:ext>
            </a:extLst>
          </p:cNvPr>
          <p:cNvPicPr>
            <a:picLocks noChangeAspect="1"/>
          </p:cNvPicPr>
          <p:nvPr/>
        </p:nvPicPr>
        <p:blipFill>
          <a:blip r:embed="rId2"/>
          <a:stretch>
            <a:fillRect/>
          </a:stretch>
        </p:blipFill>
        <p:spPr>
          <a:xfrm>
            <a:off x="8542020" y="1845734"/>
            <a:ext cx="2552700" cy="3228975"/>
          </a:xfrm>
          <a:prstGeom prst="rect">
            <a:avLst/>
          </a:prstGeom>
        </p:spPr>
      </p:pic>
    </p:spTree>
    <p:extLst>
      <p:ext uri="{BB962C8B-B14F-4D97-AF65-F5344CB8AC3E}">
        <p14:creationId xmlns:p14="http://schemas.microsoft.com/office/powerpoint/2010/main" val="357665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7F08-8C58-48A9-9D4E-F4467AF4FACA}"/>
              </a:ext>
            </a:extLst>
          </p:cNvPr>
          <p:cNvSpPr>
            <a:spLocks noGrp="1"/>
          </p:cNvSpPr>
          <p:nvPr>
            <p:ph type="title"/>
          </p:nvPr>
        </p:nvSpPr>
        <p:spPr>
          <a:xfrm>
            <a:off x="1066800" y="2703621"/>
            <a:ext cx="10058400" cy="1450757"/>
          </a:xfrm>
        </p:spPr>
        <p:txBody>
          <a:bodyPr>
            <a:normAutofit/>
          </a:bodyPr>
          <a:lstStyle/>
          <a:p>
            <a:pPr algn="ctr"/>
            <a:r>
              <a:rPr lang="en-US" sz="9000" b="1" dirty="0">
                <a:effectLst/>
                <a:latin typeface="Calibri" panose="020F0502020204030204" pitchFamily="34" charset="0"/>
                <a:ea typeface="Calibri" panose="020F0502020204030204" pitchFamily="34" charset="0"/>
                <a:cs typeface="Calibri" panose="020F0502020204030204" pitchFamily="34" charset="0"/>
              </a:rPr>
              <a:t>Classification</a:t>
            </a:r>
            <a:endParaRPr lang="en-US" sz="9000" dirty="0"/>
          </a:p>
        </p:txBody>
      </p:sp>
    </p:spTree>
    <p:extLst>
      <p:ext uri="{BB962C8B-B14F-4D97-AF65-F5344CB8AC3E}">
        <p14:creationId xmlns:p14="http://schemas.microsoft.com/office/powerpoint/2010/main" val="85670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4039-C30A-4B6D-99AE-872E8CCF37D6}"/>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Approaches/ Preprocessing</a:t>
            </a:r>
            <a:endParaRPr lang="en-US" sz="4000" dirty="0"/>
          </a:p>
        </p:txBody>
      </p:sp>
      <p:sp>
        <p:nvSpPr>
          <p:cNvPr id="3" name="Content Placeholder 2">
            <a:extLst>
              <a:ext uri="{FF2B5EF4-FFF2-40B4-BE49-F238E27FC236}">
                <a16:creationId xmlns:a16="http://schemas.microsoft.com/office/drawing/2014/main" id="{3D6BBBC2-8BE3-4641-BE04-6D3D2B282E0B}"/>
              </a:ext>
            </a:extLst>
          </p:cNvPr>
          <p:cNvSpPr>
            <a:spLocks noGrp="1"/>
          </p:cNvSpPr>
          <p:nvPr>
            <p:ph idx="1"/>
          </p:nvPr>
        </p:nvSpPr>
        <p:spPr/>
        <p:txBody>
          <a:bodyPr>
            <a:normAutofit/>
          </a:bodyPr>
          <a:lstStyle/>
          <a:p>
            <a:pPr marL="0" indent="0">
              <a:buNone/>
            </a:pPr>
            <a:r>
              <a:rPr lang="en-US" sz="2400" dirty="0"/>
              <a:t> We build 2 different approach.</a:t>
            </a:r>
          </a:p>
          <a:p>
            <a:pPr lvl="1">
              <a:buFont typeface="Arial" panose="020B0604020202020204" pitchFamily="34" charset="0"/>
              <a:buChar char="•"/>
            </a:pPr>
            <a:r>
              <a:rPr lang="en-US" sz="2200" dirty="0"/>
              <a:t>1</a:t>
            </a:r>
            <a:r>
              <a:rPr lang="en-US" sz="2200" baseline="30000" dirty="0"/>
              <a:t>st</a:t>
            </a:r>
            <a:r>
              <a:rPr lang="en-US" sz="2200" dirty="0"/>
              <a:t> one with only text attribute “name”, CNN, LSTM.</a:t>
            </a:r>
          </a:p>
          <a:p>
            <a:pPr lvl="1">
              <a:buFont typeface="Arial" panose="020B0604020202020204" pitchFamily="34" charset="0"/>
              <a:buChar char="•"/>
            </a:pPr>
            <a:r>
              <a:rPr lang="en-US" sz="2200" dirty="0"/>
              <a:t>2</a:t>
            </a:r>
            <a:r>
              <a:rPr lang="en-US" sz="2200" baseline="30000" dirty="0"/>
              <a:t>nd</a:t>
            </a:r>
            <a:r>
              <a:rPr lang="en-US" sz="2200" dirty="0"/>
              <a:t> one with mixed attributes. Consists of 2 models for 2 types of attributes. </a:t>
            </a:r>
          </a:p>
          <a:p>
            <a:pPr marL="201168" lvl="1" indent="0">
              <a:buNone/>
            </a:pPr>
            <a:r>
              <a:rPr lang="en-US" sz="2200" dirty="0"/>
              <a:t>	We use MLP(ML Perceptron) for numerical, nominal attributes; </a:t>
            </a:r>
            <a:r>
              <a:rPr lang="en-US" sz="2200" dirty="0" err="1"/>
              <a:t>main_category</a:t>
            </a:r>
            <a:r>
              <a:rPr lang="en-US" sz="2200" dirty="0"/>
              <a:t>, country, </a:t>
            </a:r>
            <a:r>
              <a:rPr lang="en-US" sz="2200" dirty="0" err="1"/>
              <a:t>usd_goal_real</a:t>
            </a:r>
            <a:r>
              <a:rPr lang="en-US" sz="2200" dirty="0"/>
              <a:t>. We normalize numeric attributes, and encoding nominal, categorical attributes.</a:t>
            </a:r>
          </a:p>
          <a:p>
            <a:pPr marL="201168" lvl="1" indent="0">
              <a:buNone/>
            </a:pPr>
            <a:r>
              <a:rPr lang="en-US" sz="2200" dirty="0"/>
              <a:t>	We use CNN, LSTM for text attribute like in our 1</a:t>
            </a:r>
            <a:r>
              <a:rPr lang="en-US" sz="2200" baseline="30000" dirty="0"/>
              <a:t>st</a:t>
            </a:r>
            <a:r>
              <a:rPr lang="en-US" sz="2200" dirty="0"/>
              <a:t> approach.</a:t>
            </a:r>
          </a:p>
          <a:p>
            <a:pPr marL="201168" lvl="1" indent="0">
              <a:buNone/>
            </a:pPr>
            <a:r>
              <a:rPr lang="en-US" sz="2200" dirty="0"/>
              <a:t>	And then we combine this two model. </a:t>
            </a:r>
          </a:p>
        </p:txBody>
      </p:sp>
    </p:spTree>
    <p:extLst>
      <p:ext uri="{BB962C8B-B14F-4D97-AF65-F5344CB8AC3E}">
        <p14:creationId xmlns:p14="http://schemas.microsoft.com/office/powerpoint/2010/main" val="170406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44039-C30A-4B6D-99AE-872E8CCF37D6}"/>
              </a:ext>
            </a:extLst>
          </p:cNvPr>
          <p:cNvSpPr>
            <a:spLocks noGrp="1"/>
          </p:cNvSpPr>
          <p:nvPr>
            <p:ph type="title"/>
          </p:nvPr>
        </p:nvSpPr>
        <p:spPr>
          <a:xfrm>
            <a:off x="6411685" y="634946"/>
            <a:ext cx="5127171" cy="1450757"/>
          </a:xfrm>
        </p:spPr>
        <p:txBody>
          <a:bodyPr>
            <a:normAutofit/>
          </a:bodyPr>
          <a:lstStyle/>
          <a:p>
            <a:r>
              <a:rPr lang="en-US" b="1">
                <a:latin typeface="Calibri" panose="020F0502020204030204" pitchFamily="34" charset="0"/>
                <a:cs typeface="Calibri" panose="020F0502020204030204" pitchFamily="34" charset="0"/>
              </a:rPr>
              <a:t>2</a:t>
            </a:r>
            <a:r>
              <a:rPr lang="en-US" b="1" baseline="30000">
                <a:latin typeface="Calibri" panose="020F0502020204030204" pitchFamily="34" charset="0"/>
                <a:cs typeface="Calibri" panose="020F0502020204030204" pitchFamily="34" charset="0"/>
              </a:rPr>
              <a:t>nd</a:t>
            </a:r>
            <a:r>
              <a:rPr lang="en-US" b="1">
                <a:latin typeface="Calibri" panose="020F0502020204030204" pitchFamily="34" charset="0"/>
                <a:cs typeface="Calibri" panose="020F0502020204030204" pitchFamily="34" charset="0"/>
              </a:rPr>
              <a:t> Approach Detailed</a:t>
            </a:r>
            <a:endParaRPr lang="en-US"/>
          </a:p>
        </p:txBody>
      </p:sp>
      <p:pic>
        <p:nvPicPr>
          <p:cNvPr id="7" name="İçerik Yer Tutucusu 6">
            <a:extLst>
              <a:ext uri="{FF2B5EF4-FFF2-40B4-BE49-F238E27FC236}">
                <a16:creationId xmlns:a16="http://schemas.microsoft.com/office/drawing/2014/main" id="{38D1B0DD-B167-4FEF-9B50-7883263D8751}"/>
              </a:ext>
            </a:extLst>
          </p:cNvPr>
          <p:cNvPicPr>
            <a:picLocks noChangeAspect="1"/>
          </p:cNvPicPr>
          <p:nvPr/>
        </p:nvPicPr>
        <p:blipFill>
          <a:blip r:embed="rId2"/>
          <a:stretch>
            <a:fillRect/>
          </a:stretch>
        </p:blipFill>
        <p:spPr>
          <a:xfrm>
            <a:off x="1755323" y="645106"/>
            <a:ext cx="3227364" cy="5247747"/>
          </a:xfrm>
          <a:prstGeom prst="rect">
            <a:avLst/>
          </a:prstGeom>
        </p:spPr>
      </p:pic>
      <p:cxnSp>
        <p:nvCxnSpPr>
          <p:cNvPr id="22" name="Straight Connector 1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10">
            <a:extLst>
              <a:ext uri="{FF2B5EF4-FFF2-40B4-BE49-F238E27FC236}">
                <a16:creationId xmlns:a16="http://schemas.microsoft.com/office/drawing/2014/main" id="{D89CEE39-F421-4F08-BBD1-ECF378A86BF7}"/>
              </a:ext>
            </a:extLst>
          </p:cNvPr>
          <p:cNvSpPr>
            <a:spLocks noGrp="1"/>
          </p:cNvSpPr>
          <p:nvPr>
            <p:ph idx="1"/>
          </p:nvPr>
        </p:nvSpPr>
        <p:spPr>
          <a:xfrm>
            <a:off x="6411684" y="2198914"/>
            <a:ext cx="5127172" cy="3670180"/>
          </a:xfrm>
        </p:spPr>
        <p:txBody>
          <a:bodyPr>
            <a:normAutofit fontScale="92500" lnSpcReduction="10000"/>
          </a:bodyPr>
          <a:lstStyle/>
          <a:p>
            <a:r>
              <a:rPr lang="en-US" dirty="0"/>
              <a:t>Here is our second approach with mixed input.</a:t>
            </a:r>
          </a:p>
          <a:p>
            <a:r>
              <a:rPr lang="en-US" dirty="0"/>
              <a:t>We found this approach on the internet.</a:t>
            </a:r>
          </a:p>
          <a:p>
            <a:r>
              <a:rPr lang="en-US" dirty="0"/>
              <a:t>And use text data instead of image data.</a:t>
            </a:r>
          </a:p>
          <a:p>
            <a:r>
              <a:rPr lang="en-US" dirty="0"/>
              <a:t>And we also try LSTM instead of CNN.</a:t>
            </a:r>
          </a:p>
          <a:p>
            <a:endParaRPr lang="en-US" dirty="0"/>
          </a:p>
          <a:p>
            <a:endParaRPr lang="en-US" dirty="0"/>
          </a:p>
          <a:p>
            <a:endParaRPr lang="en-US" dirty="0"/>
          </a:p>
          <a:p>
            <a:r>
              <a:rPr lang="en-US" dirty="0"/>
              <a:t>Reference: </a:t>
            </a:r>
            <a:r>
              <a:rPr lang="en-US" dirty="0">
                <a:hlinkClick r:id="rId3"/>
              </a:rPr>
              <a:t>https://www.pyimagesearch.com/2019/02/04/keras-multiple-inputs-and-mixed-data/</a:t>
            </a:r>
            <a:endParaRPr lang="en-US" dirty="0"/>
          </a:p>
        </p:txBody>
      </p:sp>
      <p:sp>
        <p:nvSpPr>
          <p:cNvPr id="24" name="Rectangle 1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147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C760FD-B144-425D-9BD2-51B51FC03EE2}"/>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Preprocessing Class Label for Classification</a:t>
            </a:r>
            <a:endParaRPr lang="tr-TR" sz="4400" dirty="0"/>
          </a:p>
        </p:txBody>
      </p:sp>
      <p:sp>
        <p:nvSpPr>
          <p:cNvPr id="3" name="İçerik Yer Tutucusu 2">
            <a:extLst>
              <a:ext uri="{FF2B5EF4-FFF2-40B4-BE49-F238E27FC236}">
                <a16:creationId xmlns:a16="http://schemas.microsoft.com/office/drawing/2014/main" id="{42FC2CB7-8A1A-4577-BFCF-27D485FFAFBF}"/>
              </a:ext>
            </a:extLst>
          </p:cNvPr>
          <p:cNvSpPr>
            <a:spLocks noGrp="1"/>
          </p:cNvSpPr>
          <p:nvPr>
            <p:ph idx="1"/>
          </p:nvPr>
        </p:nvSpPr>
        <p:spPr/>
        <p:txBody>
          <a:bodyPr>
            <a:normAutofit/>
          </a:bodyPr>
          <a:lstStyle/>
          <a:p>
            <a:r>
              <a:rPr lang="en-US" sz="2400" dirty="0"/>
              <a:t>Our class label generated from “state” attribute.</a:t>
            </a:r>
          </a:p>
          <a:p>
            <a:r>
              <a:rPr lang="en-US" sz="2400" dirty="0"/>
              <a:t>In state attribute we have 5 different types of value:</a:t>
            </a:r>
          </a:p>
          <a:p>
            <a:pPr lvl="1"/>
            <a:r>
              <a:rPr lang="en-US" sz="2400" dirty="0"/>
              <a:t>Failed, successful, canceled, undefined, suspended, live</a:t>
            </a:r>
          </a:p>
          <a:p>
            <a:pPr marL="0" indent="0">
              <a:buNone/>
            </a:pPr>
            <a:r>
              <a:rPr lang="en-US" sz="2400" dirty="0"/>
              <a:t> We drop live campaigns. There is 375862 instance left</a:t>
            </a:r>
          </a:p>
          <a:p>
            <a:r>
              <a:rPr lang="en-US" sz="2400" dirty="0"/>
              <a:t>And we assign our class label 1 if state is “successful”, otherwise 0.</a:t>
            </a:r>
          </a:p>
          <a:p>
            <a:pPr marL="201168" lvl="1" indent="0">
              <a:buNone/>
            </a:pPr>
            <a:endParaRPr lang="en-US" sz="2400" dirty="0"/>
          </a:p>
        </p:txBody>
      </p:sp>
    </p:spTree>
    <p:extLst>
      <p:ext uri="{BB962C8B-B14F-4D97-AF65-F5344CB8AC3E}">
        <p14:creationId xmlns:p14="http://schemas.microsoft.com/office/powerpoint/2010/main" val="174794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73C13-52EF-4262-A39B-95922F33A392}"/>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Preprocessing Textual Data for Classification</a:t>
            </a:r>
            <a:endParaRPr lang="tr-TR" sz="4000" dirty="0"/>
          </a:p>
        </p:txBody>
      </p:sp>
      <p:sp>
        <p:nvSpPr>
          <p:cNvPr id="3" name="İçerik Yer Tutucusu 2">
            <a:extLst>
              <a:ext uri="{FF2B5EF4-FFF2-40B4-BE49-F238E27FC236}">
                <a16:creationId xmlns:a16="http://schemas.microsoft.com/office/drawing/2014/main" id="{29142CA9-AC0F-40A6-9CC5-0348800382DA}"/>
              </a:ext>
            </a:extLst>
          </p:cNvPr>
          <p:cNvSpPr>
            <a:spLocks noGrp="1"/>
          </p:cNvSpPr>
          <p:nvPr>
            <p:ph idx="1"/>
          </p:nvPr>
        </p:nvSpPr>
        <p:spPr/>
        <p:txBody>
          <a:bodyPr/>
          <a:lstStyle/>
          <a:p>
            <a:r>
              <a:rPr lang="en-US" dirty="0"/>
              <a:t>We use “</a:t>
            </a:r>
            <a:r>
              <a:rPr lang="tr-TR" b="0" i="0" dirty="0" err="1">
                <a:solidFill>
                  <a:srgbClr val="444444"/>
                </a:solidFill>
                <a:effectLst/>
                <a:latin typeface="Ashbury"/>
              </a:rPr>
              <a:t>GloVe</a:t>
            </a:r>
            <a:r>
              <a:rPr lang="en-US" dirty="0">
                <a:solidFill>
                  <a:srgbClr val="444444"/>
                </a:solidFill>
                <a:latin typeface="Ashbury"/>
              </a:rPr>
              <a:t>” as word embeddings. We use the </a:t>
            </a:r>
            <a:r>
              <a:rPr lang="en-US" dirty="0" err="1">
                <a:solidFill>
                  <a:srgbClr val="444444"/>
                </a:solidFill>
                <a:latin typeface="Ashbury"/>
              </a:rPr>
              <a:t>GloVe</a:t>
            </a:r>
            <a:r>
              <a:rPr lang="en-US" dirty="0">
                <a:solidFill>
                  <a:srgbClr val="444444"/>
                </a:solidFill>
                <a:latin typeface="Ashbury"/>
              </a:rPr>
              <a:t> vector with </a:t>
            </a:r>
            <a:r>
              <a:rPr lang="tr-TR" b="0" i="0" dirty="0">
                <a:solidFill>
                  <a:srgbClr val="444444"/>
                </a:solidFill>
                <a:effectLst/>
                <a:latin typeface="Ashbury"/>
              </a:rPr>
              <a:t>6B </a:t>
            </a:r>
            <a:r>
              <a:rPr lang="tr-TR" b="0" i="0" dirty="0" err="1">
                <a:solidFill>
                  <a:srgbClr val="444444"/>
                </a:solidFill>
                <a:effectLst/>
                <a:latin typeface="Ashbury"/>
              </a:rPr>
              <a:t>tokens</a:t>
            </a:r>
            <a:r>
              <a:rPr lang="en-US" dirty="0">
                <a:solidFill>
                  <a:srgbClr val="444444"/>
                </a:solidFill>
                <a:latin typeface="Ashbury"/>
              </a:rPr>
              <a:t> and 300 dimensions.</a:t>
            </a:r>
          </a:p>
          <a:p>
            <a:r>
              <a:rPr lang="en-US" dirty="0">
                <a:solidFill>
                  <a:srgbClr val="444444"/>
                </a:solidFill>
                <a:latin typeface="Ashbury"/>
              </a:rPr>
              <a:t>We have only one textual attribute named “name”.</a:t>
            </a:r>
          </a:p>
        </p:txBody>
      </p:sp>
    </p:spTree>
    <p:extLst>
      <p:ext uri="{BB962C8B-B14F-4D97-AF65-F5344CB8AC3E}">
        <p14:creationId xmlns:p14="http://schemas.microsoft.com/office/powerpoint/2010/main" val="230118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73C13-52EF-4262-A39B-95922F33A392}"/>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Outputs with Text Inputs – CNN, 1</a:t>
            </a:r>
            <a:r>
              <a:rPr lang="en-US" sz="4000" b="1" baseline="30000" dirty="0">
                <a:latin typeface="Calibri" panose="020F0502020204030204" pitchFamily="34" charset="0"/>
                <a:cs typeface="Calibri" panose="020F0502020204030204" pitchFamily="34" charset="0"/>
              </a:rPr>
              <a:t>st</a:t>
            </a:r>
            <a:r>
              <a:rPr lang="en-US" sz="4000" b="1" dirty="0">
                <a:latin typeface="Calibri" panose="020F0502020204030204" pitchFamily="34" charset="0"/>
                <a:cs typeface="Calibri" panose="020F0502020204030204" pitchFamily="34" charset="0"/>
              </a:rPr>
              <a:t> Approach</a:t>
            </a:r>
            <a:endParaRPr lang="tr-TR" sz="4000" dirty="0"/>
          </a:p>
        </p:txBody>
      </p:sp>
      <p:pic>
        <p:nvPicPr>
          <p:cNvPr id="9" name="İçerik Yer Tutucusu 8">
            <a:extLst>
              <a:ext uri="{FF2B5EF4-FFF2-40B4-BE49-F238E27FC236}">
                <a16:creationId xmlns:a16="http://schemas.microsoft.com/office/drawing/2014/main" id="{6F7A00E8-CC85-440E-8E39-D50DFEF303EB}"/>
              </a:ext>
            </a:extLst>
          </p:cNvPr>
          <p:cNvPicPr>
            <a:picLocks noGrp="1" noChangeAspect="1"/>
          </p:cNvPicPr>
          <p:nvPr>
            <p:ph idx="1"/>
          </p:nvPr>
        </p:nvPicPr>
        <p:blipFill>
          <a:blip r:embed="rId2"/>
          <a:stretch>
            <a:fillRect/>
          </a:stretch>
        </p:blipFill>
        <p:spPr>
          <a:xfrm>
            <a:off x="1265406" y="1943707"/>
            <a:ext cx="9525000" cy="2057400"/>
          </a:xfrm>
        </p:spPr>
      </p:pic>
      <p:sp>
        <p:nvSpPr>
          <p:cNvPr id="10" name="Metin kutusu 9">
            <a:extLst>
              <a:ext uri="{FF2B5EF4-FFF2-40B4-BE49-F238E27FC236}">
                <a16:creationId xmlns:a16="http://schemas.microsoft.com/office/drawing/2014/main" id="{D6110D14-7812-468C-A35C-88D2364F1ED2}"/>
              </a:ext>
            </a:extLst>
          </p:cNvPr>
          <p:cNvSpPr txBox="1"/>
          <p:nvPr/>
        </p:nvSpPr>
        <p:spPr>
          <a:xfrm>
            <a:off x="1265406" y="4231532"/>
            <a:ext cx="9525000" cy="369332"/>
          </a:xfrm>
          <a:prstGeom prst="rect">
            <a:avLst/>
          </a:prstGeom>
          <a:noFill/>
        </p:spPr>
        <p:txBody>
          <a:bodyPr wrap="square" rtlCol="0">
            <a:spAutoFit/>
          </a:bodyPr>
          <a:lstStyle/>
          <a:p>
            <a:r>
              <a:rPr lang="en-US" dirty="0"/>
              <a:t>Training Output: </a:t>
            </a:r>
            <a:r>
              <a:rPr lang="en-US" sz="1600" dirty="0"/>
              <a:t>187s 22ms/step - loss: 0.6034 - accuracy: 0.6629 - </a:t>
            </a:r>
            <a:r>
              <a:rPr lang="en-US" sz="1600" dirty="0" err="1"/>
              <a:t>val_loss</a:t>
            </a:r>
            <a:r>
              <a:rPr lang="en-US" sz="1600" dirty="0"/>
              <a:t>: 0.5895 - </a:t>
            </a:r>
            <a:r>
              <a:rPr lang="en-US" sz="1600" dirty="0" err="1"/>
              <a:t>val_accuracy</a:t>
            </a:r>
            <a:r>
              <a:rPr lang="en-US" sz="1600" dirty="0"/>
              <a:t>: 0.6754</a:t>
            </a:r>
            <a:endParaRPr lang="tr-TR" dirty="0"/>
          </a:p>
        </p:txBody>
      </p:sp>
      <p:sp>
        <p:nvSpPr>
          <p:cNvPr id="12" name="Metin kutusu 11">
            <a:extLst>
              <a:ext uri="{FF2B5EF4-FFF2-40B4-BE49-F238E27FC236}">
                <a16:creationId xmlns:a16="http://schemas.microsoft.com/office/drawing/2014/main" id="{96BA06C6-6070-4495-A27A-04B5CA5AC077}"/>
              </a:ext>
            </a:extLst>
          </p:cNvPr>
          <p:cNvSpPr txBox="1"/>
          <p:nvPr/>
        </p:nvSpPr>
        <p:spPr>
          <a:xfrm>
            <a:off x="1265406" y="4646623"/>
            <a:ext cx="9525000" cy="369332"/>
          </a:xfrm>
          <a:prstGeom prst="rect">
            <a:avLst/>
          </a:prstGeom>
          <a:noFill/>
        </p:spPr>
        <p:txBody>
          <a:bodyPr wrap="square" rtlCol="0">
            <a:spAutoFit/>
          </a:bodyPr>
          <a:lstStyle/>
          <a:p>
            <a:r>
              <a:rPr lang="en-US" dirty="0"/>
              <a:t>Testing Output: </a:t>
            </a:r>
            <a:r>
              <a:rPr lang="en-US" sz="1600" dirty="0"/>
              <a:t>18s 8ms/step - loss: 0.6322 - accuracy: 0.6373</a:t>
            </a:r>
            <a:endParaRPr lang="tr-TR" dirty="0"/>
          </a:p>
        </p:txBody>
      </p:sp>
    </p:spTree>
    <p:extLst>
      <p:ext uri="{BB962C8B-B14F-4D97-AF65-F5344CB8AC3E}">
        <p14:creationId xmlns:p14="http://schemas.microsoft.com/office/powerpoint/2010/main" val="41559979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212</TotalTime>
  <Words>1161</Words>
  <Application>Microsoft Office PowerPoint</Application>
  <PresentationFormat>Geniş ekran</PresentationFormat>
  <Paragraphs>99</Paragraphs>
  <Slides>20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Ashbury</vt:lpstr>
      <vt:lpstr>Calibri</vt:lpstr>
      <vt:lpstr>Calibri Light</vt:lpstr>
      <vt:lpstr>Retrospect</vt:lpstr>
      <vt:lpstr>Intro to Natural Language Processing Project Delivery #3 - Deep Learning based Text Classification</vt:lpstr>
      <vt:lpstr>Dataset Selection</vt:lpstr>
      <vt:lpstr>Dataset Description</vt:lpstr>
      <vt:lpstr>Classification</vt:lpstr>
      <vt:lpstr>Approaches/ Preprocessing</vt:lpstr>
      <vt:lpstr>2nd Approach Detailed</vt:lpstr>
      <vt:lpstr>Preprocessing Class Label for Classification</vt:lpstr>
      <vt:lpstr>Preprocessing Textual Data for Classification</vt:lpstr>
      <vt:lpstr>Outputs with Text Inputs – CNN, 1st Approach</vt:lpstr>
      <vt:lpstr>Outputs with Text Inputs – LSTM, 1st Approach</vt:lpstr>
      <vt:lpstr>Outputs with Mixed Inputs – CNN, 2nd Approach</vt:lpstr>
      <vt:lpstr>Outputs with Mixed Inputs – LSTM, 2nd Approach</vt:lpstr>
      <vt:lpstr>Conclusion</vt:lpstr>
      <vt:lpstr>Regression</vt:lpstr>
      <vt:lpstr>Approaches/ Preprocessing</vt:lpstr>
      <vt:lpstr>Preprocessing “Pledged” for Regression</vt:lpstr>
      <vt:lpstr>Preprocessing Textual Data for Classification</vt:lpstr>
      <vt:lpstr>Outputs with Mixed Inputs – CNN, 2nd Approach</vt:lpstr>
      <vt:lpstr>Outputs with Mixed Inputs – LSTM, 2nd Approach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Natural Language Processing Project Delivery #1 - n-grams</dc:title>
  <dc:creator>Metehan ERTAN</dc:creator>
  <cp:lastModifiedBy>AHE 9953</cp:lastModifiedBy>
  <cp:revision>192</cp:revision>
  <dcterms:created xsi:type="dcterms:W3CDTF">2021-04-10T17:29:16Z</dcterms:created>
  <dcterms:modified xsi:type="dcterms:W3CDTF">2021-05-09T14:20:04Z</dcterms:modified>
</cp:coreProperties>
</file>