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0"/>
  </p:notesMasterIdLst>
  <p:sldIdLst>
    <p:sldId id="256" r:id="rId2"/>
    <p:sldId id="319" r:id="rId3"/>
    <p:sldId id="257" r:id="rId4"/>
    <p:sldId id="317" r:id="rId5"/>
    <p:sldId id="323" r:id="rId6"/>
    <p:sldId id="325" r:id="rId7"/>
    <p:sldId id="321" r:id="rId8"/>
    <p:sldId id="31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A8C8C-B3DE-4400-BBD2-EEB3B39EA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BFC25-5479-4642-BE7F-321F5AAF2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9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5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1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1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0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6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2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DC089B-AC7A-4BDF-B390-1F5E18ADC71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89B-AC7A-4BDF-B390-1F5E18ADC71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DC089B-AC7A-4BDF-B390-1F5E18ADC71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F1E190-081D-429C-B28D-EB05A038AB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47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oogle.com/u/0/c/Mjg1NzI3NTMxNDQ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4BD80-B2FB-4C66-A1AE-2F3728627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50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 to Natural Language Processing</a:t>
            </a:r>
            <a:br>
              <a:rPr lang="en-US" sz="5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kern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Delivery #5 - Sentiment Classification</a:t>
            </a:r>
            <a:endParaRPr lang="en-US" sz="5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94C48-7491-4A3C-B80E-E906C0BD7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150118825 Ahmet Hakan </a:t>
            </a:r>
            <a:r>
              <a:rPr lang="en-US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Ekşİ</a:t>
            </a:r>
            <a:endParaRPr lang="en-US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150117051 Metehan Ertan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150115025 </a:t>
            </a:r>
            <a:r>
              <a:rPr lang="en-US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Mert</a:t>
            </a: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İsmail </a:t>
            </a:r>
            <a:r>
              <a:rPr lang="en-US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Eğİ</a:t>
            </a:r>
            <a:endParaRPr lang="en-US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19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3D1C74-D388-4892-A552-B81F2E95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7C717A-649C-4C6F-9D66-962546701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7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We have 4 different experiments: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Combined Dataset&amp; Count Vectorizer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Combined Dataset&amp; TF-IDF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IMDB Dataset&amp; TF-IDF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IMDB Dataset with </a:t>
            </a:r>
            <a:r>
              <a:rPr lang="en-US" dirty="0" err="1"/>
              <a:t>test_size</a:t>
            </a:r>
            <a:r>
              <a:rPr lang="en-US" dirty="0"/>
              <a:t>=0.2&amp; TF-IDF</a:t>
            </a:r>
          </a:p>
          <a:p>
            <a:pPr marL="0" indent="0">
              <a:buNone/>
            </a:pPr>
            <a:r>
              <a:rPr lang="en-US" sz="1800" dirty="0"/>
              <a:t>with 2 different algorithms: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LinearSVC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Deep Learning was </a:t>
            </a:r>
            <a:r>
              <a:rPr lang="en-US" sz="1800" b="1" i="1" u="sng" dirty="0"/>
              <a:t>not</a:t>
            </a:r>
            <a:r>
              <a:rPr lang="en-US" sz="1800" dirty="0"/>
              <a:t> used.</a:t>
            </a:r>
          </a:p>
          <a:p>
            <a:pPr marL="0" indent="0">
              <a:buNone/>
            </a:pPr>
            <a:r>
              <a:rPr lang="en-US" sz="1800" dirty="0"/>
              <a:t>**Combined Dataset means both Reviews and IMDB Reviews set used.</a:t>
            </a:r>
          </a:p>
          <a:p>
            <a:pPr marL="0" indent="0">
              <a:buNone/>
            </a:pPr>
            <a:r>
              <a:rPr lang="en-US" sz="1800" dirty="0"/>
              <a:t>**For Reviews 235k set 0.2 test size used.</a:t>
            </a:r>
          </a:p>
          <a:p>
            <a:pPr marL="0" indent="0">
              <a:buNone/>
            </a:pPr>
            <a:r>
              <a:rPr lang="en-US" sz="1800" dirty="0"/>
              <a:t>**For IMDB dataset if test size is not specified then that means already partitioned data used.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541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4039-C30A-4B6D-99AE-872E8CCF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BBC2-8BE3-4641-BE04-6D3D2B28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We remove punctuations and </a:t>
            </a:r>
            <a:r>
              <a:rPr lang="en-US" sz="2400" dirty="0" err="1">
                <a:solidFill>
                  <a:schemeClr val="tx1"/>
                </a:solidFill>
              </a:rPr>
              <a:t>stopwords</a:t>
            </a:r>
            <a:r>
              <a:rPr lang="en-US" sz="2400" dirty="0">
                <a:solidFill>
                  <a:schemeClr val="tx1"/>
                </a:solidFill>
              </a:rPr>
              <a:t> from texts and then put preprocessed text into used vectorizer.</a:t>
            </a:r>
          </a:p>
          <a:p>
            <a:pPr marL="0" indent="0">
              <a:buNone/>
            </a:pPr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5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3A4917-EF13-4370-A95B-CF4034D0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Results for Experiment: </a:t>
            </a:r>
            <a:r>
              <a:rPr lang="en-US" sz="3600" dirty="0"/>
              <a:t>Combined Dataset&amp; Count Vectorizer</a:t>
            </a:r>
            <a:br>
              <a:rPr lang="en-US" dirty="0"/>
            </a:br>
            <a:endParaRPr lang="tr-TR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85D808-69DA-43D2-824B-66F9FBEA7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931343"/>
              </p:ext>
            </p:extLst>
          </p:nvPr>
        </p:nvGraphicFramePr>
        <p:xfrm>
          <a:off x="1097280" y="1737360"/>
          <a:ext cx="10058400" cy="2113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11869422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07186042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4036236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199031155"/>
                    </a:ext>
                  </a:extLst>
                </a:gridCol>
              </a:tblGrid>
              <a:tr h="42278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Logistic Regression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LinearSVC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42240"/>
                  </a:ext>
                </a:extLst>
              </a:tr>
              <a:tr h="422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90.9253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89.0797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5969758"/>
                  </a:ext>
                </a:extLst>
              </a:tr>
              <a:tr h="422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F1-Macro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85.8963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F1-Macro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83.3093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0792682"/>
                  </a:ext>
                </a:extLst>
              </a:tr>
              <a:tr h="422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F1-Micro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90.9253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F1-Micro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89.0797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2999303"/>
                  </a:ext>
                </a:extLst>
              </a:tr>
              <a:tr h="422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AUC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84.3528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AUC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82.3890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43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69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3A4917-EF13-4370-A95B-CF4034D0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Results for Experiment: </a:t>
            </a:r>
            <a:r>
              <a:rPr lang="en-US" sz="3200" dirty="0"/>
              <a:t>Combined Dataset&amp; TF-IDF</a:t>
            </a:r>
            <a:br>
              <a:rPr lang="en-US" dirty="0"/>
            </a:br>
            <a:endParaRPr lang="tr-TR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85D808-69DA-43D2-824B-66F9FBEA7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29481"/>
              </p:ext>
            </p:extLst>
          </p:nvPr>
        </p:nvGraphicFramePr>
        <p:xfrm>
          <a:off x="1097280" y="1737360"/>
          <a:ext cx="10058400" cy="2113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11869422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07186042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4036236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199031155"/>
                    </a:ext>
                  </a:extLst>
                </a:gridCol>
              </a:tblGrid>
              <a:tr h="42278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Logistic Regression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LinearSVC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42240"/>
                  </a:ext>
                </a:extLst>
              </a:tr>
              <a:tr h="422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90.8538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Accuracy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91.2349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5969758"/>
                  </a:ext>
                </a:extLst>
              </a:tr>
              <a:tr h="422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F1-Macro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85.3625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F1-Macro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86.3799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0792682"/>
                  </a:ext>
                </a:extLst>
              </a:tr>
              <a:tr h="422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F1-Micro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90.8538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F1-Micro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91.2349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2999303"/>
                  </a:ext>
                </a:extLst>
              </a:tr>
              <a:tr h="422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AUC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82.94198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AUC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84.8201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43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14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3A4917-EF13-4370-A95B-CF4034D0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Results for Experiment: </a:t>
            </a:r>
            <a:r>
              <a:rPr lang="en-US" sz="3200" dirty="0"/>
              <a:t>IMDB Dataset with test=0.2&amp; TF-IDF</a:t>
            </a:r>
            <a:br>
              <a:rPr lang="en-US" dirty="0"/>
            </a:br>
            <a:endParaRPr lang="tr-TR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85D808-69DA-43D2-824B-66F9FBEA7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04173"/>
              </p:ext>
            </p:extLst>
          </p:nvPr>
        </p:nvGraphicFramePr>
        <p:xfrm>
          <a:off x="1097280" y="1737360"/>
          <a:ext cx="10058400" cy="2113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11869422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07186042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4036236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199031155"/>
                    </a:ext>
                  </a:extLst>
                </a:gridCol>
              </a:tblGrid>
              <a:tr h="42278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Logistic Regression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LinearSVC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42240"/>
                  </a:ext>
                </a:extLst>
              </a:tr>
              <a:tr h="422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88.0251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Accuracy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88.7033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5969758"/>
                  </a:ext>
                </a:extLst>
              </a:tr>
              <a:tr h="422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F1-Macro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88.0251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F1-Macro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88.7071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0792682"/>
                  </a:ext>
                </a:extLst>
              </a:tr>
              <a:tr h="422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F1-Micro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88.0251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F1-Micro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88.7029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2999303"/>
                  </a:ext>
                </a:extLst>
              </a:tr>
              <a:tr h="422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AUC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88.0358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AUC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88.7071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43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72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3A4917-EF13-4370-A95B-CF4034D0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Results for Experiment: </a:t>
            </a:r>
            <a:r>
              <a:rPr lang="en-US" sz="3200" dirty="0"/>
              <a:t>IMDB Dataset&amp; TF-IDF</a:t>
            </a:r>
            <a:br>
              <a:rPr lang="en-US" sz="3200" dirty="0"/>
            </a:br>
            <a:endParaRPr lang="tr-TR" sz="3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85D808-69DA-43D2-824B-66F9FBEA7E11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1737360"/>
          <a:ext cx="10058400" cy="3805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11869422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07186042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4036236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199031155"/>
                    </a:ext>
                  </a:extLst>
                </a:gridCol>
              </a:tblGrid>
              <a:tr h="42278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Logistic Regression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LinearSVC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42240"/>
                  </a:ext>
                </a:extLst>
              </a:tr>
              <a:tr h="422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87.11192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87.10383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5969758"/>
                  </a:ext>
                </a:extLst>
              </a:tr>
              <a:tr h="422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Precision Macro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87.11449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Precision Macro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87.11341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1563006"/>
                  </a:ext>
                </a:extLst>
              </a:tr>
              <a:tr h="422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Precision Micro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87.11192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Precision Micro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87.10383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016949"/>
                  </a:ext>
                </a:extLst>
              </a:tr>
              <a:tr h="422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Recall Macro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87.11242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Recall Macro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87.10289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088570"/>
                  </a:ext>
                </a:extLst>
              </a:tr>
              <a:tr h="422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Recall Micro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87.11192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Recall Micro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87.10383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611878"/>
                  </a:ext>
                </a:extLst>
              </a:tr>
              <a:tr h="422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F1-Macro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87.11179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F1-Macro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87.10277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0792682"/>
                  </a:ext>
                </a:extLst>
              </a:tr>
              <a:tr h="422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F1-Micro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87.11192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F1-Micro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87.10383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2999303"/>
                  </a:ext>
                </a:extLst>
              </a:tr>
              <a:tr h="422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AUC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87.11242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AUC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87.10289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43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3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8A2BFA-EFD4-4C73-937A-E48592B7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98021A-DC0B-4AE6-9145-4E1E507D2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We chose the IMDB Dataset&amp; TF-IDF with Logistic Regression algorithm to label the “</a:t>
            </a:r>
            <a:r>
              <a:rPr lang="en-US" sz="2800" dirty="0" err="1"/>
              <a:t>Konuşma”s</a:t>
            </a:r>
            <a:r>
              <a:rPr lang="en-US" sz="2800" dirty="0"/>
              <a:t> in TBMM corpus.</a:t>
            </a:r>
          </a:p>
          <a:p>
            <a:r>
              <a:rPr lang="en-US" sz="2800" dirty="0"/>
              <a:t>We chose it because IMDB dataset sentiments partition is 50-50. We assume that TBMM corpus mostly contains negative sentiments therefore, this is the closest dataset.</a:t>
            </a:r>
          </a:p>
          <a:p>
            <a:r>
              <a:rPr lang="en-US" sz="2800" dirty="0"/>
              <a:t>And we chose Logistic Regression is slight better according to performance matrix.</a:t>
            </a:r>
          </a:p>
          <a:p>
            <a:endParaRPr lang="en-US" sz="2800" dirty="0"/>
          </a:p>
          <a:p>
            <a:r>
              <a:rPr lang="en-US" sz="2800" dirty="0"/>
              <a:t>Extracted Sentiments from “</a:t>
            </a:r>
            <a:r>
              <a:rPr lang="en-US" sz="2800" dirty="0" err="1"/>
              <a:t>Konuşma”s</a:t>
            </a:r>
            <a:r>
              <a:rPr lang="en-US" sz="2800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dirty="0"/>
              <a:t>Total # of “</a:t>
            </a:r>
            <a:r>
              <a:rPr lang="en-US" sz="3000" dirty="0" err="1"/>
              <a:t>Konuşma</a:t>
            </a:r>
            <a:r>
              <a:rPr lang="en-US" sz="3000" dirty="0"/>
              <a:t>”: 1085702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dirty="0"/>
              <a:t>Positive “</a:t>
            </a:r>
            <a:r>
              <a:rPr lang="en-US" sz="3000" dirty="0" err="1"/>
              <a:t>Konuşma”s</a:t>
            </a:r>
            <a:r>
              <a:rPr lang="en-US" sz="3000" dirty="0"/>
              <a:t>: 501670, Negative “</a:t>
            </a:r>
            <a:r>
              <a:rPr lang="en-US" sz="3000" dirty="0" err="1"/>
              <a:t>Konuşma”s</a:t>
            </a:r>
            <a:r>
              <a:rPr lang="en-US" sz="3000" dirty="0"/>
              <a:t>: 584032</a:t>
            </a:r>
            <a:endParaRPr lang="tr-TR" sz="3000" dirty="0"/>
          </a:p>
        </p:txBody>
      </p:sp>
    </p:spTree>
    <p:extLst>
      <p:ext uri="{BB962C8B-B14F-4D97-AF65-F5344CB8AC3E}">
        <p14:creationId xmlns:p14="http://schemas.microsoft.com/office/powerpoint/2010/main" val="5460808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347</TotalTime>
  <Words>360</Words>
  <Application>Microsoft Office PowerPoint</Application>
  <PresentationFormat>Geniş ekran</PresentationFormat>
  <Paragraphs>120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Retrospect</vt:lpstr>
      <vt:lpstr>Intro to Natural Language Processing Project Delivery #5 - Sentiment Classification</vt:lpstr>
      <vt:lpstr>Experiments</vt:lpstr>
      <vt:lpstr>Preprocessing</vt:lpstr>
      <vt:lpstr>Results for Experiment: Combined Dataset&amp; Count Vectorizer </vt:lpstr>
      <vt:lpstr>Results for Experiment: Combined Dataset&amp; TF-IDF </vt:lpstr>
      <vt:lpstr>Results for Experiment: IMDB Dataset with test=0.2&amp; TF-IDF </vt:lpstr>
      <vt:lpstr>Results for Experiment: IMDB Dataset&amp; TF-IDF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Natural Language Processing Project Delivery #1 - n-grams</dc:title>
  <dc:creator>Metehan ERTAN</dc:creator>
  <cp:lastModifiedBy>AHE 9953</cp:lastModifiedBy>
  <cp:revision>213</cp:revision>
  <dcterms:created xsi:type="dcterms:W3CDTF">2021-04-10T17:29:16Z</dcterms:created>
  <dcterms:modified xsi:type="dcterms:W3CDTF">2021-06-13T11:40:01Z</dcterms:modified>
</cp:coreProperties>
</file>