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a:t>Asıl başlık stilini düzenlemek için tıklayın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2D497-440B-420B-996C-48EFC921E976}"/>
              </a:ext>
            </a:extLst>
          </p:cNvPr>
          <p:cNvSpPr>
            <a:spLocks noChangeArrowheads="1"/>
          </p:cNvSpPr>
          <p:nvPr/>
        </p:nvSpPr>
        <p:spPr bwMode="auto">
          <a:xfrm>
            <a:off x="743956" y="576356"/>
            <a:ext cx="535204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a:t>
            </a:r>
            <a:r>
              <a:rPr kumimoji="0" lang="tr-TR" altLang="tr-TR" sz="2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Soyad</a:t>
            </a: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Metehan Gümüş</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Öğrenci No : </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18MY93016</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Konu : </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Sınav Uygulaması</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2049" name="Resim 1">
            <a:extLst>
              <a:ext uri="{FF2B5EF4-FFF2-40B4-BE49-F238E27FC236}">
                <a16:creationId xmlns:a16="http://schemas.microsoft.com/office/drawing/2014/main" id="{C45C0DE8-EF0B-48BB-B265-D4F5F03B2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017" y="3067348"/>
            <a:ext cx="4102944" cy="33334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9BDA24E-51F7-4965-887B-7146A5D9921C}"/>
              </a:ext>
            </a:extLst>
          </p:cNvPr>
          <p:cNvSpPr>
            <a:spLocks noChangeArrowheads="1"/>
          </p:cNvSpPr>
          <p:nvPr/>
        </p:nvSpPr>
        <p:spPr bwMode="auto">
          <a:xfrm>
            <a:off x="743956" y="1967345"/>
            <a:ext cx="6381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  Adı :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Computer</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Networks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Questions</a:t>
            </a:r>
            <a:endParaRPr kumimoji="0" lang="tr-TR" altLang="tr-T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DANIŞMAN: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Ogr.Gor</a:t>
            </a:r>
            <a:r>
              <a:rPr kumimoji="0" lang="tr-TR" altLang="tr-TR"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Nilgün </a:t>
            </a:r>
            <a:r>
              <a:rPr kumimoji="0" lang="tr-TR" altLang="tr-TR"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İncereis</a:t>
            </a:r>
            <a:endParaRPr kumimoji="0" lang="tr-TR" altLang="tr-T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76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3A9D88-E3ED-48FE-ADCD-92529540EFB9}"/>
              </a:ext>
            </a:extLst>
          </p:cNvPr>
          <p:cNvSpPr>
            <a:spLocks noGrp="1"/>
          </p:cNvSpPr>
          <p:nvPr>
            <p:ph type="title"/>
          </p:nvPr>
        </p:nvSpPr>
        <p:spPr/>
        <p:txBody>
          <a:bodyPr/>
          <a:lstStyle/>
          <a:p>
            <a:pPr algn="ctr"/>
            <a:r>
              <a:rPr lang="tr-TR" b="1" dirty="0" err="1"/>
              <a:t>ViewController.swift</a:t>
            </a:r>
            <a:br>
              <a:rPr lang="tr-TR" b="1" dirty="0"/>
            </a:br>
            <a:endParaRPr lang="tr-TR" dirty="0"/>
          </a:p>
        </p:txBody>
      </p:sp>
      <p:pic>
        <p:nvPicPr>
          <p:cNvPr id="4" name="Resim 3">
            <a:extLst>
              <a:ext uri="{FF2B5EF4-FFF2-40B4-BE49-F238E27FC236}">
                <a16:creationId xmlns:a16="http://schemas.microsoft.com/office/drawing/2014/main" id="{0B37AE19-6D42-4D19-B8CA-3D7D1A89C4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553" y="2120348"/>
            <a:ext cx="10616894" cy="4335767"/>
          </a:xfrm>
          <a:prstGeom prst="rect">
            <a:avLst/>
          </a:prstGeom>
          <a:noFill/>
          <a:ln>
            <a:noFill/>
          </a:ln>
        </p:spPr>
      </p:pic>
    </p:spTree>
    <p:extLst>
      <p:ext uri="{BB962C8B-B14F-4D97-AF65-F5344CB8AC3E}">
        <p14:creationId xmlns:p14="http://schemas.microsoft.com/office/powerpoint/2010/main" val="276010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AA1BCA-A385-44EF-AEB5-4A30CA690CB3}"/>
              </a:ext>
            </a:extLst>
          </p:cNvPr>
          <p:cNvSpPr>
            <a:spLocks noGrp="1"/>
          </p:cNvSpPr>
          <p:nvPr>
            <p:ph type="title"/>
          </p:nvPr>
        </p:nvSpPr>
        <p:spPr/>
        <p:txBody>
          <a:bodyPr/>
          <a:lstStyle/>
          <a:p>
            <a:pPr algn="ctr"/>
            <a:r>
              <a:rPr lang="tr-TR" b="1" dirty="0" err="1"/>
              <a:t>ViewController.swift</a:t>
            </a:r>
            <a:br>
              <a:rPr lang="tr-TR" dirty="0"/>
            </a:br>
            <a:endParaRPr lang="tr-TR" dirty="0"/>
          </a:p>
        </p:txBody>
      </p:sp>
      <p:pic>
        <p:nvPicPr>
          <p:cNvPr id="4" name="Resim 3">
            <a:extLst>
              <a:ext uri="{FF2B5EF4-FFF2-40B4-BE49-F238E27FC236}">
                <a16:creationId xmlns:a16="http://schemas.microsoft.com/office/drawing/2014/main" id="{30CFC2D3-0921-4B6E-A982-D8F8903C52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4576" y="2007504"/>
            <a:ext cx="8772938" cy="4439888"/>
          </a:xfrm>
          <a:prstGeom prst="rect">
            <a:avLst/>
          </a:prstGeom>
          <a:noFill/>
          <a:ln>
            <a:noFill/>
          </a:ln>
        </p:spPr>
      </p:pic>
    </p:spTree>
    <p:extLst>
      <p:ext uri="{BB962C8B-B14F-4D97-AF65-F5344CB8AC3E}">
        <p14:creationId xmlns:p14="http://schemas.microsoft.com/office/powerpoint/2010/main" val="426120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D0935D-D38B-405F-B546-B62822B7E3C4}"/>
              </a:ext>
            </a:extLst>
          </p:cNvPr>
          <p:cNvSpPr>
            <a:spLocks noGrp="1"/>
          </p:cNvSpPr>
          <p:nvPr>
            <p:ph type="title"/>
          </p:nvPr>
        </p:nvSpPr>
        <p:spPr/>
        <p:txBody>
          <a:bodyPr/>
          <a:lstStyle/>
          <a:p>
            <a:pPr algn="ctr"/>
            <a:r>
              <a:rPr lang="tr-TR" b="1" dirty="0" err="1"/>
              <a:t>Question.swift</a:t>
            </a:r>
            <a:br>
              <a:rPr lang="tr-TR" dirty="0"/>
            </a:br>
            <a:endParaRPr lang="tr-TR" dirty="0"/>
          </a:p>
        </p:txBody>
      </p:sp>
      <p:pic>
        <p:nvPicPr>
          <p:cNvPr id="4" name="Resim 3">
            <a:extLst>
              <a:ext uri="{FF2B5EF4-FFF2-40B4-BE49-F238E27FC236}">
                <a16:creationId xmlns:a16="http://schemas.microsoft.com/office/drawing/2014/main" id="{FEDBF642-DDCB-4B53-B727-E48ABAA969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58887" y="2358887"/>
            <a:ext cx="8123582" cy="3246782"/>
          </a:xfrm>
          <a:prstGeom prst="rect">
            <a:avLst/>
          </a:prstGeom>
          <a:noFill/>
          <a:ln>
            <a:noFill/>
          </a:ln>
        </p:spPr>
      </p:pic>
    </p:spTree>
    <p:extLst>
      <p:ext uri="{BB962C8B-B14F-4D97-AF65-F5344CB8AC3E}">
        <p14:creationId xmlns:p14="http://schemas.microsoft.com/office/powerpoint/2010/main" val="14600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73ACCA-F058-4C24-A19E-67DC110C8B73}"/>
              </a:ext>
            </a:extLst>
          </p:cNvPr>
          <p:cNvSpPr>
            <a:spLocks noGrp="1"/>
          </p:cNvSpPr>
          <p:nvPr>
            <p:ph type="title"/>
          </p:nvPr>
        </p:nvSpPr>
        <p:spPr/>
        <p:txBody>
          <a:bodyPr/>
          <a:lstStyle/>
          <a:p>
            <a:pPr algn="ctr"/>
            <a:r>
              <a:rPr lang="tr-TR" b="1" dirty="0" err="1"/>
              <a:t>Questionbank.swift</a:t>
            </a:r>
            <a:br>
              <a:rPr lang="tr-TR" dirty="0"/>
            </a:br>
            <a:endParaRPr lang="tr-TR" dirty="0"/>
          </a:p>
        </p:txBody>
      </p:sp>
      <p:pic>
        <p:nvPicPr>
          <p:cNvPr id="4" name="Resim 3">
            <a:extLst>
              <a:ext uri="{FF2B5EF4-FFF2-40B4-BE49-F238E27FC236}">
                <a16:creationId xmlns:a16="http://schemas.microsoft.com/office/drawing/2014/main" id="{33786D3D-19B3-4A1C-9C23-7DBE77BBABAA}"/>
              </a:ext>
            </a:extLst>
          </p:cNvPr>
          <p:cNvPicPr/>
          <p:nvPr/>
        </p:nvPicPr>
        <p:blipFill>
          <a:blip r:embed="rId2">
            <a:extLst>
              <a:ext uri="{28A0092B-C50C-407E-A947-70E740481C1C}">
                <a14:useLocalDpi xmlns:a14="http://schemas.microsoft.com/office/drawing/2010/main" val="0"/>
              </a:ext>
            </a:extLst>
          </a:blip>
          <a:stretch>
            <a:fillRect/>
          </a:stretch>
        </p:blipFill>
        <p:spPr>
          <a:xfrm>
            <a:off x="1139686" y="1855305"/>
            <a:ext cx="10349948" cy="4823791"/>
          </a:xfrm>
          <a:prstGeom prst="rect">
            <a:avLst/>
          </a:prstGeom>
        </p:spPr>
      </p:pic>
    </p:spTree>
    <p:extLst>
      <p:ext uri="{BB962C8B-B14F-4D97-AF65-F5344CB8AC3E}">
        <p14:creationId xmlns:p14="http://schemas.microsoft.com/office/powerpoint/2010/main" val="91072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081EF9-F7A7-4F32-8D75-C7DE93174C02}"/>
              </a:ext>
            </a:extLst>
          </p:cNvPr>
          <p:cNvSpPr>
            <a:spLocks noGrp="1"/>
          </p:cNvSpPr>
          <p:nvPr>
            <p:ph type="title"/>
          </p:nvPr>
        </p:nvSpPr>
        <p:spPr/>
        <p:txBody>
          <a:bodyPr/>
          <a:lstStyle/>
          <a:p>
            <a:pPr algn="ctr"/>
            <a:r>
              <a:rPr lang="tr-TR" b="1" dirty="0" err="1"/>
              <a:t>Questionbank.swift</a:t>
            </a:r>
            <a:br>
              <a:rPr lang="tr-TR" dirty="0"/>
            </a:br>
            <a:endParaRPr lang="tr-TR" dirty="0"/>
          </a:p>
        </p:txBody>
      </p:sp>
      <p:pic>
        <p:nvPicPr>
          <p:cNvPr id="5" name="Resim 4">
            <a:extLst>
              <a:ext uri="{FF2B5EF4-FFF2-40B4-BE49-F238E27FC236}">
                <a16:creationId xmlns:a16="http://schemas.microsoft.com/office/drawing/2014/main" id="{03113AB6-3FE1-4D60-8171-0488BE43591A}"/>
              </a:ext>
            </a:extLst>
          </p:cNvPr>
          <p:cNvPicPr/>
          <p:nvPr/>
        </p:nvPicPr>
        <p:blipFill>
          <a:blip r:embed="rId2">
            <a:extLst>
              <a:ext uri="{28A0092B-C50C-407E-A947-70E740481C1C}">
                <a14:useLocalDpi xmlns:a14="http://schemas.microsoft.com/office/drawing/2010/main" val="0"/>
              </a:ext>
            </a:extLst>
          </a:blip>
          <a:stretch>
            <a:fillRect/>
          </a:stretch>
        </p:blipFill>
        <p:spPr>
          <a:xfrm>
            <a:off x="1484243" y="1974575"/>
            <a:ext cx="9528313" cy="4737652"/>
          </a:xfrm>
          <a:prstGeom prst="rect">
            <a:avLst/>
          </a:prstGeom>
        </p:spPr>
      </p:pic>
    </p:spTree>
    <p:extLst>
      <p:ext uri="{BB962C8B-B14F-4D97-AF65-F5344CB8AC3E}">
        <p14:creationId xmlns:p14="http://schemas.microsoft.com/office/powerpoint/2010/main" val="118407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9B994-CA4E-4704-A2B6-47C9E9EB92D8}"/>
              </a:ext>
            </a:extLst>
          </p:cNvPr>
          <p:cNvSpPr>
            <a:spLocks noGrp="1"/>
          </p:cNvSpPr>
          <p:nvPr>
            <p:ph type="title"/>
          </p:nvPr>
        </p:nvSpPr>
        <p:spPr/>
        <p:txBody>
          <a:bodyPr/>
          <a:lstStyle/>
          <a:p>
            <a:pPr algn="ctr"/>
            <a:r>
              <a:rPr lang="tr-TR" b="1" dirty="0" err="1"/>
              <a:t>AppDelegate.swift</a:t>
            </a:r>
            <a:br>
              <a:rPr lang="tr-TR" dirty="0"/>
            </a:br>
            <a:endParaRPr lang="tr-TR" dirty="0"/>
          </a:p>
        </p:txBody>
      </p:sp>
      <p:pic>
        <p:nvPicPr>
          <p:cNvPr id="4" name="Resim 3">
            <a:extLst>
              <a:ext uri="{FF2B5EF4-FFF2-40B4-BE49-F238E27FC236}">
                <a16:creationId xmlns:a16="http://schemas.microsoft.com/office/drawing/2014/main" id="{FF88F231-4385-41CF-9919-56B382D39A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0345" y="1900996"/>
            <a:ext cx="9082212" cy="4486552"/>
          </a:xfrm>
          <a:prstGeom prst="rect">
            <a:avLst/>
          </a:prstGeom>
          <a:noFill/>
          <a:ln>
            <a:noFill/>
          </a:ln>
        </p:spPr>
      </p:pic>
    </p:spTree>
    <p:extLst>
      <p:ext uri="{BB962C8B-B14F-4D97-AF65-F5344CB8AC3E}">
        <p14:creationId xmlns:p14="http://schemas.microsoft.com/office/powerpoint/2010/main" val="373410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DC3466-0C5E-46E9-B96C-40D6F2A5A860}"/>
              </a:ext>
            </a:extLst>
          </p:cNvPr>
          <p:cNvSpPr>
            <a:spLocks noGrp="1"/>
          </p:cNvSpPr>
          <p:nvPr>
            <p:ph type="title"/>
          </p:nvPr>
        </p:nvSpPr>
        <p:spPr/>
        <p:txBody>
          <a:bodyPr/>
          <a:lstStyle/>
          <a:p>
            <a:r>
              <a:rPr lang="tr-TR" dirty="0"/>
              <a:t>Swift programlama dili</a:t>
            </a:r>
          </a:p>
        </p:txBody>
      </p:sp>
      <p:sp>
        <p:nvSpPr>
          <p:cNvPr id="3" name="İçerik Yer Tutucusu 2">
            <a:extLst>
              <a:ext uri="{FF2B5EF4-FFF2-40B4-BE49-F238E27FC236}">
                <a16:creationId xmlns:a16="http://schemas.microsoft.com/office/drawing/2014/main" id="{5ED871A1-2D72-4E75-BEBB-214C871D5A1C}"/>
              </a:ext>
            </a:extLst>
          </p:cNvPr>
          <p:cNvSpPr>
            <a:spLocks noGrp="1"/>
          </p:cNvSpPr>
          <p:nvPr>
            <p:ph idx="1"/>
          </p:nvPr>
        </p:nvSpPr>
        <p:spPr/>
        <p:txBody>
          <a:bodyPr/>
          <a:lstStyle/>
          <a:p>
            <a:pPr marL="0" indent="0">
              <a:buNone/>
            </a:pPr>
            <a:r>
              <a:rPr lang="tr-TR" dirty="0"/>
              <a:t>Swift </a:t>
            </a:r>
            <a:r>
              <a:rPr lang="tr-TR" dirty="0" err="1"/>
              <a:t>programalama</a:t>
            </a:r>
            <a:r>
              <a:rPr lang="tr-TR" dirty="0"/>
              <a:t> dilinden önce </a:t>
            </a:r>
            <a:r>
              <a:rPr lang="tr-TR" dirty="0" err="1"/>
              <a:t>apple</a:t>
            </a:r>
            <a:r>
              <a:rPr lang="tr-TR" dirty="0"/>
              <a:t> tüm cihazlarında </a:t>
            </a:r>
            <a:r>
              <a:rPr lang="tr-TR" dirty="0" err="1"/>
              <a:t>Objective</a:t>
            </a:r>
            <a:r>
              <a:rPr lang="tr-TR" dirty="0"/>
              <a:t>-C isminde bir programlama dilini kullanmaktaydı. 1970’ </a:t>
            </a:r>
            <a:r>
              <a:rPr lang="tr-TR" dirty="0" err="1"/>
              <a:t>lerde</a:t>
            </a:r>
            <a:r>
              <a:rPr lang="tr-TR" dirty="0"/>
              <a:t> </a:t>
            </a:r>
            <a:r>
              <a:rPr lang="tr-TR" dirty="0" err="1"/>
              <a:t>Smalltalk</a:t>
            </a:r>
            <a:r>
              <a:rPr lang="tr-TR" dirty="0"/>
              <a:t> ismi verilen bir programlama dili geliştirilmekteydi. Bu programlama dilinin en büyük özelliği o dönemde devrimsel bir gelişme olan nesnel yapıda olmasıydı. 1980’ </a:t>
            </a:r>
            <a:r>
              <a:rPr lang="tr-TR" dirty="0" err="1"/>
              <a:t>lere</a:t>
            </a:r>
            <a:r>
              <a:rPr lang="tr-TR" dirty="0"/>
              <a:t> gelindiğinde </a:t>
            </a:r>
            <a:r>
              <a:rPr lang="tr-TR" dirty="0" err="1"/>
              <a:t>procedural</a:t>
            </a:r>
            <a:r>
              <a:rPr lang="tr-TR" dirty="0"/>
              <a:t> bir dil olan C dili iki geliştirici ile nesnel bir yapıya kavuşturulmak için </a:t>
            </a:r>
            <a:r>
              <a:rPr lang="tr-TR" dirty="0" err="1"/>
              <a:t>Smalltalk</a:t>
            </a:r>
            <a:r>
              <a:rPr lang="tr-TR" dirty="0"/>
              <a:t> programlama dili ile birleştirildi. Bunun sonucunda </a:t>
            </a:r>
            <a:r>
              <a:rPr lang="tr-TR" dirty="0" err="1"/>
              <a:t>Objective</a:t>
            </a:r>
            <a:r>
              <a:rPr lang="tr-TR" dirty="0"/>
              <a:t>-C dili doğdu. Apple firması daha öncede belirttiğimiz gibi bütün yazılımlarında </a:t>
            </a:r>
            <a:r>
              <a:rPr lang="tr-TR" dirty="0" err="1"/>
              <a:t>Objective</a:t>
            </a:r>
            <a:r>
              <a:rPr lang="tr-TR" dirty="0"/>
              <a:t>-C dili kullanmaktadır. </a:t>
            </a:r>
            <a:r>
              <a:rPr lang="tr-TR" dirty="0" err="1"/>
              <a:t>Objective</a:t>
            </a:r>
            <a:r>
              <a:rPr lang="tr-TR" dirty="0"/>
              <a:t>-C dilinin zor gramer yapısı sebebiyle yeni ve modern bir dil geliştirilmesine karar verildi. 2004 yılında Swift programlama dili bu sıkıntıyı gidermek amacı ile doğmuştur. Swift programlama dili modern yapısı ve nesnel yönelimi ile yaşamına devam etmektedir. Swift programlama dili nesnel yönelimli bir dil olmasına rağmen, Protocol </a:t>
            </a:r>
            <a:r>
              <a:rPr lang="tr-TR" dirty="0" err="1"/>
              <a:t>Oriented</a:t>
            </a:r>
            <a:r>
              <a:rPr lang="tr-TR" dirty="0"/>
              <a:t> bir dil olarak lanse edilmektedir. Nesnel yönelimli diller ile kıyaslandığında çok büyük farklılıklar yaratmamasına karşın bu özellik Swift diline daha fazla esneklik katmaktadır. Bu konu ilerleyen bölümlerde sınıf yapıları ve nesnel </a:t>
            </a:r>
            <a:r>
              <a:rPr lang="tr-TR" dirty="0" err="1"/>
              <a:t>programalama</a:t>
            </a:r>
            <a:r>
              <a:rPr lang="tr-TR" dirty="0"/>
              <a:t> başlığı altında ayrıca anlatılmaya çalışılmıştır</a:t>
            </a:r>
          </a:p>
          <a:p>
            <a:endParaRPr lang="tr-TR" dirty="0"/>
          </a:p>
        </p:txBody>
      </p:sp>
    </p:spTree>
    <p:extLst>
      <p:ext uri="{BB962C8B-B14F-4D97-AF65-F5344CB8AC3E}">
        <p14:creationId xmlns:p14="http://schemas.microsoft.com/office/powerpoint/2010/main" val="379921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59BCD25-92FE-4D10-B17C-3BD5E9105F53}"/>
              </a:ext>
            </a:extLst>
          </p:cNvPr>
          <p:cNvSpPr>
            <a:spLocks noGrp="1"/>
          </p:cNvSpPr>
          <p:nvPr>
            <p:ph idx="1"/>
          </p:nvPr>
        </p:nvSpPr>
        <p:spPr/>
        <p:txBody>
          <a:bodyPr/>
          <a:lstStyle/>
          <a:p>
            <a:r>
              <a:rPr lang="tr-TR" b="1"/>
              <a:t>PROJE ADI :  </a:t>
            </a:r>
            <a:r>
              <a:rPr lang="tr-TR"/>
              <a:t>Computer Networks Questions</a:t>
            </a:r>
          </a:p>
          <a:p>
            <a:r>
              <a:rPr lang="tr-TR" b="1"/>
              <a:t>PROJE AMACI: </a:t>
            </a:r>
            <a:r>
              <a:rPr lang="tr-TR"/>
              <a:t>Bilgisayar ağları konusunda , Kendini geliştirmek isteyen bireylerin bilgi  sahibi olmak için kullanabileceği ideal bir uygulamadır.</a:t>
            </a:r>
          </a:p>
          <a:p>
            <a:r>
              <a:rPr lang="tr-TR" b="1"/>
              <a:t>PROJE SENARYOSU: </a:t>
            </a:r>
            <a:r>
              <a:rPr lang="tr-TR"/>
              <a:t>Bilgisayar ağları   sorularını detaylarıyla en pratik ve net şekilde uyguladık. Adım adım ilerleyerek  kendini geliştirmek isteyen arkadaşlar için ve de Öğrenci arkadaşlar için ideal bir uygulamadır .  Sizde Bilgisayar ağları  işleriyle uğraşıyorsanız veya öğrenciyseniz bu uygulamadaki bilgiler sizi en kısa sürede ileri seviyeye taşıyacaktır.</a:t>
            </a:r>
          </a:p>
          <a:p>
            <a:r>
              <a:rPr lang="tr-TR" b="1"/>
              <a:t>UYGULAMA GELİŞTİRME ORTAMI: </a:t>
            </a:r>
            <a:r>
              <a:rPr lang="tr-TR"/>
              <a:t>Uygulama XCODE ortamında geliştirilmiştir.</a:t>
            </a:r>
          </a:p>
          <a:p>
            <a:r>
              <a:rPr lang="tr-TR" b="1"/>
              <a:t>KULLANILACAK PROGRAMLAMA DİLİ : </a:t>
            </a:r>
            <a:r>
              <a:rPr lang="tr-TR"/>
              <a:t>Uygulama</a:t>
            </a:r>
            <a:r>
              <a:rPr lang="tr-TR" b="1"/>
              <a:t> </a:t>
            </a:r>
            <a:r>
              <a:rPr lang="tr-TR"/>
              <a:t>Swift Dilinde uygulanacaktır.</a:t>
            </a:r>
          </a:p>
        </p:txBody>
      </p:sp>
    </p:spTree>
    <p:extLst>
      <p:ext uri="{BB962C8B-B14F-4D97-AF65-F5344CB8AC3E}">
        <p14:creationId xmlns:p14="http://schemas.microsoft.com/office/powerpoint/2010/main" val="260692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Resim 3">
            <a:extLst>
              <a:ext uri="{FF2B5EF4-FFF2-40B4-BE49-F238E27FC236}">
                <a16:creationId xmlns:a16="http://schemas.microsoft.com/office/drawing/2014/main" id="{75EA5AD2-CEAE-41FB-8CFB-B9CF0609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477" y="2898718"/>
            <a:ext cx="1802208" cy="37737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Resim 4">
            <a:extLst>
              <a:ext uri="{FF2B5EF4-FFF2-40B4-BE49-F238E27FC236}">
                <a16:creationId xmlns:a16="http://schemas.microsoft.com/office/drawing/2014/main" id="{BF756526-A097-4F9E-A2C0-683AC4E73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821" y="2898718"/>
            <a:ext cx="1802208" cy="37737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C1B6A7-E354-4C90-A74B-7653ADB70854}"/>
              </a:ext>
            </a:extLst>
          </p:cNvPr>
          <p:cNvSpPr>
            <a:spLocks noChangeArrowheads="1"/>
          </p:cNvSpPr>
          <p:nvPr/>
        </p:nvSpPr>
        <p:spPr bwMode="auto">
          <a:xfrm>
            <a:off x="3196075" y="746995"/>
            <a:ext cx="62534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32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8ECEECF-9EC2-4A62-BE4B-A75FC8D6A9DA}"/>
              </a:ext>
            </a:extLst>
          </p:cNvPr>
          <p:cNvSpPr>
            <a:spLocks noChangeArrowheads="1"/>
          </p:cNvSpPr>
          <p:nvPr/>
        </p:nvSpPr>
        <p:spPr bwMode="auto">
          <a:xfrm rot="10800000" flipV="1">
            <a:off x="2969254" y="1853142"/>
            <a:ext cx="625349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BİLGİSAYAR AĞLARI SORULARINI PRATİK HALE GETİRDİK DOĞRU-YANLIŞ BUTONUNA TIKLAYARAK DOĞRU BİLDİĞİNİZ SORUDA SCORE SAYINIZ YÜKSELİYOR</a:t>
            </a:r>
            <a:r>
              <a:rPr kumimoji="0" lang="tr-TR" altLang="tr-TR"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04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Resim 5">
            <a:extLst>
              <a:ext uri="{FF2B5EF4-FFF2-40B4-BE49-F238E27FC236}">
                <a16:creationId xmlns:a16="http://schemas.microsoft.com/office/drawing/2014/main" id="{95E528E1-6AAA-4766-A416-E688B28A9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60" y="1836394"/>
            <a:ext cx="2248805" cy="47091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Resim 6">
            <a:extLst>
              <a:ext uri="{FF2B5EF4-FFF2-40B4-BE49-F238E27FC236}">
                <a16:creationId xmlns:a16="http://schemas.microsoft.com/office/drawing/2014/main" id="{B02D7099-B50B-4170-AFF5-E24BD4171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306" y="1836389"/>
            <a:ext cx="2247388" cy="4709151"/>
          </a:xfrm>
          <a:prstGeom prst="rect">
            <a:avLst/>
          </a:prstGeom>
          <a:noFill/>
          <a:extLst>
            <a:ext uri="{909E8E84-426E-40DD-AFC4-6F175D3DCCD1}">
              <a14:hiddenFill xmlns:a14="http://schemas.microsoft.com/office/drawing/2010/main">
                <a:solidFill>
                  <a:srgbClr val="FFFFFF"/>
                </a:solidFill>
              </a14:hiddenFill>
            </a:ext>
          </a:extLst>
        </p:spPr>
      </p:pic>
      <p:pic>
        <p:nvPicPr>
          <p:cNvPr id="5123" name="Resim 7">
            <a:extLst>
              <a:ext uri="{FF2B5EF4-FFF2-40B4-BE49-F238E27FC236}">
                <a16:creationId xmlns:a16="http://schemas.microsoft.com/office/drawing/2014/main" id="{99959383-A757-42F1-AD44-CF36F7BEB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7132" y="1839361"/>
            <a:ext cx="2247388" cy="47061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642FCAA-DB35-4793-86AE-056AEA91EC0F}"/>
              </a:ext>
            </a:extLst>
          </p:cNvPr>
          <p:cNvSpPr>
            <a:spLocks noChangeArrowheads="1"/>
          </p:cNvSpPr>
          <p:nvPr/>
        </p:nvSpPr>
        <p:spPr bwMode="auto">
          <a:xfrm>
            <a:off x="734404" y="622852"/>
            <a:ext cx="107231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2800" b="1"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BİLGİSAYAR AĞLARI SORULARINI PRATİK HALE GETİRDİK DOĞRU-YANLIŞ BUTONUNA TIKLAYARAK YANLIŞ</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BİLDİĞİNİZ SORUDA SCORE SAYINIZ SABİT KALIYOR</a:t>
            </a:r>
            <a:endParaRPr kumimoji="0" lang="tr-TR" altLang="tr-TR" sz="1600" b="0" i="0" u="none" strike="noStrike" cap="none" normalizeH="0" baseline="0" dirty="0">
              <a:ln>
                <a:noFill/>
              </a:ln>
              <a:solidFill>
                <a:schemeClr val="bg1"/>
              </a:solidFill>
              <a:effectLst/>
              <a:latin typeface="Arial" panose="020B0604020202020204" pitchFamily="34" charset="0"/>
            </a:endParaRPr>
          </a:p>
        </p:txBody>
      </p:sp>
      <p:sp>
        <p:nvSpPr>
          <p:cNvPr id="5" name="Rectangle 5">
            <a:extLst>
              <a:ext uri="{FF2B5EF4-FFF2-40B4-BE49-F238E27FC236}">
                <a16:creationId xmlns:a16="http://schemas.microsoft.com/office/drawing/2014/main" id="{E1D6B0DD-1438-4AE9-9C05-4F650CEEADAA}"/>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11229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Resim 26">
            <a:extLst>
              <a:ext uri="{FF2B5EF4-FFF2-40B4-BE49-F238E27FC236}">
                <a16:creationId xmlns:a16="http://schemas.microsoft.com/office/drawing/2014/main" id="{C4CAC644-FF9F-4311-A961-09395BD64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27" y="1993900"/>
            <a:ext cx="2251075" cy="4718050"/>
          </a:xfrm>
          <a:prstGeom prst="rect">
            <a:avLst/>
          </a:prstGeom>
          <a:noFill/>
          <a:extLst>
            <a:ext uri="{909E8E84-426E-40DD-AFC4-6F175D3DCCD1}">
              <a14:hiddenFill xmlns:a14="http://schemas.microsoft.com/office/drawing/2010/main">
                <a:solidFill>
                  <a:srgbClr val="FFFFFF"/>
                </a:solidFill>
              </a14:hiddenFill>
            </a:ext>
          </a:extLst>
        </p:spPr>
      </p:pic>
      <p:pic>
        <p:nvPicPr>
          <p:cNvPr id="6151" name="Resim 27">
            <a:extLst>
              <a:ext uri="{FF2B5EF4-FFF2-40B4-BE49-F238E27FC236}">
                <a16:creationId xmlns:a16="http://schemas.microsoft.com/office/drawing/2014/main" id="{F7D659AA-CECE-4136-B14E-D1036DB9B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827" y="1951037"/>
            <a:ext cx="2268538" cy="47386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Resim 28">
            <a:extLst>
              <a:ext uri="{FF2B5EF4-FFF2-40B4-BE49-F238E27FC236}">
                <a16:creationId xmlns:a16="http://schemas.microsoft.com/office/drawing/2014/main" id="{AA847C88-D77D-4114-83D9-0B8DB10EA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090" y="1951037"/>
            <a:ext cx="2263775" cy="47609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9C200720-CBB4-47BC-8049-EA419171BD7E}"/>
              </a:ext>
            </a:extLst>
          </p:cNvPr>
          <p:cNvSpPr>
            <a:spLocks noChangeArrowheads="1"/>
          </p:cNvSpPr>
          <p:nvPr/>
        </p:nvSpPr>
        <p:spPr bwMode="auto">
          <a:xfrm>
            <a:off x="3468342" y="922218"/>
            <a:ext cx="539363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84438" algn="l"/>
              </a:tabLst>
              <a:defRPr>
                <a:solidFill>
                  <a:schemeClr val="tx1"/>
                </a:solidFill>
                <a:latin typeface="Arial" panose="020B0604020202020204" pitchFamily="34" charset="0"/>
              </a:defRPr>
            </a:lvl1pPr>
            <a:lvl2pPr eaLnBrk="0" fontAlgn="base" hangingPunct="0">
              <a:spcBef>
                <a:spcPct val="0"/>
              </a:spcBef>
              <a:spcAft>
                <a:spcPct val="0"/>
              </a:spcAft>
              <a:tabLst>
                <a:tab pos="2484438" algn="l"/>
              </a:tabLst>
              <a:defRPr>
                <a:solidFill>
                  <a:schemeClr val="tx1"/>
                </a:solidFill>
                <a:latin typeface="Arial" panose="020B0604020202020204" pitchFamily="34" charset="0"/>
              </a:defRPr>
            </a:lvl2pPr>
            <a:lvl3pPr eaLnBrk="0" fontAlgn="base" hangingPunct="0">
              <a:spcBef>
                <a:spcPct val="0"/>
              </a:spcBef>
              <a:spcAft>
                <a:spcPct val="0"/>
              </a:spcAft>
              <a:tabLst>
                <a:tab pos="2484438" algn="l"/>
              </a:tabLst>
              <a:defRPr>
                <a:solidFill>
                  <a:schemeClr val="tx1"/>
                </a:solidFill>
                <a:latin typeface="Arial" panose="020B0604020202020204" pitchFamily="34" charset="0"/>
              </a:defRPr>
            </a:lvl3pPr>
            <a:lvl4pPr eaLnBrk="0" fontAlgn="base" hangingPunct="0">
              <a:spcBef>
                <a:spcPct val="0"/>
              </a:spcBef>
              <a:spcAft>
                <a:spcPct val="0"/>
              </a:spcAft>
              <a:tabLst>
                <a:tab pos="2484438" algn="l"/>
              </a:tabLst>
              <a:defRPr>
                <a:solidFill>
                  <a:schemeClr val="tx1"/>
                </a:solidFill>
                <a:latin typeface="Arial" panose="020B0604020202020204" pitchFamily="34" charset="0"/>
              </a:defRPr>
            </a:lvl4pPr>
            <a:lvl5pPr eaLnBrk="0" fontAlgn="base" hangingPunct="0">
              <a:spcBef>
                <a:spcPct val="0"/>
              </a:spcBef>
              <a:spcAft>
                <a:spcPct val="0"/>
              </a:spcAft>
              <a:tabLst>
                <a:tab pos="2484438" algn="l"/>
              </a:tabLst>
              <a:defRPr>
                <a:solidFill>
                  <a:schemeClr val="tx1"/>
                </a:solidFill>
                <a:latin typeface="Arial" panose="020B0604020202020204" pitchFamily="34" charset="0"/>
              </a:defRPr>
            </a:lvl5pPr>
            <a:lvl6pPr eaLnBrk="0" fontAlgn="base" hangingPunct="0">
              <a:spcBef>
                <a:spcPct val="0"/>
              </a:spcBef>
              <a:spcAft>
                <a:spcPct val="0"/>
              </a:spcAft>
              <a:tabLst>
                <a:tab pos="2484438" algn="l"/>
              </a:tabLst>
              <a:defRPr>
                <a:solidFill>
                  <a:schemeClr val="tx1"/>
                </a:solidFill>
                <a:latin typeface="Arial" panose="020B0604020202020204" pitchFamily="34" charset="0"/>
              </a:defRPr>
            </a:lvl6pPr>
            <a:lvl7pPr eaLnBrk="0" fontAlgn="base" hangingPunct="0">
              <a:spcBef>
                <a:spcPct val="0"/>
              </a:spcBef>
              <a:spcAft>
                <a:spcPct val="0"/>
              </a:spcAft>
              <a:tabLst>
                <a:tab pos="2484438" algn="l"/>
              </a:tabLst>
              <a:defRPr>
                <a:solidFill>
                  <a:schemeClr val="tx1"/>
                </a:solidFill>
                <a:latin typeface="Arial" panose="020B0604020202020204" pitchFamily="34" charset="0"/>
              </a:defRPr>
            </a:lvl7pPr>
            <a:lvl8pPr eaLnBrk="0" fontAlgn="base" hangingPunct="0">
              <a:spcBef>
                <a:spcPct val="0"/>
              </a:spcBef>
              <a:spcAft>
                <a:spcPct val="0"/>
              </a:spcAft>
              <a:tabLst>
                <a:tab pos="2484438" algn="l"/>
              </a:tabLst>
              <a:defRPr>
                <a:solidFill>
                  <a:schemeClr val="tx1"/>
                </a:solidFill>
                <a:latin typeface="Arial" panose="020B0604020202020204" pitchFamily="34" charset="0"/>
              </a:defRPr>
            </a:lvl8pPr>
            <a:lvl9pPr eaLnBrk="0" fontAlgn="base" hangingPunct="0">
              <a:spcBef>
                <a:spcPct val="0"/>
              </a:spcBef>
              <a:spcAft>
                <a:spcPct val="0"/>
              </a:spcAft>
              <a:tabLst>
                <a:tab pos="2484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84438" algn="l"/>
              </a:tabLst>
            </a:pPr>
            <a:r>
              <a:rPr kumimoji="0" lang="tr-TR" altLang="tr-TR"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2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484438" algn="l"/>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4F3DF11B-C118-41FF-A38C-CBA82E3D76F4}"/>
              </a:ext>
            </a:extLst>
          </p:cNvPr>
          <p:cNvSpPr>
            <a:spLocks noChangeArrowheads="1"/>
          </p:cNvSpPr>
          <p:nvPr/>
        </p:nvSpPr>
        <p:spPr bwMode="auto">
          <a:xfrm>
            <a:off x="1961321" y="1722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57314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Resim 29">
            <a:extLst>
              <a:ext uri="{FF2B5EF4-FFF2-40B4-BE49-F238E27FC236}">
                <a16:creationId xmlns:a16="http://schemas.microsoft.com/office/drawing/2014/main" id="{BBE6DE30-2893-4323-9793-E232DF906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750" y="2203036"/>
            <a:ext cx="2109724" cy="4370802"/>
          </a:xfrm>
          <a:prstGeom prst="rect">
            <a:avLst/>
          </a:prstGeom>
          <a:noFill/>
          <a:extLst>
            <a:ext uri="{909E8E84-426E-40DD-AFC4-6F175D3DCCD1}">
              <a14:hiddenFill xmlns:a14="http://schemas.microsoft.com/office/drawing/2010/main">
                <a:solidFill>
                  <a:srgbClr val="FFFFFF"/>
                </a:solidFill>
              </a14:hiddenFill>
            </a:ext>
          </a:extLst>
        </p:spPr>
      </p:pic>
      <p:pic>
        <p:nvPicPr>
          <p:cNvPr id="7170" name="Resim 30">
            <a:extLst>
              <a:ext uri="{FF2B5EF4-FFF2-40B4-BE49-F238E27FC236}">
                <a16:creationId xmlns:a16="http://schemas.microsoft.com/office/drawing/2014/main" id="{031B2AB3-2ED3-40A7-A461-86CB97F7C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684" y="2192612"/>
            <a:ext cx="2109724" cy="4381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D33AAAE-5BD3-430F-ADF0-07049E0F9F8B}"/>
              </a:ext>
            </a:extLst>
          </p:cNvPr>
          <p:cNvSpPr>
            <a:spLocks noChangeArrowheads="1"/>
          </p:cNvSpPr>
          <p:nvPr/>
        </p:nvSpPr>
        <p:spPr bwMode="auto">
          <a:xfrm>
            <a:off x="3494354" y="1031756"/>
            <a:ext cx="52123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ARAYÜZ TASARIMI PLANLANMASI</a:t>
            </a:r>
            <a:endParaRPr kumimoji="0" lang="tr-TR" altLang="tr-TR" sz="2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1E1694A-B66D-4F4F-819B-269DA0FE19A1}"/>
              </a:ext>
            </a:extLst>
          </p:cNvPr>
          <p:cNvSpPr>
            <a:spLocks noChangeArrowheads="1"/>
          </p:cNvSpPr>
          <p:nvPr/>
        </p:nvSpPr>
        <p:spPr bwMode="auto">
          <a:xfrm>
            <a:off x="2610678" y="1374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7709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A3D29-333C-458D-BB55-C402653A7617}"/>
              </a:ext>
            </a:extLst>
          </p:cNvPr>
          <p:cNvSpPr>
            <a:spLocks noGrp="1"/>
          </p:cNvSpPr>
          <p:nvPr>
            <p:ph type="title"/>
          </p:nvPr>
        </p:nvSpPr>
        <p:spPr>
          <a:xfrm>
            <a:off x="581191" y="519276"/>
            <a:ext cx="11029616" cy="1013800"/>
          </a:xfrm>
        </p:spPr>
        <p:txBody>
          <a:bodyPr/>
          <a:lstStyle/>
          <a:p>
            <a:pPr algn="ctr"/>
            <a:r>
              <a:rPr lang="tr-TR" b="1" dirty="0"/>
              <a:t>ALGORİTMANIN PLANLANMASI</a:t>
            </a:r>
            <a:endParaRPr lang="tr-TR" dirty="0"/>
          </a:p>
        </p:txBody>
      </p:sp>
      <p:pic>
        <p:nvPicPr>
          <p:cNvPr id="4" name="Resim 3">
            <a:extLst>
              <a:ext uri="{FF2B5EF4-FFF2-40B4-BE49-F238E27FC236}">
                <a16:creationId xmlns:a16="http://schemas.microsoft.com/office/drawing/2014/main" id="{CD681E00-B49E-4A5F-9658-32873DC34C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5103" y="2210394"/>
            <a:ext cx="4381793" cy="3956001"/>
          </a:xfrm>
          <a:prstGeom prst="rect">
            <a:avLst/>
          </a:prstGeom>
          <a:noFill/>
          <a:ln>
            <a:noFill/>
          </a:ln>
        </p:spPr>
      </p:pic>
    </p:spTree>
    <p:extLst>
      <p:ext uri="{BB962C8B-B14F-4D97-AF65-F5344CB8AC3E}">
        <p14:creationId xmlns:p14="http://schemas.microsoft.com/office/powerpoint/2010/main" val="179233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9154BA-260B-4738-B6F5-AEB838331774}"/>
              </a:ext>
            </a:extLst>
          </p:cNvPr>
          <p:cNvSpPr>
            <a:spLocks noGrp="1"/>
          </p:cNvSpPr>
          <p:nvPr>
            <p:ph type="title"/>
          </p:nvPr>
        </p:nvSpPr>
        <p:spPr/>
        <p:txBody>
          <a:bodyPr/>
          <a:lstStyle/>
          <a:p>
            <a:pPr algn="ctr"/>
            <a:r>
              <a:rPr lang="tr-TR" b="1" dirty="0"/>
              <a:t>Projenin Kodlanması</a:t>
            </a:r>
            <a:br>
              <a:rPr lang="tr-TR" dirty="0"/>
            </a:br>
            <a:endParaRPr lang="tr-TR" dirty="0"/>
          </a:p>
        </p:txBody>
      </p:sp>
      <p:sp>
        <p:nvSpPr>
          <p:cNvPr id="4" name="Metin kutusu 3">
            <a:extLst>
              <a:ext uri="{FF2B5EF4-FFF2-40B4-BE49-F238E27FC236}">
                <a16:creationId xmlns:a16="http://schemas.microsoft.com/office/drawing/2014/main" id="{2A69D7E0-FD51-47F9-9FEF-0550CDFD8AA0}"/>
              </a:ext>
            </a:extLst>
          </p:cNvPr>
          <p:cNvSpPr txBox="1"/>
          <p:nvPr/>
        </p:nvSpPr>
        <p:spPr>
          <a:xfrm>
            <a:off x="581192" y="1278679"/>
            <a:ext cx="3180522" cy="369332"/>
          </a:xfrm>
          <a:prstGeom prst="rect">
            <a:avLst/>
          </a:prstGeom>
          <a:noFill/>
        </p:spPr>
        <p:txBody>
          <a:bodyPr wrap="square" rtlCol="0">
            <a:spAutoFit/>
          </a:bodyPr>
          <a:lstStyle/>
          <a:p>
            <a:r>
              <a:rPr lang="tr-TR" b="1" dirty="0" err="1">
                <a:solidFill>
                  <a:schemeClr val="bg1"/>
                </a:solidFill>
              </a:rPr>
              <a:t>ViewController.swift</a:t>
            </a:r>
            <a:endParaRPr lang="tr-TR" b="1" dirty="0">
              <a:solidFill>
                <a:schemeClr val="bg1"/>
              </a:solidFill>
            </a:endParaRPr>
          </a:p>
        </p:txBody>
      </p:sp>
      <p:pic>
        <p:nvPicPr>
          <p:cNvPr id="5" name="Resim 4">
            <a:extLst>
              <a:ext uri="{FF2B5EF4-FFF2-40B4-BE49-F238E27FC236}">
                <a16:creationId xmlns:a16="http://schemas.microsoft.com/office/drawing/2014/main" id="{56401B81-78EF-4EE8-96D9-491FB42895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192" y="1963531"/>
            <a:ext cx="7097395" cy="4521200"/>
          </a:xfrm>
          <a:prstGeom prst="rect">
            <a:avLst/>
          </a:prstGeom>
          <a:noFill/>
          <a:ln>
            <a:noFill/>
          </a:ln>
        </p:spPr>
      </p:pic>
    </p:spTree>
    <p:extLst>
      <p:ext uri="{BB962C8B-B14F-4D97-AF65-F5344CB8AC3E}">
        <p14:creationId xmlns:p14="http://schemas.microsoft.com/office/powerpoint/2010/main" val="1553055421"/>
      </p:ext>
    </p:extLst>
  </p:cSld>
  <p:clrMapOvr>
    <a:masterClrMapping/>
  </p:clrMapOvr>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TM03457464[[fn=Kar Payı]]</Template>
  <TotalTime>42</TotalTime>
  <Words>373</Words>
  <Application>Microsoft Office PowerPoint</Application>
  <PresentationFormat>Geniş ekran</PresentationFormat>
  <Paragraphs>28</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Gill Sans MT</vt:lpstr>
      <vt:lpstr>Wingdings 2</vt:lpstr>
      <vt:lpstr>Kar Payı</vt:lpstr>
      <vt:lpstr>PowerPoint Sunusu</vt:lpstr>
      <vt:lpstr>Swift programlama dili</vt:lpstr>
      <vt:lpstr>PowerPoint Sunusu</vt:lpstr>
      <vt:lpstr>PowerPoint Sunusu</vt:lpstr>
      <vt:lpstr>PowerPoint Sunusu</vt:lpstr>
      <vt:lpstr>PowerPoint Sunusu</vt:lpstr>
      <vt:lpstr>PowerPoint Sunusu</vt:lpstr>
      <vt:lpstr>ALGORİTMANIN PLANLANMASI</vt:lpstr>
      <vt:lpstr>Projenin Kodlanması </vt:lpstr>
      <vt:lpstr>ViewController.swift </vt:lpstr>
      <vt:lpstr>ViewController.swift </vt:lpstr>
      <vt:lpstr>Question.swift </vt:lpstr>
      <vt:lpstr>Questionbank.swift </vt:lpstr>
      <vt:lpstr>Questionbank.swift </vt:lpstr>
      <vt:lpstr>AppDelegate.swift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Emir Sarp</dc:creator>
  <cp:lastModifiedBy>Emir Sarp</cp:lastModifiedBy>
  <cp:revision>3</cp:revision>
  <dcterms:created xsi:type="dcterms:W3CDTF">2020-05-04T21:28:06Z</dcterms:created>
  <dcterms:modified xsi:type="dcterms:W3CDTF">2020-05-04T22:10:31Z</dcterms:modified>
</cp:coreProperties>
</file>